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10432" val="976" rev64="64" revOS="3"/>
      <pr:smFileRevision xmlns:pr="smNativeData" dt="1587910432" val="0"/>
      <pr:guideOptions xmlns:pr="smNativeData" dt="158791043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2" d="100"/>
          <a:sy n="62" d="100"/>
        </p:scale>
        <p:origin x="722" y="20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722" y="2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gBQAAHA0AAGBFAACiFQAAEAAAACYAAAAIAAAAffD///////8="/>
              </a:ext>
            </a:extLst>
          </p:cNvSpPr>
          <p:nvPr>
            <p:ph type="ctrTitle"/>
          </p:nvPr>
        </p:nvSpPr>
        <p:spPr>
          <a:xfrm>
            <a:off x="914400" y="2131060"/>
            <a:ext cx="103632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ACwAA3hcAAMA/AAC2IgAAEAAAACYAAAAIAAAAffD///////8="/>
              </a:ext>
            </a:extLst>
          </p:cNvSpPr>
          <p:nvPr>
            <p:ph type="subTitle" idx="1"/>
          </p:nvPr>
        </p:nvSpPr>
        <p:spPr>
          <a:xfrm>
            <a:off x="1828800" y="3879850"/>
            <a:ext cx="85344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DACC430-7EA0-F932-EE14-88678A5A18D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28EFE890-DEC5-BA1E-8B57-284BA6197D7D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9D724F-0182-C884-CC25-F7D13C6B3AA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2DA956-18B4-785F-FA95-EE0AE7DB0CBB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gNgAAsAEAAEBHAACwJQAAA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CA1AACwJQAAA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Vb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D4CE06-48FA-8138-B46C-BE6D802242E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po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L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4BC9CD-83EB-1E3F-A5F3-756A87BD5320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2F9828-66B0-7A6E-FE97-903BD6D908C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309AA2-EC84-656C-CA88-1A39D4C63C4F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sBQAAGhsAAKxFAAB8IwAAAAAAACYAAAAIAAAAgQAAAAAAAAA="/>
              </a:ext>
            </a:extLst>
          </p:cNvSpPr>
          <p:nvPr>
            <p:ph type="title"/>
          </p:nvPr>
        </p:nvSpPr>
        <p:spPr>
          <a:xfrm>
            <a:off x="962660" y="4405630"/>
            <a:ext cx="10363200" cy="136271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sBQAA3xEAAKxFAAAaGwAAAAAAACYAAAAIAAAAgQAAAAAAAAA="/>
              </a:ext>
            </a:extLst>
          </p:cNvSpPr>
          <p:nvPr>
            <p:ph idx="1"/>
          </p:nvPr>
        </p:nvSpPr>
        <p:spPr>
          <a:xfrm>
            <a:off x="962660" y="290512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C715BE-F0F2-92E3-BC7F-06B65B314A5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7Oz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9AF074A-04C4-FAF1-8A17-F2A449597CA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hYWF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2AkAAOAkAACwJQAAAAAAACYAAAAIAAAAAY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JgAA2AkAAEBHAACwJQAAAAAAACYAAAAIAAAAAYAAAAAAAAA="/>
              </a:ext>
            </a:extLst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B7EFFA-B4EE-E219-A00F-424CA141561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AE025EF-A197-B5D3-D958-57866B162F02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wkAAOEkAABfDQAAAAAAACYAAAAIAAAAgQAAAAAAAAA="/>
              </a:ext>
            </a:extLst>
          </p:cNvSpPr>
          <p:nvPr>
            <p:ph idx="1"/>
          </p:nvPr>
        </p:nvSpPr>
        <p:spPr>
          <a:xfrm>
            <a:off x="609600" y="1533525"/>
            <a:ext cx="538543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0AAOEkAACwJQAAAAAAACYAAAAIAAAAAYAAAAAAAAA="/>
              </a:ext>
            </a:extLst>
          </p:cNvSpPr>
          <p:nvPr>
            <p:ph sz="half" idx="2"/>
          </p:nvPr>
        </p:nvSpPr>
        <p:spPr>
          <a:xfrm>
            <a:off x="609600" y="2173605"/>
            <a:ext cx="5385435" cy="395287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cJgAAbwkAAEBHAABfDQAAAAAAACYAAAAIAAAAgQAAAAAAAAA="/>
              </a:ext>
            </a:extLst>
          </p:cNvSpPr>
          <p:nvPr>
            <p:ph idx="3"/>
          </p:nvPr>
        </p:nvSpPr>
        <p:spPr>
          <a:xfrm>
            <a:off x="6195060" y="1533525"/>
            <a:ext cx="538734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cJgAAXw0AAEBHAACwJQAAEAAAACYAAAAIAAAAAYAAAAAAAAA="/>
              </a:ext>
            </a:extLst>
          </p:cNvSpPr>
          <p:nvPr>
            <p:ph sz="half" idx="4"/>
          </p:nvPr>
        </p:nvSpPr>
        <p:spPr>
          <a:xfrm>
            <a:off x="6195060" y="2173605"/>
            <a:ext cx="5387340" cy="395287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M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0CE358-169F-5915-D1B4-E040ADFA27B5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AeTA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061768-26BE-53E1-F0BE-D0B459F00685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6B2AF8-B6CB-3EDC-85D3-4089649D7315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C0A424-6A8F-9552-C178-9C07EA3637C9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C785DC-92FA-9273-B47F-6426CB314231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EE51E2-ACB9-BBA7-F756-5AF21F18010F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rAEAAGwcAADSCAAAAAAAACYAAAAIAAAAgQAAAAAAAAA="/>
              </a:ext>
            </a:extLst>
          </p:cNvSpPr>
          <p:nvPr>
            <p:ph type="title"/>
          </p:nvPr>
        </p:nvSpPr>
        <p:spPr>
          <a:xfrm>
            <a:off x="609600" y="271780"/>
            <a:ext cx="401066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HQAArAEAAEBHAACwJQAAAAAAACYAAAAIAAAAAYAAAAAAAAA="/>
              </a:ext>
            </a:extLst>
          </p:cNvSpPr>
          <p:nvPr>
            <p:ph idx="1"/>
          </p:nvPr>
        </p:nvSpPr>
        <p:spPr>
          <a:xfrm>
            <a:off x="4765675" y="271780"/>
            <a:ext cx="6816725" cy="58547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0ggAAGwcAACwJQAAAAAAACYAAAAIAAAAAQAAAAAAAAA="/>
              </a:ext>
            </a:extLst>
          </p:cNvSpPr>
          <p:nvPr>
            <p:ph sz="half" idx="2"/>
          </p:nvPr>
        </p:nvSpPr>
        <p:spPr>
          <a:xfrm>
            <a:off x="609600" y="1433830"/>
            <a:ext cx="4010660" cy="469265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0198E0-AEF7-546E-B9B9-583BD6F74F0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6C0676-38A6-39F0-E8D4-CEA5489A1E9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Je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iB0AALE7AAACIQAAAAAAACYAAAAIAAAAgQAAAAAAAAA="/>
              </a:ext>
            </a:extLst>
          </p:cNvSpPr>
          <p:nvPr>
            <p:ph type="title"/>
          </p:nvPr>
        </p:nvSpPr>
        <p:spPr>
          <a:xfrm>
            <a:off x="2388235" y="4800600"/>
            <a:ext cx="7315200" cy="5651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xgMAALE7AAAWHQAAAAAAACYAAAAIAAAAAQAAAAAAAAA="/>
              </a:ext>
            </a:extLst>
          </p:cNvSpPr>
          <p:nvPr>
            <p:ph idx="1"/>
          </p:nvPr>
        </p:nvSpPr>
        <p:spPr>
          <a:xfrm>
            <a:off x="2388235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6Em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AiEAALE7AAD4JQAAAAAAACYAAAAIAAAAAQAAAAAAAAA="/>
              </a:ext>
            </a:extLst>
          </p:cNvSpPr>
          <p:nvPr>
            <p:ph sz="half" idx="2"/>
          </p:nvPr>
        </p:nvSpPr>
        <p:spPr>
          <a:xfrm>
            <a:off x="2388235" y="5365750"/>
            <a:ext cx="7315200" cy="80645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stLS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F241B7-F9CE-A7B7-804A-0FE20F04765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8tLS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4F0E4C-02D8-1AF8-96F7-F4AD40B960A1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//////////8="/>
              </a:ext>
            </a:extLst>
          </p:cNvSpPr>
          <p:nvPr>
            <p:ph type="dt" sz="quarter"/>
          </p:nvPr>
        </p:nvSpPr>
        <p:spPr>
          <a:xfrm>
            <a:off x="609600" y="6245860"/>
            <a:ext cx="3253740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9B40E2E-60B4-E1F8-FA0C-96AD40420CC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//////////8="/>
              </a:ext>
            </a:extLst>
          </p:cNvSpPr>
          <p:nvPr>
            <p:ph type="ftr" sz="quarter" idx="1"/>
          </p:nvPr>
        </p:nvSpPr>
        <p:spPr>
          <a:xfrm>
            <a:off x="4460875" y="6245860"/>
            <a:ext cx="3268345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8326120" y="6245860"/>
            <a:ext cx="3256280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68AA61CE-8085-FF97-CB12-76C22F5C3D23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//////////8="/>
              </a:ext>
            </a:extLst>
          </p:cNvSpPr>
          <p:nvPr>
            <p:ph type="title" idx="3"/>
          </p:nvPr>
        </p:nvSpPr>
        <p:spPr>
          <a:xfrm>
            <a:off x="609600" y="274320"/>
            <a:ext cx="10972800" cy="113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IJe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//////////8="/>
              </a:ext>
            </a:extLst>
          </p:cNvSpPr>
          <p:nvPr>
            <p:ph type="body" idx="4"/>
          </p:nvPr>
        </p:nvSpPr>
        <p:spPr>
          <a:xfrm>
            <a:off x="609600" y="1589405"/>
            <a:ext cx="109728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IJe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wBLAAAxKgAAAAAAACYAAAAIAAAA//////////8="/>
              </a:ext>
            </a:extLst>
          </p:cNvSpPr>
          <p:nvPr/>
        </p:nvSpPr>
        <p:spPr>
          <a:xfrm>
            <a:off x="0" y="-635"/>
            <a:ext cx="12192000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SNS :</a:t>
            </a:r>
          </a:p>
          <a:p>
            <a:pPr/>
          </a:p>
          <a:p>
            <a:pPr/>
            <a:r>
              <a:t>• SNS is a fast,flexible,fully managed push notification service</a:t>
            </a:r>
          </a:p>
          <a:p>
            <a:pPr/>
            <a:r>
              <a:t>• It is a web service that co-ordinates and manages the delivery or sending of messages to subscribing endpoints or clients</a:t>
            </a:r>
          </a:p>
          <a:p>
            <a:pPr/>
            <a:r>
              <a:t>• It allows for sending individual messages or fan-out messages to a large number of recepients or to other distributed AWS service</a:t>
            </a:r>
          </a:p>
          <a:p>
            <a:pPr/>
            <a:r>
              <a:t>• Message published to an SNS topics will be delivered to the subscriber immediately</a:t>
            </a:r>
          </a:p>
          <a:p>
            <a:pPr/>
            <a:r>
              <a:t>• Inexpensive,pay as you go model with no upfront cost</a:t>
            </a:r>
          </a:p>
          <a:p>
            <a:pPr/>
            <a:r>
              <a:t>• Reliable: At least three copies of the data are stored across multiple AZ in same region</a:t>
            </a:r>
          </a:p>
          <a:p>
            <a:pPr/>
            <a:r>
              <a:t>• It is a way of sending messages.When we are using autoscaling,it triggers an SNS service which will email us that ‘our EC2 instance is growing’</a:t>
            </a:r>
          </a:p>
          <a:p>
            <a:pPr/>
          </a:p>
          <a:p>
            <a:pPr/>
            <a:r>
              <a:t>Publisher-----SNS Topic--------&gt;1.LAmbda......2.SQS.....3.HTTP/S.....4.Email.....5.SMS</a:t>
            </a:r>
          </a:p>
          <a:p>
            <a:pPr/>
          </a:p>
          <a:p>
            <a:pPr/>
            <a:r>
              <a:rPr b="1"/>
              <a:t>Publisher :</a:t>
            </a:r>
            <a:r>
              <a:t> Publishers are also known as producers that produce and send the message to the SNS which is a logical access point</a:t>
            </a:r>
          </a:p>
          <a:p>
            <a:pPr/>
          </a:p>
          <a:p>
            <a:pPr/>
            <a:r>
              <a:rPr b="1"/>
              <a:t>Subscriber :</a:t>
            </a:r>
            <a:r>
              <a:t> Subscribers such as webserver,email addresses,amazon SQS queues,AWS Lambda,Receive the message or notification from the SNS over one of the supported protocols(Amazon SQS,email, lambda,https,sms)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IJe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P9KAAAvKgAAAAAAACYAAAAIAAAA//////////8=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SNS Topic : </a:t>
            </a:r>
          </a:p>
          <a:p>
            <a:pPr/>
          </a:p>
          <a:p>
            <a:pPr/>
            <a:r>
              <a:t>•Is a logical access point and communication channel</a:t>
            </a:r>
          </a:p>
          <a:p>
            <a:pPr/>
            <a:r>
              <a:t>• Each topic has a unique name</a:t>
            </a:r>
          </a:p>
          <a:p>
            <a:pPr/>
            <a:r>
              <a:t>• A topic name is limited to 256 alphanumeric charcters</a:t>
            </a:r>
          </a:p>
          <a:p>
            <a:pPr/>
            <a:r>
              <a:t>• The topic name need to be unique within the AWS account</a:t>
            </a:r>
          </a:p>
          <a:p>
            <a:pPr/>
            <a:r>
              <a:t>• Each topic is assigned an AWS ARN once it gets created</a:t>
            </a:r>
          </a:p>
          <a:p>
            <a:pPr/>
            <a:r>
              <a:t>• A topic can support subscribers and notification delivers over multiple protocols</a:t>
            </a:r>
          </a:p>
          <a:p>
            <a:pPr/>
            <a:r>
              <a:t>• Messages/request published to a single topic can be delivered over multiple protocols as configured when creating each subscriber</a:t>
            </a:r>
          </a:p>
          <a:p>
            <a:pPr/>
            <a:r>
              <a:t>• Delivery formats/transport protocols(endpoints)</a:t>
            </a:r>
          </a:p>
          <a:p>
            <a:pPr/>
            <a:r>
              <a:t>☐ SMS</a:t>
            </a:r>
          </a:p>
          <a:p>
            <a:pPr/>
            <a:r>
              <a:t>☐ Email</a:t>
            </a:r>
          </a:p>
          <a:p>
            <a:pPr/>
            <a:r>
              <a:t>☐ Email-JSON-For Applications</a:t>
            </a:r>
          </a:p>
          <a:p>
            <a:pPr/>
            <a:r>
              <a:t>☐ HTTP/HTTPS</a:t>
            </a:r>
          </a:p>
          <a:p>
            <a:pPr/>
            <a:r>
              <a:t>☐ SQS</a:t>
            </a:r>
          </a:p>
          <a:p>
            <a:pPr/>
            <a:r>
              <a:t>☐ AWS Lambda</a:t>
            </a:r>
          </a:p>
          <a:p>
            <a:pPr/>
            <a:r>
              <a:t>• When using Amazon SNS,we(as the owner) create a topic and control access to it by defining access policies that detremine which publishers and subscribers can communicate with the topic</a:t>
            </a:r>
          </a:p>
          <a:p>
            <a:pPr/>
            <a:r>
              <a:t>• Instead of including a specific destination address in each message,a publisher sends messages to topic that they have created or to topics they have permission to publish to</a:t>
            </a:r>
          </a:p>
          <a:p>
            <a:pPr/>
            <a:r>
              <a:t>• Amazon SNS matches the topic to a list of subscribers who have subscribed to that topic,and delivers the message to each of these subscriber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IJe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QAAAAFLAAAxKgAAAAAAACYAAAAIAAAA//////////8="/>
              </a:ext>
            </a:extLst>
          </p:cNvSpPr>
          <p:nvPr/>
        </p:nvSpPr>
        <p:spPr>
          <a:xfrm>
            <a:off x="0" y="635"/>
            <a:ext cx="12192635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SNS Topic (Contd..)</a:t>
            </a:r>
          </a:p>
          <a:p>
            <a:pPr/>
          </a:p>
          <a:p>
            <a:pPr/>
            <a:r>
              <a:t>• Each topic has a unique name that identifies the Amazon SNS endpoint for publisher to past messages and subscribers to register for notifications</a:t>
            </a:r>
          </a:p>
          <a:p>
            <a:pPr/>
            <a:r>
              <a:t>• Subscribers receive all messages published to the topics to which they subscribe,and all subscribes to a topic receive the same messages</a:t>
            </a:r>
          </a:p>
          <a:p>
            <a:pPr/>
            <a:r>
              <a:t>• By default,only the topic owner(who created it) can publish to the SNS topic</a:t>
            </a:r>
          </a:p>
          <a:p>
            <a:pPr/>
            <a:r>
              <a:t>• The owner set/change permissions to one or more users(with valid AWS ID) to publish to his topic</a:t>
            </a:r>
          </a:p>
          <a:p>
            <a:pPr/>
            <a:r>
              <a:t>• Only the owner of the topic can grant/change permission for the topic</a:t>
            </a:r>
          </a:p>
          <a:p>
            <a:pPr/>
            <a:r>
              <a:t>• Subscribers can be those with/without AWS ID.Only subscriber with AWS ID can request subscription</a:t>
            </a:r>
          </a:p>
          <a:p>
            <a:pPr/>
            <a:r>
              <a:t>• Both publishers and subscribers can use SSL to help secure the channel to send and receive messages</a:t>
            </a:r>
          </a:p>
          <a:p>
            <a:pPr/>
          </a:p>
          <a:p>
            <a:pPr/>
            <a:r>
              <a:rPr b="1"/>
              <a:t>Supported Push Notification Platforms :</a:t>
            </a:r>
            <a:r>
              <a:t> </a:t>
            </a:r>
          </a:p>
          <a:p>
            <a:pPr/>
          </a:p>
          <a:p>
            <a:pPr/>
            <a:r>
              <a:t>☐ Amazon Device Messaging</a:t>
            </a:r>
          </a:p>
          <a:p>
            <a:pPr/>
            <a:r>
              <a:t>☐ Apple push notifaction service</a:t>
            </a:r>
          </a:p>
          <a:p>
            <a:pPr/>
            <a:r>
              <a:t>☐ Google cloud messaging</a:t>
            </a:r>
          </a:p>
          <a:p>
            <a:pPr/>
            <a:r>
              <a:t>☐ Windows piush notification service</a:t>
            </a:r>
          </a:p>
          <a:p>
            <a:pPr/>
            <a:r>
              <a:t>☐ Baidu cloud push for Android</a:t>
            </a:r>
          </a:p>
          <a:p>
            <a:pPr/>
          </a:p>
          <a:p>
            <a:pPr/>
            <a:r>
              <a:t>• SNS topic can have subscribers from any supported push notification platform,as well as any other endpoint type such as SMS or email</a:t>
            </a:r>
          </a:p>
          <a:p>
            <a:pPr/>
            <a:r>
              <a:t>• When we publish a notification to a topic,SNS will send identical copies of that message to each endpoint subscribed to the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IJe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wBLAAAxKgAAAAAAACYAAAAIAAAA//////////8="/>
              </a:ext>
            </a:extLst>
          </p:cNvSpPr>
          <p:nvPr/>
        </p:nvSpPr>
        <p:spPr>
          <a:xfrm>
            <a:off x="-635" y="-635"/>
            <a:ext cx="12192635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</a:p>
          <a:p>
            <a:pPr>
              <a:defRPr b="1"/>
            </a:pPr>
            <a:r>
              <a:t>Amazon SNS Alternatives </a:t>
            </a:r>
          </a:p>
          <a:p>
            <a:pPr/>
          </a:p>
          <a:p>
            <a:pPr/>
            <a:r>
              <a:t>☐ Amazon Kinesis Data Stream</a:t>
            </a:r>
          </a:p>
          <a:p>
            <a:pPr/>
            <a:r>
              <a:t>☐ Amazon Managed Queue Service(AWS MQ)</a:t>
            </a:r>
          </a:p>
          <a:p>
            <a:pPr/>
            <a:r>
              <a:t>☐ Apache Kafka</a:t>
            </a:r>
          </a:p>
          <a:p>
            <a:pPr/>
            <a:r>
              <a:t>☐ Twilio</a:t>
            </a:r>
          </a:p>
          <a:p>
            <a:pPr/>
            <a:r>
              <a:t>☐ Pusher</a:t>
            </a:r>
          </a:p>
          <a:p>
            <a:pPr/>
          </a:p>
          <a:p>
            <a:pPr/>
          </a:p>
          <a:p>
            <a:pPr>
              <a:defRPr b="1"/>
            </a:pPr>
            <a:r>
              <a:t>Amazon SNS Pricing :</a:t>
            </a:r>
          </a:p>
          <a:p>
            <a:pPr/>
          </a:p>
          <a:p>
            <a:pPr/>
            <a:r>
              <a:t>1.Publish Action : Each 64kb of request payload count as one request.So,256kb payload will charged as four payloads</a:t>
            </a:r>
          </a:p>
          <a:p>
            <a:pPr/>
            <a:r>
              <a:t>2.Mobile Push Notification : Ex : $0.50/million request</a:t>
            </a:r>
          </a:p>
          <a:p>
            <a:pPr/>
            <a:r>
              <a:t>3.SMS : Price depends on country</a:t>
            </a:r>
          </a:p>
          <a:p>
            <a:pPr/>
            <a:r>
              <a:t>4.Email : $ 2/1,00,000</a:t>
            </a:r>
          </a:p>
          <a:p>
            <a:pPr/>
            <a:r>
              <a:t>5.HTTP/HTTPS Notification : $0.60/miilion requests</a:t>
            </a:r>
          </a:p>
          <a:p>
            <a:pPr/>
            <a:r>
              <a:t>6.SQS and Lambda calls are free.These are charged at SQS and lambda roles</a:t>
            </a:r>
          </a:p>
          <a:p>
            <a:pPr/>
            <a:r>
              <a:t>7.Data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2020-04-26T14:07:05Z</dcterms:created>
  <dcterms:modified xsi:type="dcterms:W3CDTF">2020-04-26T14:13:52Z</dcterms:modified>
</cp:coreProperties>
</file>