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8101306" val="976" rev64="64" revOS="3"/>
      <pr:smFileRevision xmlns:pr="smNativeData" dt="1588101306" val="0"/>
      <pr:guideOptions xmlns:pr="smNativeData" dt="158810130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541" y="154"/>
      </p:cViewPr>
      <p:guideLst x="0" y="0">
        <p:guide orient="horz" pos="162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82" d="100"/>
          <a:sy n="82" d="100"/>
        </p:scale>
        <p:origin x="54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Hg0AAAg0AACkFQAAEAAAACYAAAAIAAAAffD///////8="/>
              </a:ext>
            </a:extLst>
          </p:cNvSpPr>
          <p:nvPr>
            <p:ph type="ctrTitle"/>
          </p:nvPr>
        </p:nvSpPr>
        <p:spPr>
          <a:xfrm>
            <a:off x="685800" y="2132330"/>
            <a:ext cx="77724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4BcAANAvAAC4IgAAEAAAACYAAAAIAAAAffD///////8="/>
              </a:ext>
            </a:extLst>
          </p:cNvSpPr>
          <p:nvPr>
            <p:ph type="subTitle" idx="1"/>
          </p:nvPr>
        </p:nvSpPr>
        <p:spPr>
          <a:xfrm>
            <a:off x="1371600" y="3881120"/>
            <a:ext cx="64008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59401B17-59B4-15ED-FAF8-AFB855B60CFA}" type="datetime1">
              <a:t/>
            </a:fld>
          </a:p>
        </p:txBody>
      </p:sp>
      <p:sp>
        <p:nvSpPr>
          <p:cNvPr id="5"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0DE01B87-C9E0-B5ED-AE58-3FB85516586A}"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oCo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WQ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CY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2788F2D-63BF-2D79-F1C0-952CC18E07C0}" type="datetime1">
              <a:t>{Date/Time}</a:t>
            </a:fld>
          </a:p>
        </p:txBody>
      </p:sp>
      <p:sp>
        <p:nvSpPr>
          <p:cNvPr id="5"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qg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ch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29302DB-95EF-C6F4-A12B-63A14C655736}"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oCo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hT4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7ko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5B64A3C-72F8-E3BC-B60E-84E9044040D1}" type="datetime1">
              <a:t>{Date/Time}</a:t>
            </a:fld>
          </a:p>
        </p:txBody>
      </p:sp>
      <p:sp>
        <p:nvSpPr>
          <p:cNvPr id="5"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Q0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pJjz4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4CB6AF2-BCA9-9E9C-E773-4AC9243D111F}"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2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5D56293-DDE8-8094-A66D-2BC12C23507E}" type="datetime1">
              <a:t>{Date/Time}</a:t>
            </a:fld>
          </a:p>
        </p:txBody>
      </p:sp>
      <p:sp>
        <p:nvSpPr>
          <p:cNvPr id="5"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0B9EB4C-02CD-EC1D-8301-F448A54F75A1}"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oCo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Kpa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Vm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662E1317-598B-7BE5-C596-AFB05DD833FA}" type="datetime1">
              <a:t>{Date/Time}</a:t>
            </a:fld>
          </a:p>
        </p:txBody>
      </p:sp>
      <p:sp>
        <p:nvSpPr>
          <p:cNvPr id="5"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k5OT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07Oz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54AD6AB-E5E8-1F20-A6F2-137598BC5046}"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F160981-CFC2-43FF-8CAE-39AA47E07A6C}" type="datetime1">
              <a:t>{Date/Time}</a:t>
            </a:fld>
          </a:p>
        </p:txBody>
      </p:sp>
      <p:sp>
        <p:nvSpPr>
          <p:cNvPr id="6"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DYgw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B446905-4BB6-119F-F8FC-BDCA27B20EE8}"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uoCo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BK+j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uoCo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48E251E0-AEA5-B7A7-EB5A-58F21F141D0D}" type="datetime1">
              <a:t>{Date/Time}</a:t>
            </a:fld>
          </a:p>
        </p:txBody>
      </p:sp>
      <p:sp>
        <p:nvSpPr>
          <p:cNvPr id="8"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3F0257F0-BED2-57A1-9CBA-48F419F46A1D}"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cAb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67D1E1C-52BB-28E8-F5C5-A4BD508B03F1}" type="datetime1">
              <a:t>{Date/Time}</a:t>
            </a:fld>
          </a:p>
        </p:txBody>
      </p:sp>
      <p:sp>
        <p:nvSpPr>
          <p:cNvPr id="4"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2ABAEDC-928F-FE58-C113-640DE05D3731}"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B72492E-60F6-27BF-B8CA-96EA07844EC3}" type="datetime1">
              <a:t>{Date/Time}</a:t>
            </a:fld>
          </a:p>
        </p:txBody>
      </p:sp>
      <p:sp>
        <p:nvSpPr>
          <p:cNvPr id="3"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2846E0F9-B7C5-1316-8BFE-4143AEB07D14}"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BK+j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61BD4170-3E8C-E8B7-C205-C8E20F4B349D}" type="datetime1">
              <a:t>{Date/Time}</a:t>
            </a:fld>
          </a:p>
        </p:txBody>
      </p:sp>
      <p:sp>
        <p:nvSpPr>
          <p:cNvPr id="6"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51963B8-F6B8-4C95-F6A1-00C02DEF0055}"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oCo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w1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ZL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67AFF37-79CB-2F09-85C2-8F5CB18C73DA}" type="datetime1">
              <a:t>{Date/Time}</a:t>
            </a:fld>
          </a:p>
        </p:txBody>
      </p:sp>
      <p:sp>
        <p:nvSpPr>
          <p:cNvPr id="6"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ZdA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MAb0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72D9DF50-1E9F-8C29-D161-E87C912F27BD}"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13629742-0CFE-3761-B0DA-FA34D99446AF}" type="datetime1">
              <a:t/>
            </a:fld>
          </a:p>
        </p:txBody>
      </p:sp>
      <p:sp>
        <p:nvSpPr>
          <p:cNvPr id="3" name="Foot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02A47C43-0DEF-F18A-A11C-FBDF325257AE}" type="slidenum">
              <a:t/>
            </a:fld>
          </a:p>
        </p:txBody>
      </p:sp>
      <p:sp>
        <p:nvSpPr>
          <p:cNvPr id="5" name="TitlePlaceholderArea1"/>
          <p:cNvSpPr>
            <a:spLocks noGrp="1" noChangeArrowheads="1"/>
            <a:extLst>
              <a:ext uri="smNativeData">
                <pr:smNativeData xmlns:pr="smNativeData" val="SMDATA_13_uoCo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uoCo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8="/>
              </a:ext>
            </a:extLst>
          </p:cNvSpPr>
          <p:nvPr>
            <p:ph type="body" idx="4"/>
          </p:nvPr>
        </p:nvSpPr>
        <p:spPr>
          <a:xfrm>
            <a:off x="457200" y="1590675"/>
            <a:ext cx="82296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uoCo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43o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r>
              <a:t>• AWS Lambda is a compute service that lets us run code without provisioning or managing servers</a:t>
            </a:r>
          </a:p>
          <a:p>
            <a:pPr/>
            <a:r>
              <a:t>• With AWS Lambda,we can run code for virtually any type of application or backend-service all with zero administration</a:t>
            </a:r>
          </a:p>
          <a:p>
            <a:pPr/>
            <a:r>
              <a:t>• AWS Lambda manages all the administration,It manages :</a:t>
            </a:r>
          </a:p>
          <a:p>
            <a:pPr/>
            <a:r>
              <a:t>☐ Provisioning and capacity of the compute fleet that offers a balance of memory,CPU,Network and other resources</a:t>
            </a:r>
          </a:p>
          <a:p>
            <a:pPr/>
            <a:r>
              <a:t>☐ Server and O.S maintenance</a:t>
            </a:r>
          </a:p>
          <a:p>
            <a:pPr/>
            <a:r>
              <a:t>☐ High availability and automatic scaling</a:t>
            </a:r>
          </a:p>
          <a:p>
            <a:pPr/>
            <a:r>
              <a:t>☐ Monitoring fleet health</a:t>
            </a:r>
          </a:p>
          <a:p>
            <a:pPr/>
            <a:r>
              <a:t>☐ Applying security patches</a:t>
            </a:r>
          </a:p>
          <a:p>
            <a:pPr/>
            <a:r>
              <a:t>☐ Deploying security patches</a:t>
            </a:r>
          </a:p>
          <a:p>
            <a:pPr/>
            <a:r>
              <a:t>☐ Deploying our Code</a:t>
            </a:r>
          </a:p>
          <a:p>
            <a:pPr/>
            <a:r>
              <a:t>☐ Monitoring and logging our Lambda functions</a:t>
            </a:r>
          </a:p>
          <a:p>
            <a:pPr/>
            <a:r>
              <a:t>☐ AWS Lambda runs our code on a high availability compute infrastructure</a:t>
            </a:r>
          </a:p>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uoCo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UgY2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AAAAACYAAAAIAAAA//////////8="/>
              </a:ext>
            </a:extLst>
          </p:cNvSpPr>
          <p:nvPr/>
        </p:nvSpPr>
        <p:spPr>
          <a:xfrm>
            <a:off x="0" y="0"/>
            <a:ext cx="9144635" cy="5143500"/>
          </a:xfrm>
          <a:prstGeom prst="rect">
            <a:avLst/>
          </a:prstGeom>
          <a:noFill/>
          <a:ln>
            <a:noFill/>
          </a:ln>
          <a:effectLst/>
        </p:spPr>
        <p:txBody>
          <a:bodyPr vert="horz" wrap="square" numCol="1" spcCol="215900" anchor="t"/>
          <a:lstStyle/>
          <a:p>
            <a:pPr/>
            <a:r>
              <a:t>• AWS Lambda runs our code on a high-availability compute infrastructure</a:t>
            </a:r>
          </a:p>
          <a:p>
            <a:pPr/>
            <a:r>
              <a:t>• AWS Lambda executes our code only when needed and scales automatically,from a few requests per day to thousands per second</a:t>
            </a:r>
          </a:p>
          <a:p>
            <a:pPr/>
            <a:r>
              <a:t>• We pay only for the compute time we consume.No charges when our code is not running</a:t>
            </a:r>
          </a:p>
          <a:p>
            <a:pPr/>
            <a:r>
              <a:t>• All we need to do is supply our code in the form of one or moe lambda functions to AWS Lambda,in one of the languages that AWS Lambda supported(Currently Node JS,JAVA,Powershell,C#,Ruby,Python and GO) and the service can run the code on our behalf</a:t>
            </a:r>
          </a:p>
          <a:p>
            <a:pPr/>
          </a:p>
          <a:p>
            <a:pPr/>
            <a:r>
              <a:t>• Typically the lifecycle for an AWS Lambda based application includes authoring code,deploying code to AWS Lambda and then monitoring and troubleshooting</a:t>
            </a:r>
          </a:p>
          <a:p>
            <a:pPr/>
            <a:r>
              <a:t>• This is in exchange for flexibility means we cannot log into Compute instances or customize the O.S or language runtime</a:t>
            </a:r>
          </a:p>
          <a:p>
            <a:pPr/>
            <a:r>
              <a:t>• If we do want to manage our own compute,we can use EC2 or Elastic Beanstalk</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uoCo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i="0"/>
            </a:pPr>
            <a:r>
              <a:t>How Lambda Works :</a:t>
            </a:r>
          </a:p>
          <a:p>
            <a:pPr>
              <a:defRPr sz="1600"/>
            </a:pPr>
          </a:p>
          <a:p>
            <a:pPr>
              <a:defRPr sz="1600"/>
            </a:pPr>
            <a:r>
              <a:t>• First we upload our code to lambda in one or more lambda functions</a:t>
            </a:r>
          </a:p>
          <a:p>
            <a:pPr>
              <a:defRPr sz="1600"/>
            </a:pPr>
            <a:r>
              <a:t>• AWS Lambda will then execute the code in our behalf</a:t>
            </a:r>
          </a:p>
          <a:p>
            <a:pPr>
              <a:defRPr sz="1600"/>
            </a:pPr>
            <a:r>
              <a:t>• After the code is invoked lambda automatically take care of provisioning and managing the required servers</a:t>
            </a:r>
          </a:p>
          <a:p>
            <a:pPr>
              <a:defRPr sz="1600"/>
            </a:pPr>
          </a:p>
          <a:p>
            <a:pPr>
              <a:defRPr sz="1600"/>
            </a:pPr>
            <a:r>
              <a:t>AWS Lambda vs AWS EC2</a:t>
            </a:r>
          </a:p>
          <a:p>
            <a:pPr>
              <a:defRPr sz="1600"/>
            </a:pPr>
          </a:p>
          <a:p>
            <a:pPr>
              <a:defRPr sz="1600" b="1" i="1"/>
            </a:pPr>
            <a:r>
              <a:t>AWS Lambda :</a:t>
            </a:r>
          </a:p>
          <a:p>
            <a:pPr>
              <a:defRPr sz="1600"/>
            </a:pPr>
            <a:r>
              <a:t>• AWS lambda is a Platform as a Service</a:t>
            </a:r>
          </a:p>
          <a:p>
            <a:pPr>
              <a:defRPr sz="1600"/>
            </a:pPr>
            <a:r>
              <a:t>• It supports only limited languages like NodeJs,Java,Python,Ruby,GO,C#,Powershell</a:t>
            </a:r>
          </a:p>
          <a:p>
            <a:pPr>
              <a:defRPr sz="1600"/>
            </a:pPr>
            <a:r>
              <a:t>• We write our code and push the code into AWS Lambda</a:t>
            </a:r>
          </a:p>
          <a:p>
            <a:pPr>
              <a:defRPr sz="1600"/>
            </a:pPr>
            <a:r>
              <a:t>• We cannot log into compute instances,choose customized O.S or language platform</a:t>
            </a:r>
          </a:p>
          <a:p>
            <a:pPr>
              <a:defRPr sz="1600" b="1" i="1"/>
            </a:pPr>
          </a:p>
          <a:p>
            <a:pPr>
              <a:defRPr sz="1600" b="1" i="1"/>
            </a:pPr>
            <a:r>
              <a:t>AWS EC2 :</a:t>
            </a:r>
          </a:p>
          <a:p>
            <a:pPr>
              <a:defRPr sz="1600"/>
            </a:pPr>
            <a:r>
              <a:t>• It is a IAAS</a:t>
            </a:r>
          </a:p>
          <a:p>
            <a:pPr>
              <a:defRPr sz="1600"/>
            </a:pPr>
            <a:r>
              <a:t>• No environment restrictions,we can run any code or language</a:t>
            </a:r>
          </a:p>
          <a:p>
            <a:pPr>
              <a:defRPr sz="1600"/>
            </a:pPr>
            <a:r>
              <a:t>• For the first time in EC2,we have to choose the O.S and install all the software required and then push our code in EC2</a:t>
            </a:r>
          </a:p>
          <a:p>
            <a:pPr>
              <a:defRPr sz="1600"/>
            </a:pPr>
            <a:r>
              <a:t>• We can select variety of O.S,instance types,Network &amp; security patches,RAM &amp; CPU etc</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uoCo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AAAAACYAAAAIAAAA//////////8="/>
              </a:ext>
            </a:extLst>
          </p:cNvSpPr>
          <p:nvPr/>
        </p:nvSpPr>
        <p:spPr>
          <a:xfrm>
            <a:off x="0" y="0"/>
            <a:ext cx="9144635" cy="5143500"/>
          </a:xfrm>
          <a:prstGeom prst="rect">
            <a:avLst/>
          </a:prstGeom>
          <a:noFill/>
          <a:ln>
            <a:noFill/>
          </a:ln>
          <a:effectLst/>
        </p:spPr>
        <p:txBody>
          <a:bodyPr vert="horz" wrap="square" numCol="1" spcCol="215900" anchor="t"/>
          <a:lstStyle/>
          <a:p>
            <a:pPr>
              <a:defRPr b="1"/>
            </a:pPr>
            <a:r>
              <a:t>Important Terms used in AWS Lambda :</a:t>
            </a:r>
          </a:p>
          <a:p>
            <a:pPr/>
          </a:p>
          <a:p>
            <a:pPr/>
            <a:r>
              <a:rPr b="1" i="1"/>
              <a:t>1.Functions : </a:t>
            </a:r>
            <a:r>
              <a:t>A function is a resource that we can invoke to run our code in AWS Lambda.A function has code that processes events and a runtime that passes request and responses between lambda and the function code</a:t>
            </a:r>
          </a:p>
          <a:p>
            <a:pPr/>
            <a:r>
              <a:rPr b="1" i="1"/>
              <a:t>2.Runtime : </a:t>
            </a:r>
            <a:r>
              <a:t>Lambda Runtime allows functions in different languages to run in the same base execution environment.The runtime sits in between the lambda server and our function code,relaying invocation events,context information and responses between the two</a:t>
            </a:r>
          </a:p>
          <a:p>
            <a:pPr/>
            <a:r>
              <a:rPr b="1" i="1"/>
              <a:t>3.Event :</a:t>
            </a:r>
            <a:r>
              <a:t> It is a JSON formtted document that contain data for a function to process</a:t>
            </a:r>
          </a:p>
          <a:p>
            <a:pPr/>
            <a:r>
              <a:rPr b="1" i="1"/>
              <a:t>4.Event Source/Trigger </a:t>
            </a:r>
            <a:r>
              <a:t>: An AWS service such as Amazon SNS,or a custom service that triggers our function and executes its logic</a:t>
            </a:r>
          </a:p>
          <a:p>
            <a:pPr/>
            <a:r>
              <a:rPr b="1" i="1"/>
              <a:t>5.Downstream Resources </a:t>
            </a:r>
            <a:r>
              <a:t>: An AWS service,such as DynamoDB tables or S3 buckets,that our lambda function calls once it is triggered</a:t>
            </a:r>
          </a:p>
          <a:p>
            <a:pPr/>
            <a:r>
              <a:rPr b="1" i="1"/>
              <a:t>6.Concurrency :</a:t>
            </a:r>
            <a:r>
              <a:t> No.of request that our function is serving in any given time..Default is 1,000 times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2020-04-28T19:11:55Z</dcterms:created>
  <dcterms:modified xsi:type="dcterms:W3CDTF">2020-04-28T19:15:06Z</dcterms:modified>
</cp:coreProperties>
</file>