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2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7918533" val="976" rev64="64" revOS="3"/>
      <pr:smFileRevision xmlns:pr="smNativeData" dt="1587918533" val="0"/>
      <pr:guideOptions xmlns:pr="smNativeData" dt="158791853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26" d="100"/>
          <a:sy n="26" d="100"/>
        </p:scale>
        <p:origin x="372" y="3490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5" d="100"/>
        <a:sy n="5" d="100"/>
      </p:scale>
      <p:origin x="0" y="0"/>
    </p:cViewPr>
  </p:sorterViewPr>
  <p:notesViewPr>
    <p:cSldViewPr snapToObjects="1" showGuides="1">
      <p:cViewPr>
        <p:scale>
          <a:sx n="26" d="100"/>
          <a:sy n="26" d="100"/>
        </p:scale>
        <p:origin x="372" y="349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EAAAACYAAAAIAAAAffD///////8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NAvAAC4IgAAEAAAACYAAAAIAAAAffD///////8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240C27C5-8BC9-59D1-87B4-7D8469FA712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7C1A2221-6F91-4FD4-DFA2-99816CEC29CC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ba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9287F8E-C0A4-7D89-EA90-36DC31DE1C6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iJgA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95AF3D2-9CC4-0F05-8AE2-6A50BDAC7C3F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balXh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58A7C53-1DE8-DF8A-A632-EBDF327C50B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58CC648-0688-D930-C634-F065887A30A5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ba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679D5C-12EB-326B-A5DF-E43ED39153B1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7CE14F-01CC-2917-82C4-F742AF8A74A2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Bpu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ba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7AA0ACB-859A-FFFC-D412-73A9445C2226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C8B57D3-9D81-DEA1-CF33-6BF4197D393E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ba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hkY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CF998F4-BAB1-AC6E-FF41-4C3BD60F0919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DB73913-5DB0-E2CF-FE0F-AB9A774108FE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ba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xba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xba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k5OT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8/P0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27FC0DD-93DF-2A36-91C7-65638E896730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VFRU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hYV1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AE5B555-1BE7-B043-A95D-ED16FB135FB8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ba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58CA2C-62F1-0D3C-BFE0-946984AE49C1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8D249E0-AED5-87BF-9B6A-58EA07246D0D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2417C3-8DDC-71E1-929C-7BB459D2642E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87EFA07-49D5-2B0C-9BC6-BF59B4886DEA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ba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NjUfwM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09Pj0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46BBC65-2B89-3E4A-C7D3-DD1FF29D3188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07O0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0uMC0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54A5CD-83AC-0153-E2EC-7506EBA21420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ba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Li7jA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BFDF65-2BD9-EA29-9707-DD7C91496188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1769F63-2D9C-2369-D2CE-DB3CD180248E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//////////8="/>
              </a:ext>
            </a:extLst>
          </p:cNvSpPr>
          <p:nvPr>
            <p:ph type="dt" sz="quarter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2D96ED03-4DC0-C31B-8E2E-BB4EA36078EE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7B804E1B-5596-D5B8-D838-A3ED00762EF6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xba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</p:titleStyle>
    <p:bodyStyle>
      <a:lvl1pPr marL="286385" marR="0" indent="-286385" algn="l" defTabSz="44958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Hdvcm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4gAAAAFLAAAwKgAAAAAAACYAAAAIAAAA//////////8="/>
              </a:ext>
            </a:extLst>
          </p:cNvSpPr>
          <p:nvPr/>
        </p:nvSpPr>
        <p:spPr>
          <a:xfrm>
            <a:off x="-635" y="143510"/>
            <a:ext cx="12193270" cy="671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Introduction to Elastic Compute Cloud(EC2)</a:t>
            </a:r>
          </a:p>
          <a:p>
            <a:pPr/>
          </a:p>
          <a:p>
            <a:pPr/>
            <a:r>
              <a:rPr b="1"/>
              <a:t>Elastic Compute Cloud :</a:t>
            </a:r>
            <a:r>
              <a:t> Amazon EC2 provides scalable computing capacity in the AWS Cloud</a:t>
            </a:r>
          </a:p>
          <a:p>
            <a:pPr/>
            <a:r>
              <a:t>• We can use Amazon EC2 to launch  as many or as few  Virtual Servers  as we need,configure security,Networking and manage Storage</a:t>
            </a:r>
          </a:p>
          <a:p>
            <a:pPr/>
            <a:r>
              <a:t>• Amazon EC2 enables us to Scale Up or Scale Down the Instances Capacity</a:t>
            </a:r>
          </a:p>
          <a:p>
            <a:pPr/>
            <a:r>
              <a:t>• Amazon EC2  has two Storage  options i.e EBS &amp; Instance Store</a:t>
            </a:r>
          </a:p>
          <a:p>
            <a:pPr/>
            <a:r>
              <a:t>• Preconfigured templates are available known as Amazon Machine Images</a:t>
            </a:r>
          </a:p>
          <a:p>
            <a:pPr/>
            <a:r>
              <a:t>• By default when we create an AWS account with amazon, our account is limited to a max of 20 instances per ec2 region with two default High I/O Instances</a:t>
            </a:r>
          </a:p>
          <a:p>
            <a:pPr/>
          </a:p>
          <a:p>
            <a:pPr>
              <a:defRPr b="1"/>
            </a:pPr>
            <a:r>
              <a:t>Types of EC2 Instances : </a:t>
            </a:r>
          </a:p>
          <a:p>
            <a:pPr/>
          </a:p>
          <a:p>
            <a:pPr/>
            <a:r>
              <a:t>1.General Purpose : Balanced Memory and CPU</a:t>
            </a:r>
          </a:p>
          <a:p>
            <a:pPr/>
            <a:r>
              <a:t>2.Compute Optimized : More CPU than Ram</a:t>
            </a:r>
          </a:p>
          <a:p>
            <a:pPr/>
            <a:r>
              <a:t>3.Memory Optimized : More Ram</a:t>
            </a:r>
          </a:p>
          <a:p>
            <a:pPr/>
            <a:r>
              <a:t>4.Accelerated Computing/GPU : Graphics Optimized</a:t>
            </a:r>
          </a:p>
          <a:p>
            <a:pPr/>
            <a:r>
              <a:t>5.Storage Optimized : Low Latency</a:t>
            </a:r>
          </a:p>
          <a:p>
            <a:pPr/>
            <a:r>
              <a:t>6.High Memory Optimized : High Ram,Nitro System</a:t>
            </a:r>
          </a:p>
          <a:p>
            <a:pPr/>
            <a:r>
              <a:t>7.Previous Generations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xQEAAAFLAADZJgAAAAAAACYAAAAIAAAA//////////8="/>
              </a:ext>
            </a:extLst>
          </p:cNvSpPr>
          <p:nvPr/>
        </p:nvSpPr>
        <p:spPr>
          <a:xfrm>
            <a:off x="0" y="287655"/>
            <a:ext cx="12192635" cy="6027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  <a:p>
            <a:pPr>
              <a:defRPr b="1"/>
            </a:pPr>
            <a:r>
              <a:t>Dedicated Host :</a:t>
            </a:r>
          </a:p>
          <a:p>
            <a:pPr/>
          </a:p>
          <a:p>
            <a:pPr/>
            <a:r>
              <a:t>• An amazon EC2 dedicated host is a physical server with ec2 instances capacity fully dedicated for our use</a:t>
            </a:r>
          </a:p>
          <a:p>
            <a:pPr/>
            <a:r>
              <a:t>• Dedicated hosts can help us address compliance requirements and reduce costs by allowing us to use our existing server bound software requirements</a:t>
            </a:r>
          </a:p>
          <a:p>
            <a:pPr/>
            <a:r>
              <a:t>• Pay for a physical host fully dedicated to running our instances and bring our existing per-socket,per-core,per-vm software license to reduce cost</a:t>
            </a:r>
          </a:p>
          <a:p>
            <a:pPr/>
          </a:p>
          <a:p>
            <a:pPr>
              <a:defRPr b="1"/>
            </a:pPr>
            <a:r>
              <a:t>Spot Instances : </a:t>
            </a:r>
          </a:p>
          <a:p>
            <a:pPr/>
          </a:p>
          <a:p>
            <a:pPr/>
            <a:r>
              <a:t>• These let us take advantage of unused ec2 capacity in the aws cloud.These are available upto 90% discount compared to on-demand prices</a:t>
            </a:r>
          </a:p>
          <a:p>
            <a:pPr/>
            <a:r>
              <a:t>• We can use these for various test &amp; development workloads</a:t>
            </a:r>
          </a:p>
          <a:p>
            <a:pPr/>
            <a:r>
              <a:t>• we also have option to hibernate,stop or terminate our spot instances when ec2 reclaims the capacity back with two minutes of notice</a:t>
            </a:r>
          </a:p>
          <a:p>
            <a:pPr/>
            <a:r>
              <a:t>• These get interrupted when actually ec2 capacity requirement increases(On-demand and reserved instances) and amazon reclaims the space with 2 min notification.</a:t>
            </a:r>
          </a:p>
          <a:p>
            <a:pPr/>
            <a:r>
              <a:t>• These can also get interrupted when the spot price raises above our choosen max spot price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P9KAAAvKgAAAAAAACYAAAAIAAAA//////////8="/>
              </a:ext>
            </a:extLst>
          </p:cNvSpPr>
          <p:nvPr/>
        </p:nvSpPr>
        <p:spPr>
          <a:xfrm>
            <a:off x="0" y="0"/>
            <a:ext cx="12191365" cy="685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700" b="1"/>
            </a:pPr>
            <a:r>
              <a:t>Schedule Instances :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• These enables us to purchase capacity reservation that recur on a daily,weekly or monthly basis with a specified start time and duration,for a one-yaer term</a:t>
            </a:r>
          </a:p>
          <a:p>
            <a:pPr>
              <a:defRPr sz="1700"/>
            </a:pPr>
            <a:r>
              <a:t>• We reserve the capacity in advance so that we know it is available when we need it</a:t>
            </a:r>
          </a:p>
          <a:p>
            <a:pPr>
              <a:defRPr sz="1700"/>
            </a:pPr>
            <a:r>
              <a:t>• We pay for the time that the instances are scheduled,even if we do not use them</a:t>
            </a:r>
          </a:p>
          <a:p>
            <a:pPr>
              <a:defRPr sz="1700"/>
            </a:pPr>
            <a:r>
              <a:t>• Schedule instances are a good choice for workloads that do not run continuously but do run on a regular basis</a:t>
            </a:r>
          </a:p>
          <a:p>
            <a:pPr>
              <a:defRPr sz="1700"/>
            </a:pPr>
            <a:r>
              <a:t>• Purchase instances that are always available on the specified recurring schedule,for a one-year term</a:t>
            </a:r>
          </a:p>
          <a:p>
            <a:pPr>
              <a:defRPr sz="1700"/>
            </a:pPr>
            <a:r>
              <a:t>• Eg: We can use these instances for an application that runs during business hours or for batch processing that run at the end of the week</a:t>
            </a:r>
          </a:p>
          <a:p>
            <a:pPr>
              <a:defRPr sz="1700"/>
            </a:pPr>
          </a:p>
          <a:p>
            <a:pPr>
              <a:defRPr sz="1700" b="1"/>
            </a:pPr>
            <a:r>
              <a:t>Reserved Instances : </a:t>
            </a:r>
          </a:p>
          <a:p>
            <a:pPr>
              <a:defRPr sz="1700"/>
            </a:pPr>
          </a:p>
          <a:p>
            <a:pPr>
              <a:defRPr sz="1600"/>
            </a:pPr>
            <a:r>
              <a:t>• These provide a significant discount upto 70% comapred to on-demand pricing and provide capacity reservation when used in a specific availability zone</a:t>
            </a:r>
          </a:p>
          <a:p>
            <a:pPr>
              <a:defRPr sz="1600"/>
            </a:pPr>
            <a:r>
              <a:t>• Reserved instances give us the option to reserve a DB instances for a one or three years term an in turn receive a significant discount comapred on demand instances pricing</a:t>
            </a:r>
          </a:p>
          <a:p>
            <a:pPr>
              <a:defRPr sz="1600"/>
            </a:pPr>
            <a:r>
              <a:t>• 3 Types of RI....Standard,Convertible and Scheduled RI</a:t>
            </a:r>
          </a:p>
          <a:p>
            <a:pPr>
              <a:defRPr sz="1600"/>
            </a:pPr>
            <a:r>
              <a:t>• Standard RI : These provide the most significant discount upto 75% off on-demand and are best suited for steady state usage</a:t>
            </a:r>
          </a:p>
          <a:p>
            <a:pPr>
              <a:defRPr sz="1600"/>
            </a:pPr>
            <a:r>
              <a:t>• Convertible RI : These provide a discount upto 54% and the capability to change the attribute of RI as long as the exchange results in the creation of reserved instances of greater or equal values</a:t>
            </a:r>
          </a:p>
          <a:p>
            <a:pPr>
              <a:defRPr sz="1600"/>
            </a:pPr>
            <a:r>
              <a:t>• Scheduled RI : These are available to launch within in the time window we reserve....Same as Scheduled Instancs</a:t>
            </a:r>
          </a:p>
          <a:p>
            <a:pPr>
              <a:defRPr sz="1600"/>
            </a:pPr>
            <a:r>
              <a:t>• We cannot transfer a convertible or standard RI from one region to another region</a:t>
            </a:r>
          </a:p>
          <a:p>
            <a:pPr>
              <a:defRPr sz="1600"/>
            </a:pPr>
            <a:r>
              <a:t>• We can change the config of convertible RI from ec2 management console or get reserved instance management quota API</a:t>
            </a:r>
          </a:p>
          <a:p>
            <a:pPr>
              <a:defRPr sz="1600"/>
            </a:pPr>
            <a:r>
              <a:t>• There is no extra charge for converting from one config to another config but we need to pay the cost as per the changed config</a:t>
            </a:r>
          </a:p>
          <a:p>
            <a:pPr>
              <a:defRPr sz="17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FCSTg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/////wBLAAAxKgAAAAAAACYAAAAIAAAA//////////8="/>
              </a:ext>
            </a:extLst>
          </p:cNvSpPr>
          <p:nvPr/>
        </p:nvSpPr>
        <p:spPr>
          <a:xfrm>
            <a:off x="-635" y="-635"/>
            <a:ext cx="12192635" cy="68592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  <a:p>
            <a:pPr>
              <a:defRPr b="1"/>
            </a:pPr>
            <a:r>
              <a:t>EC2 Access Data : </a:t>
            </a:r>
          </a:p>
          <a:p>
            <a:pPr>
              <a:defRPr b="1"/>
            </a:pPr>
          </a:p>
          <a:p>
            <a:pPr/>
            <a:r>
              <a:t>• To access instances,we need a key and key pair name</a:t>
            </a:r>
          </a:p>
          <a:p>
            <a:pPr/>
            <a:r>
              <a:t>• We can download the private key only once</a:t>
            </a:r>
          </a:p>
          <a:p>
            <a:pPr/>
            <a:r>
              <a:t>• The public key is saved by aws to match it to the key pair name and private key when we try to login to the instance</a:t>
            </a:r>
          </a:p>
          <a:p>
            <a:pPr/>
            <a:r>
              <a:t>• Without key pair we cannot access isntances via RDP or SSH(Linux)</a:t>
            </a:r>
          </a:p>
          <a:p>
            <a:pPr/>
            <a:r>
              <a:t>• There is a 20 ec2 instances soft limit per region ,and we can submit requst to aws to increase limit</a:t>
            </a:r>
          </a:p>
          <a:p>
            <a:pPr>
              <a:defRPr b="1"/>
            </a:pPr>
          </a:p>
          <a:p>
            <a:pPr>
              <a:defRPr b="1"/>
            </a:pPr>
            <a:r>
              <a:t>EC2 Status Check :</a:t>
            </a:r>
          </a:p>
          <a:p>
            <a:pPr>
              <a:defRPr b="1"/>
            </a:pPr>
          </a:p>
          <a:p>
            <a:pPr/>
            <a:r>
              <a:t>• By default aws ec2 instances performs automated status checks every 1 min</a:t>
            </a:r>
          </a:p>
          <a:p>
            <a:pPr/>
            <a:r>
              <a:t>• This is done on every running ec2 instances to identify any H/W or software issues</a:t>
            </a:r>
          </a:p>
          <a:p>
            <a:pPr/>
            <a:r>
              <a:t>• Status check is built into the aws ec2 instance</a:t>
            </a:r>
          </a:p>
          <a:p>
            <a:pPr/>
            <a:r>
              <a:t>• They cannot be configured,deleted or disabled</a:t>
            </a:r>
          </a:p>
          <a:p>
            <a:pPr/>
            <a:r>
              <a:t>• EC2 services can send its metric data to aws cloudwatch every 5 min (enabled by default)</a:t>
            </a:r>
          </a:p>
          <a:p>
            <a:pPr/>
            <a:r>
              <a:t>• Enabled detailed monitoring is chargeable and sends metrics in every 1 min</a:t>
            </a:r>
          </a:p>
          <a:p>
            <a:pPr/>
            <a:r>
              <a:t>• We can not charged for ec2 instances if they are stopped but attached ebs volumes get charged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AQAAAAFLAAAxKgAAAAAAACYAAAAIAAAA//////////8="/>
              </a:ext>
            </a:extLst>
          </p:cNvSpPr>
          <p:nvPr/>
        </p:nvSpPr>
        <p:spPr>
          <a:xfrm>
            <a:off x="-635" y="635"/>
            <a:ext cx="12193270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When we stoppes an ebs backed ec2 instance :</a:t>
            </a:r>
          </a:p>
          <a:p>
            <a:pPr/>
          </a:p>
          <a:p>
            <a:pPr/>
            <a:r>
              <a:t>• Instances perform a shutdown</a:t>
            </a:r>
          </a:p>
          <a:p>
            <a:pPr/>
            <a:r>
              <a:t>• state changes from running to stopping</a:t>
            </a:r>
          </a:p>
          <a:p>
            <a:pPr/>
            <a:r>
              <a:t>• ebs volumes remain attached to the instance </a:t>
            </a:r>
          </a:p>
          <a:p>
            <a:pPr/>
            <a:r>
              <a:t>• any data cached in ram or instance store volume is gone</a:t>
            </a:r>
          </a:p>
          <a:p>
            <a:pPr/>
            <a:r>
              <a:t>• instances retain its private ipv4 address and any ipv6 address</a:t>
            </a:r>
          </a:p>
          <a:p>
            <a:pPr/>
            <a:r>
              <a:t>• instances releases its public ipv4 address back to aws pool</a:t>
            </a:r>
          </a:p>
          <a:p>
            <a:pPr/>
            <a:r>
              <a:t>• Instances retain its elastic ip addresses</a:t>
            </a:r>
          </a:p>
          <a:p>
            <a:pPr/>
          </a:p>
          <a:p>
            <a:pPr/>
          </a:p>
          <a:p>
            <a:pPr>
              <a:defRPr b="1"/>
            </a:pPr>
            <a:r>
              <a:t>EC2 Terminate :</a:t>
            </a:r>
          </a:p>
          <a:p>
            <a:pPr/>
            <a:r>
              <a:t> </a:t>
            </a:r>
          </a:p>
          <a:p>
            <a:pPr/>
            <a:r>
              <a:t>• When we terminate a running instance the instance state changes from running to shutting down and then to terminated</a:t>
            </a:r>
          </a:p>
          <a:p>
            <a:pPr/>
            <a:r>
              <a:t>• During the shutting down and terminated states,we do not incur charges</a:t>
            </a:r>
          </a:p>
          <a:p>
            <a:pPr/>
            <a:r>
              <a:t>• By default ebs root devices volumes are deleted automatically when the ec2 instances are terminated</a:t>
            </a:r>
          </a:p>
          <a:p>
            <a:pPr/>
            <a:r>
              <a:t>• Any additional (non boot/boot) volumes attached to the instances by default,persist after the instances is terminated</a:t>
            </a:r>
          </a:p>
          <a:p>
            <a:pPr/>
            <a:r>
              <a:t>• We can modify both behaviours by modifying the ‘delete on termination’ attribute of any ebs volumes during instances launch or while running</a:t>
            </a:r>
          </a:p>
          <a:p>
            <a:pPr/>
            <a:r>
              <a:t>• Enable ec2 termination protection against accidental termination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+QMAAOxLAADBIwAAAAAAACYAAAAIAAAA//////////8="/>
              </a:ext>
            </a:extLst>
          </p:cNvSpPr>
          <p:nvPr/>
        </p:nvSpPr>
        <p:spPr>
          <a:xfrm>
            <a:off x="-635" y="645795"/>
            <a:ext cx="12342495" cy="5166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Ec2 Metadata : </a:t>
            </a:r>
          </a:p>
          <a:p>
            <a:pPr/>
          </a:p>
          <a:p>
            <a:pPr/>
            <a:r>
              <a:t>• This is instance data that we can use to configure or manage the instance</a:t>
            </a:r>
          </a:p>
          <a:p>
            <a:pPr/>
            <a:r>
              <a:t>• Eg : ipv4 addr,ipv6 addr,dns hostname,AMI-Id,Instance id,instance type,local hostname,public keys,security groups</a:t>
            </a:r>
          </a:p>
          <a:p>
            <a:pPr/>
            <a:r>
              <a:t>• Metadata can be only viewed from within the instance itself i.e we need to login to the instance</a:t>
            </a:r>
          </a:p>
          <a:p>
            <a:pPr/>
            <a:r>
              <a:t>• Metadata is not protected by encryption,anyone that has access to the instance can view this data</a:t>
            </a:r>
          </a:p>
          <a:p>
            <a:pPr/>
            <a:r>
              <a:t>• To view instance metadata use GET http://169.254.169.254/latest/metadata</a:t>
            </a:r>
          </a:p>
          <a:p>
            <a:pPr>
              <a:defRPr b="1"/>
            </a:pPr>
          </a:p>
          <a:p>
            <a:pPr>
              <a:defRPr b="1"/>
            </a:pPr>
            <a:r>
              <a:t>Instances User Data : </a:t>
            </a:r>
          </a:p>
          <a:p>
            <a:pPr/>
            <a:r>
              <a:t>• Data supplied by the user at instance launch in the form of a script to be executed during the instance boot</a:t>
            </a:r>
          </a:p>
          <a:p>
            <a:pPr/>
            <a:r>
              <a:t>• User data is limited to 16kb</a:t>
            </a:r>
          </a:p>
          <a:p>
            <a:pPr/>
            <a:r>
              <a:t>• We can change user dat by stopping ec2 first</a:t>
            </a:r>
          </a:p>
          <a:p>
            <a:pPr/>
            <a:r>
              <a:t>• User data is not encrypted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GV0YWw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4gAAAABLAAANKQAAAAAAACYAAAAIAAAA//////////8="/>
              </a:ext>
            </a:extLst>
          </p:cNvSpPr>
          <p:nvPr/>
        </p:nvSpPr>
        <p:spPr>
          <a:xfrm>
            <a:off x="-635" y="143510"/>
            <a:ext cx="12192635" cy="65297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EC2 Bare Metal Instances :</a:t>
            </a:r>
          </a:p>
          <a:p>
            <a:pPr/>
          </a:p>
          <a:p>
            <a:pPr/>
            <a:r>
              <a:t>• Non virtualized environment</a:t>
            </a:r>
          </a:p>
          <a:p>
            <a:pPr/>
            <a:r>
              <a:t>• Operating Systems runs directly on hardware</a:t>
            </a:r>
          </a:p>
          <a:p>
            <a:pPr/>
            <a:r>
              <a:t>• Suitable for licensing restricted tier 1 business critical application</a:t>
            </a:r>
          </a:p>
          <a:p>
            <a:pPr/>
            <a:r>
              <a:t>• i3 metal,i5 metal,r5metal,z1d metal,u-6tb1.metal</a:t>
            </a:r>
          </a:p>
          <a:p>
            <a:pPr/>
          </a:p>
          <a:p>
            <a:pPr>
              <a:defRPr b="1"/>
            </a:pPr>
            <a:r>
              <a:t>Elastic Block Storage : EBS backed instance</a:t>
            </a:r>
          </a:p>
          <a:p>
            <a:pPr>
              <a:defRPr b="1"/>
            </a:pPr>
          </a:p>
          <a:p>
            <a:pPr/>
            <a:r>
              <a:t>• We can easily  replicate between availability zones with snapshots etc..</a:t>
            </a:r>
          </a:p>
          <a:p>
            <a:pPr/>
            <a:r>
              <a:t>• EBS volumes attached at launch are deleted when instance terminate</a:t>
            </a:r>
          </a:p>
          <a:p>
            <a:pPr/>
            <a:r>
              <a:t>• EBS volumes attached to a running instance are not deleted when instance is terminated but are deattached with data interact</a:t>
            </a:r>
          </a:p>
          <a:p>
            <a:pPr/>
            <a:r>
              <a:t>• EBS is network attached storage</a:t>
            </a:r>
          </a:p>
          <a:p>
            <a:pPr>
              <a:defRPr b="1"/>
            </a:pPr>
          </a:p>
          <a:p>
            <a:pPr>
              <a:defRPr b="1"/>
            </a:pPr>
            <a:r>
              <a:t>Instance Storage : Instance backed storage</a:t>
            </a:r>
          </a:p>
          <a:p>
            <a:pPr/>
            <a:r>
              <a:t>• Physically attach to the host server</a:t>
            </a:r>
          </a:p>
          <a:p>
            <a:pPr/>
            <a:r>
              <a:t>• Data not lost when os is rebooted</a:t>
            </a:r>
          </a:p>
          <a:p>
            <a:pPr/>
            <a:r>
              <a:t>• Data is lost when underlying drive fails,instance is stopped or terminated</a:t>
            </a:r>
          </a:p>
          <a:p>
            <a:pPr/>
            <a:r>
              <a:t>• We can not attach or detach to another instance</a:t>
            </a:r>
          </a:p>
          <a:p>
            <a:pPr/>
            <a:r>
              <a:t>• Do not rely on for valuable long term data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P9KAAAvKgAAAAAAACYAAAAIAAAA//////////8="/>
              </a:ext>
            </a:extLst>
          </p:cNvSpPr>
          <p:nvPr/>
        </p:nvSpPr>
        <p:spPr>
          <a:xfrm>
            <a:off x="0" y="0"/>
            <a:ext cx="12191365" cy="685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/>
            </a:pPr>
            <a:r>
              <a:t>General Purpose Instances : These provide a balance of Compute,Memory and Networking Resources and can be used for a variety of Workloads</a:t>
            </a:r>
          </a:p>
          <a:p>
            <a:pPr>
              <a:defRPr sz="1600"/>
            </a:pPr>
            <a:r>
              <a:t>• 3Series in General Purpose Instances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1.A Series(Medium and Large) : A1</a:t>
            </a:r>
          </a:p>
          <a:p>
            <a:pPr>
              <a:defRPr sz="1600"/>
            </a:pPr>
            <a:r>
              <a:t>2.M Series(Large) : M4,M5,M5a,M5ad,M5d</a:t>
            </a:r>
          </a:p>
          <a:p>
            <a:pPr>
              <a:defRPr sz="1600"/>
            </a:pPr>
            <a:r>
              <a:t>3.T Series(Large,Medium,Small,Nano) : T2,T3,T3a......T2 micro is eligible for Free Tier.......micro comes under nano type</a:t>
            </a:r>
          </a:p>
          <a:p>
            <a:pPr>
              <a:defRPr sz="1600"/>
            </a:pPr>
            <a:r>
              <a:t>• Available in Four Sizes : Nano,Small,Medium,Large</a:t>
            </a:r>
          </a:p>
          <a:p>
            <a:pPr>
              <a:defRPr sz="1600"/>
            </a:pPr>
          </a:p>
          <a:p>
            <a:pPr>
              <a:defRPr sz="1600" b="1"/>
            </a:pPr>
            <a:r>
              <a:t>1.A Series :</a:t>
            </a:r>
          </a:p>
          <a:p>
            <a:pPr>
              <a:defRPr sz="1600"/>
            </a:pPr>
            <a:r>
              <a:t>a.A1 Instances : These are ideally suited for scale-out Workloads that are supported by ARM Ecosystem</a:t>
            </a:r>
          </a:p>
          <a:p>
            <a:pPr>
              <a:defRPr sz="1600"/>
            </a:pPr>
            <a:r>
              <a:t>• These instances are well suited for web server,Containerized microservices,Caching Fleets,Distributed Data Stores,Applications that require ARM Instruction Set</a:t>
            </a:r>
          </a:p>
          <a:p>
            <a:pPr>
              <a:defRPr sz="1600"/>
            </a:pPr>
          </a:p>
          <a:p>
            <a:pPr>
              <a:defRPr sz="1600" b="1"/>
            </a:pPr>
            <a:r>
              <a:t>2.M Series :</a:t>
            </a:r>
          </a:p>
          <a:p>
            <a:pPr>
              <a:defRPr sz="1600"/>
            </a:pPr>
            <a:r>
              <a:t>a.M4 Instances :  These Features a Custom Intel Xeon E5-2676 v3 Haswell processors optimized specifically for EC2</a:t>
            </a:r>
          </a:p>
          <a:p>
            <a:pPr>
              <a:defRPr sz="1600"/>
            </a:pPr>
            <a:r>
              <a:t>Capacities : VCPU : 2 to 40(MAX).....Ram : 8 to 160GB(MAX).....Instance Storage : EBS Only</a:t>
            </a:r>
          </a:p>
          <a:p>
            <a:pPr>
              <a:defRPr sz="1600"/>
            </a:pPr>
            <a:r>
              <a:t>b.M5,M5a,M5ad,M5d Instances : These Instances provide an ideal cloud infra,offering a balance of Compute,Memory,Networking Resources for a broad range of Applications</a:t>
            </a:r>
          </a:p>
          <a:p>
            <a:pPr>
              <a:defRPr sz="1600"/>
            </a:pPr>
            <a:r>
              <a:t>• Capacities : VCPU : 2 to 96(MAX).....Ram : 8 to 384GB(MAX).....Instance Storage : EBS and NVME SSD</a:t>
            </a:r>
          </a:p>
          <a:p>
            <a:pPr>
              <a:defRPr sz="1600"/>
            </a:pPr>
            <a:r>
              <a:t>• Used in Gaming Servers,Web Servers,Medium and  Small Databases</a:t>
            </a:r>
          </a:p>
          <a:p>
            <a:pPr>
              <a:defRPr sz="1600"/>
            </a:pPr>
          </a:p>
          <a:p>
            <a:pPr>
              <a:defRPr sz="1600" b="1"/>
            </a:pPr>
            <a:r>
              <a:t>3.T Series :</a:t>
            </a:r>
          </a:p>
          <a:p>
            <a:pPr>
              <a:defRPr sz="1600"/>
            </a:pPr>
            <a:r>
              <a:t>a.T2,T3,T3a Instances : Provides a Baseline level of CPU Performance with the ability to burst to a heigher level,when required by our Workload</a:t>
            </a:r>
          </a:p>
          <a:p>
            <a:pPr>
              <a:defRPr sz="1600"/>
            </a:pPr>
            <a:r>
              <a:t>• An unlimeted instances can sustain high cpu performance for any period of time and whenever required</a:t>
            </a:r>
          </a:p>
          <a:p>
            <a:pPr>
              <a:defRPr sz="1600"/>
            </a:pPr>
            <a:r>
              <a:t>• Capacities : VCPU : 2 to 8(MAX)......Ram : 0.5GB to 32GB</a:t>
            </a:r>
          </a:p>
          <a:p>
            <a:pPr>
              <a:defRPr sz="1600"/>
            </a:pPr>
            <a:r>
              <a:t>• Used for Websites and Web App,Code Repos,Developement,build,Test and for Microservices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+QMAAABLAADYJgAAAAAAACYAAAAIAAAA//////////8="/>
              </a:ext>
            </a:extLst>
          </p:cNvSpPr>
          <p:nvPr/>
        </p:nvSpPr>
        <p:spPr>
          <a:xfrm>
            <a:off x="-635" y="645795"/>
            <a:ext cx="12192635" cy="5668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rPr b="1"/>
              <a:t>Compute Optimized Instances :</a:t>
            </a:r>
            <a:r>
              <a:t> Are ideal for compute-bound applications that benefit from high performance processors</a:t>
            </a:r>
          </a:p>
          <a:p>
            <a:pPr/>
            <a:r>
              <a:t>• It only has C Series which has C4,C5,C5n</a:t>
            </a:r>
          </a:p>
          <a:p>
            <a:pPr/>
          </a:p>
          <a:p>
            <a:pPr>
              <a:defRPr b="1"/>
            </a:pPr>
            <a:r>
              <a:t>1.C Series </a:t>
            </a:r>
          </a:p>
          <a:p>
            <a:pPr>
              <a:defRPr b="1"/>
            </a:pPr>
          </a:p>
          <a:p>
            <a:pPr/>
            <a:r>
              <a:t>a.C4 Instances : These are optimized for compute intense workloads and deliver very cost effective and high performance at a low price per compute ratio </a:t>
            </a:r>
          </a:p>
          <a:p>
            <a:pPr/>
            <a:r>
              <a:t>• Capacities : VCPU : 2 to 36....RAM : 3.75 to 65 GB.....Storage : EBS Only .....Network Bandwidth : 10GBPS</a:t>
            </a:r>
          </a:p>
          <a:p>
            <a:pPr/>
            <a:r>
              <a:t>• Used for Web Server,Batch Processing,MMO Gaming,Video Encoding </a:t>
            </a:r>
          </a:p>
          <a:p>
            <a:pPr/>
            <a:r>
              <a:t>b. C5 Instances :  These are optimized for compute intense workloads and deliver very cost effective and high performance at a low price per compute ratio  and are powered by NITRO SYSTEMS</a:t>
            </a:r>
          </a:p>
          <a:p>
            <a:pPr/>
            <a:r>
              <a:t>• Capacities : VCPU : 2 to 72....RAM : 4 to 192 GB.....Storage : EBS &amp; NVMe SSD .....Network Bandwidth : 25GBPS</a:t>
            </a:r>
          </a:p>
          <a:p>
            <a:pPr/>
            <a:r>
              <a:t>• Used for High Performance Web Servers,Gaming,Video Encoding</a:t>
            </a:r>
          </a:p>
          <a:p>
            <a:pPr/>
            <a:r>
              <a:t>• C5 support max 25 EBS Volumes and uses elastic network adapter and new EC2 Hypervisor(AWS Nitro System)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BAAAAVAEAAAFLAADZJgAAAAAAACYAAAAIAAAA//////////8="/>
              </a:ext>
            </a:extLst>
          </p:cNvSpPr>
          <p:nvPr/>
        </p:nvSpPr>
        <p:spPr>
          <a:xfrm>
            <a:off x="635" y="215900"/>
            <a:ext cx="12192000" cy="6099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rPr b="1"/>
              <a:t>Memory Optimized Instances :</a:t>
            </a:r>
            <a:r>
              <a:t> These are designed to deliver fast performance for workloads that process large data sets in memory</a:t>
            </a:r>
          </a:p>
          <a:p>
            <a:pPr/>
            <a:r>
              <a:t>• These consists of 3 serieses....they are R,X,Z</a:t>
            </a:r>
          </a:p>
          <a:p>
            <a:pPr>
              <a:defRPr b="1"/>
            </a:pPr>
          </a:p>
          <a:p>
            <a:pPr>
              <a:defRPr b="1"/>
            </a:pPr>
            <a:r>
              <a:t>1.R Series : R4,R5,R5a,R5ad,R5d</a:t>
            </a:r>
          </a:p>
          <a:p>
            <a:pPr/>
            <a:r>
              <a:t>• High Performance,Relational(My Sql),Nosql(MangoDB,Cassandra) databases</a:t>
            </a:r>
          </a:p>
          <a:p>
            <a:pPr/>
            <a:r>
              <a:t>• Distributed web scale cache stores that provide in-memory caching of key value type data</a:t>
            </a:r>
          </a:p>
          <a:p>
            <a:pPr/>
            <a:r>
              <a:t>• Capacities : VCPU : 2 to 96.......RAM : 16 to 768GB....Instance Storage : EBS &amp; NVMe SSD</a:t>
            </a:r>
          </a:p>
          <a:p>
            <a:pPr/>
            <a:r>
              <a:t>• Used in Financial Services,Hadoop etc...</a:t>
            </a:r>
          </a:p>
          <a:p>
            <a:pPr/>
          </a:p>
          <a:p>
            <a:pPr>
              <a:defRPr b="1"/>
            </a:pPr>
            <a:r>
              <a:t>2.X Series : X1,X1e</a:t>
            </a:r>
          </a:p>
          <a:p>
            <a:pPr/>
            <a:r>
              <a:t>• Well suited for High Performance Database,Memory intensive enterprise applications,Relational database Workload,SAP HANA, Electronic Design Automation </a:t>
            </a:r>
          </a:p>
          <a:p>
            <a:pPr/>
            <a:r>
              <a:t>•  Capacities : VCPU : 4 to 128.......RAM : 122 to 3904GB....Instance Storage : NVMe SSD</a:t>
            </a:r>
          </a:p>
          <a:p>
            <a:pPr/>
          </a:p>
          <a:p>
            <a:pPr>
              <a:defRPr b="1"/>
            </a:pPr>
            <a:r>
              <a:t>3.Z Series : Z1d</a:t>
            </a:r>
          </a:p>
          <a:p>
            <a:pPr/>
            <a:r>
              <a:t>• High Frequency Z1d deliver a sustained all core frequency of upto 4.0GHZ,the faster of any cloud Instances</a:t>
            </a:r>
          </a:p>
          <a:p>
            <a:pPr/>
            <a:r>
              <a:t>• AWS Nitro System,Xeon Processor upto 1.8TB of instance Storage</a:t>
            </a:r>
          </a:p>
          <a:p>
            <a:pPr/>
            <a:r>
              <a:t>• Capacities : VCPU : 2 to 48.......RAM : 16 to 384GB....Instance Storage : NVMe SSD</a:t>
            </a:r>
          </a:p>
          <a:p>
            <a:pPr/>
            <a:r>
              <a:t>• Use cases are Electronic design automation,certain database workloads with high per core licensing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/////wBLAAANKQAAAAAAACYAAAAIAAAA//////////8="/>
              </a:ext>
            </a:extLst>
          </p:cNvSpPr>
          <p:nvPr/>
        </p:nvSpPr>
        <p:spPr>
          <a:xfrm>
            <a:off x="0" y="-635"/>
            <a:ext cx="12192000" cy="667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  <a:p>
            <a:pPr/>
            <a:r>
              <a:rPr b="1"/>
              <a:t>Storage Optimized Instances :</a:t>
            </a:r>
            <a:r>
              <a:t>These are designed for workloads that require high sequential read write access to very large data sets on local storage</a:t>
            </a:r>
          </a:p>
          <a:p>
            <a:pPr/>
            <a:r>
              <a:t>• These are optimized to deliver tens of thousands of low latency,random I/O operations per second(IOPS) to application</a:t>
            </a:r>
          </a:p>
          <a:p>
            <a:pPr/>
            <a:r>
              <a:t>• These consists of 3 Serieses...they are D,H,I</a:t>
            </a:r>
          </a:p>
          <a:p>
            <a:pPr/>
          </a:p>
          <a:p>
            <a:pPr>
              <a:defRPr b="1"/>
            </a:pPr>
            <a:r>
              <a:t>1.D Series : D2</a:t>
            </a:r>
          </a:p>
          <a:p>
            <a:pPr/>
            <a:r>
              <a:t>• Well suited for massive parallel processing(MPP) data warehouse,MAP reduce and hadoop distributed computing,Log or data processing app</a:t>
            </a:r>
          </a:p>
          <a:p>
            <a:pPr/>
            <a:r>
              <a:t>• Capacities : VCPU :4 to 36.................RAM :30.5 to 244GB............Storage :  SSD</a:t>
            </a:r>
          </a:p>
          <a:p>
            <a:pPr/>
          </a:p>
          <a:p>
            <a:pPr>
              <a:defRPr b="1"/>
            </a:pPr>
            <a:r>
              <a:t>2.H Series : H1</a:t>
            </a:r>
          </a:p>
          <a:p>
            <a:pPr/>
            <a:r>
              <a:t>• This family features 16TB of HDD based local storage,high disk throughput and balance</a:t>
            </a:r>
          </a:p>
          <a:p>
            <a:pPr/>
            <a:r>
              <a:t>• Well suited for app requiring sequential access to large amounts of data on direct attached instance storage</a:t>
            </a:r>
          </a:p>
          <a:p>
            <a:pPr/>
            <a:r>
              <a:t>• Applications that require high throughput access to large quantities of data</a:t>
            </a:r>
          </a:p>
          <a:p>
            <a:pPr/>
            <a:r>
              <a:t>• Capacities : VCPU :8 to 64.................RAM :32 to 256GB............Storage : HDD</a:t>
            </a:r>
          </a:p>
          <a:p>
            <a:pPr>
              <a:defRPr b="1"/>
            </a:pPr>
          </a:p>
          <a:p>
            <a:pPr>
              <a:defRPr b="1"/>
            </a:pPr>
            <a:r>
              <a:t>3.I Series : I3 and I3en</a:t>
            </a:r>
          </a:p>
          <a:p>
            <a:pPr/>
            <a:r>
              <a:t>• Well suited for high frequency online transaction processing system(OLTP),Relational Databases(No Sql,Distributed file system,data warehousing application)</a:t>
            </a:r>
          </a:p>
          <a:p>
            <a:pPr/>
            <a:r>
              <a:t>• Capacities : VCPU :2 to 96.................RAM :16 to 768GB............Storage : NVMe SSD......Networking Performance : 25 to 100 GBPS.....Sequential Throughput : Read-16Gb/s.....Write-6.4GB/s(I3).....Write-8GB/s(I3en)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P9KAAAvKgAAAAAAACYAAAAIAAAA//////////8="/>
              </a:ext>
            </a:extLst>
          </p:cNvSpPr>
          <p:nvPr/>
        </p:nvSpPr>
        <p:spPr>
          <a:xfrm>
            <a:off x="0" y="0"/>
            <a:ext cx="12191365" cy="685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550"/>
            </a:pPr>
            <a:r>
              <a:rPr b="1"/>
              <a:t>Accelerated Computing  Instance : </a:t>
            </a:r>
            <a:r>
              <a:t>These use hardware accelerators or co-processors to perform some functions such as floating point number calculations,graphics processing or data pattern, matching more efficiently than is possible in software running on CPU's</a:t>
            </a:r>
          </a:p>
          <a:p>
            <a:pPr>
              <a:defRPr sz="1550"/>
            </a:pPr>
            <a:r>
              <a:t>• These consists of 3 Serieses...they are P,G,F</a:t>
            </a:r>
          </a:p>
          <a:p>
            <a:pPr>
              <a:defRPr sz="1550"/>
            </a:pPr>
          </a:p>
          <a:p>
            <a:pPr>
              <a:defRPr sz="1550" b="1"/>
            </a:pPr>
            <a:r>
              <a:t>1.F Series : F1</a:t>
            </a:r>
          </a:p>
          <a:p>
            <a:pPr>
              <a:defRPr sz="1550"/>
            </a:pPr>
            <a:r>
              <a:t>• These offer customizable hardware acceleration with field programmable gate arrays(FPGA)</a:t>
            </a:r>
          </a:p>
          <a:p>
            <a:pPr>
              <a:defRPr sz="1550"/>
            </a:pPr>
            <a:r>
              <a:t>• Each FPGA contains 2.5 million logic elements  and 6800 DSP engines</a:t>
            </a:r>
          </a:p>
          <a:p>
            <a:pPr>
              <a:defRPr sz="1550"/>
            </a:pPr>
            <a:r>
              <a:t>• Designed to accelerate computationally intensive alogorithms,such as  data flow or highly parallel operations</a:t>
            </a:r>
          </a:p>
          <a:p>
            <a:pPr>
              <a:defRPr sz="1550"/>
            </a:pPr>
            <a:r>
              <a:t>• F1 provides local NVMe SSD storage</a:t>
            </a:r>
          </a:p>
          <a:p>
            <a:pPr>
              <a:defRPr sz="1550"/>
            </a:pPr>
            <a:r>
              <a:t>• Capacities : VCPU : 8to 64.....RAM : 122 to 976GB.....FPGA : 1 to 8.....Storage : NVMe SSD</a:t>
            </a:r>
          </a:p>
          <a:p>
            <a:pPr>
              <a:defRPr sz="1550"/>
            </a:pPr>
            <a:r>
              <a:t>• Used in Financial Analytics,genomics research,real time video recording &amp; big data research</a:t>
            </a:r>
          </a:p>
          <a:p>
            <a:pPr>
              <a:defRPr sz="1550"/>
            </a:pPr>
          </a:p>
          <a:p>
            <a:pPr>
              <a:defRPr sz="1550" b="1"/>
            </a:pPr>
            <a:r>
              <a:t>2.P Series : P2 &amp; P3</a:t>
            </a:r>
          </a:p>
          <a:p>
            <a:pPr>
              <a:defRPr sz="1550"/>
            </a:pPr>
            <a:r>
              <a:t>•  It uses NVIDIA Tesla GPU's,provide high bandwidth networking,upto 32Gb of memory per GPU,which makes them Ideal for deep learning &amp; computational fluid dynamics</a:t>
            </a:r>
          </a:p>
          <a:p>
            <a:pPr>
              <a:defRPr sz="1550"/>
            </a:pPr>
            <a:r>
              <a:t>• P2 Instances : VCPU : 4 to 64,GPU : 1 to 16, RAM : 61 to 732GB,GPU RAm : 12 to 192GB,Network B/W : 25GBPS</a:t>
            </a:r>
          </a:p>
          <a:p>
            <a:pPr>
              <a:defRPr sz="1550"/>
            </a:pPr>
            <a:r>
              <a:t>• P3 Instances :  VCPU : 8 to 96,GPU : 1 to 8, RAM : 61 to 768GB,GPU RAm : 12 to 192GB,Network B/W : 25GBPS...Storage : SSD &amp; EBS</a:t>
            </a:r>
          </a:p>
          <a:p>
            <a:pPr>
              <a:defRPr sz="1550"/>
            </a:pPr>
            <a:r>
              <a:t>• Used in Machine learning,databases,sesimic analysis,genomics,molecular modeling,AI,Deep Learning</a:t>
            </a:r>
          </a:p>
          <a:p>
            <a:pPr>
              <a:defRPr sz="1550"/>
            </a:pPr>
            <a:r>
              <a:t>• P3 supports CUDA9 &amp; OpenCL API</a:t>
            </a:r>
          </a:p>
          <a:p>
            <a:pPr>
              <a:defRPr sz="1550"/>
            </a:pPr>
            <a:r>
              <a:t>• P2 supports CUDA9 and Open CL 1.2</a:t>
            </a:r>
          </a:p>
          <a:p>
            <a:pPr>
              <a:defRPr sz="1550"/>
            </a:pPr>
          </a:p>
          <a:p>
            <a:pPr>
              <a:defRPr sz="1550" b="1"/>
            </a:pPr>
            <a:r>
              <a:t>3.G Series : G2 &amp; G3</a:t>
            </a:r>
          </a:p>
          <a:p>
            <a:pPr>
              <a:defRPr sz="1550"/>
            </a:pPr>
            <a:r>
              <a:t>• Optimized for Graphics Intensive Applications</a:t>
            </a:r>
          </a:p>
          <a:p>
            <a:pPr>
              <a:defRPr sz="1550"/>
            </a:pPr>
            <a:r>
              <a:t>• Well suited for app like 3D Visualization</a:t>
            </a:r>
          </a:p>
          <a:p>
            <a:pPr>
              <a:defRPr sz="1550"/>
            </a:pPr>
            <a:r>
              <a:t>• G3 instances use NVIDIA Tesla m60 GPU and provide a cost effective high performance platform for graphics application</a:t>
            </a:r>
          </a:p>
          <a:p>
            <a:pPr>
              <a:defRPr sz="1550"/>
            </a:pPr>
            <a:r>
              <a:t>• Capacities : VCPU : 4 to 64,GPU : 1 to 4, RAM : 30.5 to 488GB,GPU RAM : 8 to 32GB,Network B/W : 25GBPS</a:t>
            </a:r>
          </a:p>
          <a:p>
            <a:pPr>
              <a:defRPr sz="1550"/>
            </a:pPr>
            <a:r>
              <a:t>• Used in Video creation services,3D visualization,Streaming Graphics intensive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ABLAAAxKgAAAAAAACYAAAAIAAAA//////////8="/>
              </a:ext>
            </a:extLst>
          </p:cNvSpPr>
          <p:nvPr/>
        </p:nvSpPr>
        <p:spPr>
          <a:xfrm>
            <a:off x="0" y="0"/>
            <a:ext cx="12192000" cy="68586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rPr b="1"/>
              <a:t>High Memory Instance :</a:t>
            </a:r>
            <a:r>
              <a:t>  These are purpose built to run large-in-memory databases &amp; including production developments of SAP HANA in the cloud</a:t>
            </a:r>
          </a:p>
          <a:p>
            <a:pPr/>
            <a:r>
              <a:t>• These instances are bare metal instances and do not run on a hypervisor</a:t>
            </a:r>
          </a:p>
          <a:p>
            <a:pPr/>
            <a:r>
              <a:t>• Only available under dedicated host purchasing category(For Min 3 Years term)</a:t>
            </a:r>
          </a:p>
          <a:p>
            <a:pPr/>
            <a:r>
              <a:t>• OS directly on the Hardware</a:t>
            </a:r>
          </a:p>
          <a:p>
            <a:pPr/>
          </a:p>
          <a:p>
            <a:pPr>
              <a:defRPr b="1"/>
            </a:pPr>
            <a:r>
              <a:t>Features :</a:t>
            </a:r>
          </a:p>
          <a:p>
            <a:pPr/>
            <a:r>
              <a:t> </a:t>
            </a:r>
          </a:p>
          <a:p>
            <a:pPr/>
            <a:r>
              <a:t>• Latest Intel Gen Intel Xeon Pentium 8176M Processor</a:t>
            </a:r>
          </a:p>
          <a:p>
            <a:pPr/>
            <a:r>
              <a:t>• 6,9,12TB of instance memory,the largest of any EC2 instances</a:t>
            </a:r>
          </a:p>
          <a:p>
            <a:pPr/>
            <a:r>
              <a:t>• Powered by the AWS nitro system,a combination of dedicated hardware &amp; Lightweight hypervisor</a:t>
            </a:r>
          </a:p>
          <a:p>
            <a:pPr/>
            <a:r>
              <a:t>• Bare metal performance with direct access to host hardware</a:t>
            </a:r>
          </a:p>
          <a:p>
            <a:pPr/>
            <a:r>
              <a:t>• EBS optimized by default at no additional cost</a:t>
            </a:r>
          </a:p>
          <a:p>
            <a:pPr/>
          </a:p>
          <a:p>
            <a:pPr/>
            <a:r>
              <a:t>• This consists of U series,,,,,they are U-6tb.metal,U-8tb.metal,U-12tb.metal</a:t>
            </a:r>
          </a:p>
          <a:p>
            <a:pPr/>
            <a:r>
              <a:t>• Network performance is 25Gb/s and dedicated EBS bandwidth-14GBPS</a:t>
            </a:r>
          </a:p>
          <a:p>
            <a:pPr/>
            <a:r>
              <a:t>• Each instance offer 448 logical processors</a:t>
            </a:r>
          </a:p>
          <a:p>
            <a:pPr/>
          </a:p>
          <a:p>
            <a:pPr/>
            <a:r>
              <a:t>Previous Gen Instances : T1,M1,C1,CC2,M2,CR1,CG1,i2,HS1,M3,C3 and R3</a:t>
            </a:r>
          </a:p>
          <a:p>
            <a:pPr/>
            <a:r>
              <a:t>• These are not deleted instances and we can still purchase these instances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NgIAAABLAAD3JQAAAAAAACYAAAAIAAAA//////////8="/>
              </a:ext>
            </a:extLst>
          </p:cNvSpPr>
          <p:nvPr/>
        </p:nvSpPr>
        <p:spPr>
          <a:xfrm>
            <a:off x="-635" y="359410"/>
            <a:ext cx="12192635" cy="58121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EC2 Purchasing Options</a:t>
            </a:r>
          </a:p>
          <a:p>
            <a:pPr>
              <a:defRPr b="1"/>
            </a:pPr>
          </a:p>
          <a:p>
            <a:pPr>
              <a:defRPr b="1"/>
            </a:pPr>
            <a:r>
              <a:t>EC2 Instances Purchasing Options : </a:t>
            </a:r>
          </a:p>
          <a:p>
            <a:pPr>
              <a:defRPr b="1"/>
            </a:pPr>
          </a:p>
          <a:p>
            <a:pPr/>
            <a:r>
              <a:t>1.On-demand : </a:t>
            </a:r>
          </a:p>
          <a:p>
            <a:pPr/>
            <a:r>
              <a:t>2.Dedicated Instances : </a:t>
            </a:r>
          </a:p>
          <a:p>
            <a:pPr/>
            <a:r>
              <a:t>3.Schedule Instances :</a:t>
            </a:r>
          </a:p>
          <a:p>
            <a:pPr/>
            <a:r>
              <a:t>4.Reserved Instances(RI) : Standard RI,Convertible RI,Scheduled RI</a:t>
            </a:r>
          </a:p>
          <a:p>
            <a:pPr/>
            <a:r>
              <a:t>5.Dedicated Host :</a:t>
            </a:r>
          </a:p>
          <a:p>
            <a:pPr/>
            <a:r>
              <a:t>6.Spot Instances : </a:t>
            </a:r>
          </a:p>
          <a:p>
            <a:pPr/>
          </a:p>
          <a:p>
            <a:pPr/>
            <a:r>
              <a:t>• There are three ways to pay for EC2 Instance i.e On-Demand,Reserved Instance and Spot Instances </a:t>
            </a:r>
          </a:p>
          <a:p>
            <a:pPr/>
            <a:r>
              <a:t>• Dedicated host and Dedicated instances costs are calculated as per On-Demand instance costs and Scheduled instances are billed as per reserved instance costs</a:t>
            </a:r>
          </a:p>
          <a:p>
            <a:pPr/>
            <a:r>
              <a:t>• We can also pay for dedicated host which provides us with EC2 instance capacity on physical server dedicated for our use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xba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/////wBLAAAxKgAAAAAAACYAAAAIAAAA//////////8="/>
              </a:ext>
            </a:extLst>
          </p:cNvSpPr>
          <p:nvPr/>
        </p:nvSpPr>
        <p:spPr>
          <a:xfrm>
            <a:off x="-635" y="-635"/>
            <a:ext cx="12192635" cy="68592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On-Demand Instances :  </a:t>
            </a:r>
          </a:p>
          <a:p>
            <a:pPr/>
          </a:p>
          <a:p>
            <a:pPr/>
            <a:r>
              <a:t>• These are virtual servers that run in AWS or AWS Relational Database Server(RDS) and are purchased at a fixed rate per hour</a:t>
            </a:r>
          </a:p>
          <a:p>
            <a:pPr/>
            <a:r>
              <a:t>• AWS recommends using these instances for applications with short term irregular workloads that cannot be uninterrupted</a:t>
            </a:r>
          </a:p>
          <a:p>
            <a:pPr/>
            <a:r>
              <a:t>• They are also suitable for use during testing and development of apps on EC2</a:t>
            </a:r>
          </a:p>
          <a:p>
            <a:pPr/>
            <a:r>
              <a:t>• With these we can only pay for EC2 Instances we use </a:t>
            </a:r>
          </a:p>
          <a:p>
            <a:pPr/>
            <a:r>
              <a:t>• The use of these instances free from the cost and complexities of planning,purchasing and maintaining hardware and transforms what are commonly large fixed costs into much smaller variable cost</a:t>
            </a:r>
          </a:p>
          <a:p>
            <a:pPr/>
            <a:r>
              <a:t>• Pricing is per instance-hour consumed for each instance,from the time an instance is launched until it is terminated or stopped</a:t>
            </a:r>
          </a:p>
          <a:p>
            <a:pPr/>
            <a:r>
              <a:t>• Each partial instance consumed will be billed per second for linux instances and as a full hour for all other instance types</a:t>
            </a:r>
          </a:p>
          <a:p>
            <a:pPr>
              <a:defRPr b="1"/>
            </a:pPr>
          </a:p>
          <a:p>
            <a:pPr>
              <a:defRPr b="1"/>
            </a:pPr>
            <a:r>
              <a:t>Dedicated Instances : </a:t>
            </a:r>
          </a:p>
          <a:p>
            <a:pPr>
              <a:defRPr b="1"/>
            </a:pPr>
          </a:p>
          <a:p>
            <a:pPr/>
            <a:r>
              <a:t>• Dedicated instances are run in a vpc on hardware that is dedicated to a single customer</a:t>
            </a:r>
          </a:p>
          <a:p>
            <a:pPr/>
            <a:r>
              <a:t>• Our dedicated instances are physically isolated at the host hardware level from instances that belong to other AWS Account</a:t>
            </a:r>
          </a:p>
          <a:p>
            <a:pPr/>
            <a:r>
              <a:t>• These instances may share hardware with other instances from the same aws account that are not dedicated instnaces</a:t>
            </a:r>
          </a:p>
          <a:p>
            <a:pPr/>
            <a:r>
              <a:t>• Pay for dedicated instances is based on on-demand and save upto 70% by purchasing reserved instances and upto 90% by purchasing spot instances when compared to Dedicated instances 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im</cp:lastModifiedBy>
  <cp:revision>0</cp:revision>
  <dcterms:created xsi:type="dcterms:W3CDTF">2020-04-26T16:12:05Z</dcterms:created>
  <dcterms:modified xsi:type="dcterms:W3CDTF">2020-04-26T16:28:53Z</dcterms:modified>
</cp:coreProperties>
</file>