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51435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7915919" val="976" rev64="64" revOS="3"/>
      <pr:smFileRevision xmlns:pr="smNativeData" dt="1587915919" val="0"/>
      <pr:guideOptions xmlns:pr="smNativeData" dt="158791591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82" d="100"/>
          <a:sy n="82" d="100"/>
        </p:scale>
        <p:origin x="541" y="154"/>
      </p:cViewPr>
      <p:guideLst x="0" y="0"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82" d="100"/>
          <a:sy n="82" d="100"/>
        </p:scale>
        <p:origin x="541" y="154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Hg0AAAg0AACkFQAAEAAAACYAAAAIAAAAffD///////8="/>
              </a:ext>
            </a:extLst>
          </p:cNvSpPr>
          <p:nvPr>
            <p:ph type="ctrTitle"/>
          </p:nvPr>
        </p:nvSpPr>
        <p:spPr>
          <a:xfrm>
            <a:off x="685800" y="2132330"/>
            <a:ext cx="7772400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4BcAANAvAAC4IgAAEAAAACYAAAAIAAAAffD///////8="/>
              </a:ext>
            </a:extLst>
          </p:cNvSpPr>
          <p:nvPr>
            <p:ph type="subTitle" idx="1"/>
          </p:nvPr>
        </p:nvSpPr>
        <p:spPr>
          <a:xfrm>
            <a:off x="1371600" y="3881120"/>
            <a:ext cx="6400800" cy="1762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67203C12-5C8A-75CA-C498-AA9F72D632F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64F56035-7B89-A096-C74D-8DC32E0331D8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j6y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o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AD918E-C0FA-F867-B415-3632DF5B4263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1720B6-F8C8-42D6-86AF-0E836EE1705B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j6ylXhMAAAAlAAAAZAAAAA8BAAAAkAAAAEgAAACQAAAASAAAAAAAAAAC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FE009CF-81A2-B5FF-EC58-77AA47161A22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DBB0C05-4BA0-EEFA-EE03-BDAF424D18E8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j6y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A9D3E1F-51A7-C8C8-E925-A79D706B1FF2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g9hQM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2AADA1-EFFA-7F5B-B492-190EE3DC424C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j6y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533D827-6998-662E-D68B-9F7B96C520CA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0E8E977-39DD-BD1F-9350-CF4AA71E659A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j6y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99FA63-2DEE-CC0C-A021-DB59B46F568E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D4SwQ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LW3gc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2FE2BE-F0D3-7A14-9D97-0641ACD96B53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j6y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j6y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YAY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j6y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hbB+Y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971B63-2DF0-C2ED-BE2F-DBB85561488E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D07156-18DB-8587-9568-EED23F2663BB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j6y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mR/+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0F7BEF3-BD8D-A248-C34F-4B1DF001351E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9B801CA-84B4-EDF7-FA00-72A24F4E0C27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E11F21-6FE9-B4E9-A759-99BC511751CC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8DC20D-43AC-D834-E235-B5618C7B14E0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j6y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1A6CCD9-97FC-F33A-B21E-616F82504434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k5OT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07Oz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2BCF7AD-E3BF-E901-F104-1554B94A0740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j6y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DjqA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C8221DE-90A1-D7D7-EF3A-66826F741933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D7ACF08-46A0-2F39-EEC2-B06C818C18E5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Anthraci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//////////8="/>
              </a:ext>
            </a:extLst>
          </p:cNvSpPr>
          <p:nvPr>
            <p:ph type="dt" sz="quarter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68440A68-2685-11FC-CBFC-D0A944B23D85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78C4A81F-5195-915E-DB7C-A70BE6322DF2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//////////8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j6y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//////////8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</p:titleStyle>
    <p:bodyStyle>
      <a:lvl1pPr marL="286385" marR="0" indent="-286385" algn="l" defTabSz="449580">
        <a:lnSpc>
          <a:spcPct val="100000"/>
        </a:lnSpc>
        <a:spcBef>
          <a:spcPts val="0"/>
        </a:spcBef>
        <a:spcAft>
          <a:spcPts val="100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j6y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HJuZXQ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4gAAAEE4AACkHwAAAAAAACYAAAAIAAAA//////////8="/>
              </a:ext>
            </a:extLst>
          </p:cNvSpPr>
          <p:nvPr/>
        </p:nvSpPr>
        <p:spPr>
          <a:xfrm>
            <a:off x="0" y="143510"/>
            <a:ext cx="9144635" cy="4999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 </a:t>
            </a:r>
            <a:r>
              <a:rPr b="1"/>
              <a:t>Load Balancer :</a:t>
            </a:r>
            <a:r>
              <a:t> LB distributes the web traffic to the available server (or) LB refers to efficient distributing of incoming traffic across a group of backend servers</a:t>
            </a:r>
          </a:p>
          <a:p>
            <a:pPr/>
            <a:r>
              <a:t> </a:t>
            </a:r>
          </a:p>
          <a:p>
            <a:pPr>
              <a:defRPr b="1"/>
            </a:pPr>
            <a:r>
              <a:t> LB Types : APP LB,Network LB,Classic LB</a:t>
            </a:r>
          </a:p>
          <a:p>
            <a:pPr/>
            <a:r>
              <a:t> </a:t>
            </a:r>
          </a:p>
          <a:p>
            <a:pPr/>
            <a:r>
              <a:t>•  An internet facing load balancer has a publically resolvable DNS name</a:t>
            </a:r>
          </a:p>
          <a:p>
            <a:pPr/>
            <a:r>
              <a:t>• Domain names for content on the ec2 instances served by the elb,is resolved by the internet dns server to the elb dns name(and hence ip addr)</a:t>
            </a:r>
          </a:p>
          <a:p>
            <a:pPr/>
            <a:r>
              <a:t>• This is how traffic from the internet is directed to the ELB front end</a:t>
            </a:r>
          </a:p>
          <a:p>
            <a:pPr/>
            <a:r>
              <a:t>• Classic load balancer services support http,https,tcp,ssl</a:t>
            </a:r>
          </a:p>
          <a:p>
            <a:pPr/>
            <a:r>
              <a:t>• Protocol ports supported are 1-65535</a:t>
            </a:r>
          </a:p>
          <a:p>
            <a:pPr/>
            <a:r>
              <a:t>• It support ipv4,ipv6 and dual stack</a:t>
            </a:r>
          </a:p>
          <a:p>
            <a:pPr/>
            <a:r>
              <a:t>• App LB distributes incoming app traffic across multiple targets such as ec2 instances in multiple AZ</a:t>
            </a:r>
          </a:p>
          <a:p>
            <a:pPr/>
            <a:r>
              <a:t>• This increases the availability of our application</a:t>
            </a:r>
          </a:p>
          <a:p>
            <a:pPr/>
            <a:r>
              <a:t>• Network LB has ability to handle volatile workloads and scale to millions of requests per second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j6y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IAE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D84AACjHwAAAAAAACYAAAAIAAAA//////////8="/>
              </a:ext>
            </a:extLst>
          </p:cNvSpPr>
          <p:nvPr/>
        </p:nvSpPr>
        <p:spPr>
          <a:xfrm>
            <a:off x="0" y="0"/>
            <a:ext cx="9143365" cy="5142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500" b="1"/>
            </a:pPr>
            <a:r>
              <a:t>ELB Listener :</a:t>
            </a:r>
          </a:p>
          <a:p>
            <a:pPr>
              <a:defRPr sz="1500"/>
            </a:pPr>
          </a:p>
          <a:p>
            <a:pPr>
              <a:defRPr sz="1500"/>
            </a:pPr>
            <a:r>
              <a:t>• An ELB listener is the process that checks for connection request</a:t>
            </a:r>
          </a:p>
          <a:p>
            <a:pPr>
              <a:defRPr sz="1500"/>
            </a:pPr>
            <a:r>
              <a:t>• We can configure the protocol/port number on which our ELB listener listen for connection request</a:t>
            </a:r>
          </a:p>
          <a:p>
            <a:pPr>
              <a:defRPr sz="1500"/>
            </a:pPr>
            <a:r>
              <a:t>• Frontend listeners check for traffic from client to the listener</a:t>
            </a:r>
          </a:p>
          <a:p>
            <a:pPr>
              <a:defRPr sz="1500"/>
            </a:pPr>
            <a:r>
              <a:t>• Backend listeners are configured with protocol/port to check for traffic from the ELB to the EC2 instances</a:t>
            </a:r>
          </a:p>
          <a:p>
            <a:pPr>
              <a:defRPr sz="1500"/>
            </a:pPr>
            <a:r>
              <a:t>• It may take sometime for the registration of the ec2 instances under the ELB to complete</a:t>
            </a:r>
          </a:p>
          <a:p>
            <a:pPr>
              <a:defRPr sz="1500"/>
            </a:pPr>
            <a:r>
              <a:t>• Registered ec2 instances are those that are defined under the ELB</a:t>
            </a:r>
          </a:p>
          <a:p>
            <a:pPr>
              <a:defRPr sz="1500"/>
            </a:pPr>
            <a:r>
              <a:t>• ELB has nothing to do with the outbound traffic that is initiated/generated from the registered ec2 instances destined to the internet or to any other instances within the VPC</a:t>
            </a:r>
          </a:p>
          <a:p>
            <a:pPr>
              <a:defRPr sz="1500"/>
            </a:pPr>
            <a:r>
              <a:t>• ELB only has to do with imbound traffic destined to the ec2 registered instances(as the destination) and the respective return traffic</a:t>
            </a:r>
          </a:p>
          <a:p>
            <a:pPr>
              <a:defRPr sz="1500"/>
            </a:pPr>
            <a:r>
              <a:t>• We start to be charged hourly(also for partial hours) once our ELB is active</a:t>
            </a:r>
          </a:p>
          <a:p>
            <a:pPr>
              <a:defRPr sz="1500"/>
            </a:pPr>
            <a:r>
              <a:t>• If we do not want to be charged as we do not need ELB anymore,we can delete it</a:t>
            </a:r>
          </a:p>
          <a:p>
            <a:pPr>
              <a:defRPr sz="1500"/>
            </a:pPr>
            <a:r>
              <a:t>• Before we delete the ELB,it is recommended that we point the route 53 to somewhere else other than the ELB</a:t>
            </a:r>
          </a:p>
          <a:p>
            <a:pPr>
              <a:defRPr sz="1500"/>
            </a:pPr>
            <a:r>
              <a:t>• Deleting the ELB does not effect or delete the ec2 instance registered with it</a:t>
            </a:r>
          </a:p>
          <a:p>
            <a:pPr>
              <a:defRPr sz="1500"/>
            </a:pPr>
            <a:r>
              <a:t>• ELB forwards traffic to eth0 of our registered insatnce</a:t>
            </a:r>
          </a:p>
          <a:p>
            <a:pPr>
              <a:defRPr sz="1500"/>
            </a:pPr>
            <a:r>
              <a:t>• In case the ec2 registered instances has multiple ip address on eth0,elb will route the traffic to its primary IP address</a:t>
            </a:r>
          </a:p>
          <a:p>
            <a:pPr>
              <a:defRPr sz="15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j6y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OQsA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D84AACjHwAAAAAAACYAAAAIAAAA//////////8="/>
              </a:ext>
            </a:extLst>
          </p:cNvSpPr>
          <p:nvPr/>
        </p:nvSpPr>
        <p:spPr>
          <a:xfrm>
            <a:off x="0" y="0"/>
            <a:ext cx="9143365" cy="5142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 b="1"/>
            </a:pPr>
            <a:r>
              <a:t>How LB finds Unhealthy Instances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• ELB supports IPv4 address only in VPC</a:t>
            </a:r>
          </a:p>
          <a:p>
            <a:pPr>
              <a:defRPr sz="1400"/>
            </a:pPr>
            <a:r>
              <a:t>• To ensure that the ELB service can scale elb nodes in each AZ,ensure that the subnet defined for the LB is at least /27 in a size, and has atleast 8 available IP addresses for the ELB nodes an use to scale</a:t>
            </a:r>
          </a:p>
          <a:p>
            <a:pPr>
              <a:defRPr sz="1400"/>
            </a:pPr>
            <a:r>
              <a:t>• For fault tolerance,it is recommended that we distribute our registered ec2 instances across multiple AZ, within the VPC region</a:t>
            </a:r>
          </a:p>
          <a:p>
            <a:pPr>
              <a:defRPr sz="1400"/>
            </a:pPr>
            <a:r>
              <a:t>• If possible,try to allocate same number of registered instances in each AZ</a:t>
            </a:r>
          </a:p>
          <a:p>
            <a:pPr>
              <a:defRPr sz="1400"/>
            </a:pPr>
            <a:r>
              <a:t>• The LB also monitors the health of its reg. instances and ensure that it routes traffic only to healthy instances</a:t>
            </a:r>
          </a:p>
          <a:p>
            <a:pPr>
              <a:defRPr sz="1400"/>
            </a:pPr>
            <a:r>
              <a:t>• A healthy instances show as ‘healthy’ under ELB</a:t>
            </a:r>
          </a:p>
          <a:p>
            <a:pPr>
              <a:defRPr sz="1400"/>
            </a:pPr>
            <a:r>
              <a:t>• When the ELB detects an unhealthy instance it stop routing traffic to the instance</a:t>
            </a:r>
          </a:p>
          <a:p>
            <a:pPr>
              <a:defRPr sz="1400"/>
            </a:pPr>
            <a:r>
              <a:t>• An unhealthy instance shows ‘unhealthy’ under the ELB</a:t>
            </a:r>
          </a:p>
          <a:p>
            <a:pPr>
              <a:defRPr sz="1400"/>
            </a:pPr>
            <a:r>
              <a:t>• By default aws console uses ping http(port80) for health check</a:t>
            </a:r>
          </a:p>
          <a:p>
            <a:pPr>
              <a:defRPr sz="1400"/>
            </a:pPr>
            <a:r>
              <a:t>• Registered instances must respond with a http 200 Ok message within the timeout period else it will be considered as Unhealthy</a:t>
            </a:r>
          </a:p>
          <a:p>
            <a:pPr>
              <a:defRPr sz="1400"/>
            </a:pPr>
            <a:r>
              <a:t>• AWS API uses ping TCP(port 80) for health check</a:t>
            </a:r>
          </a:p>
          <a:p>
            <a:pPr>
              <a:defRPr sz="1400"/>
            </a:pPr>
            <a:r>
              <a:t>• Response timeout is 5 sec (range is 2-60sec)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• Health check interval : Period of time between health checks -default 30 sec(range from 5 to 300 sec)</a:t>
            </a:r>
          </a:p>
          <a:p>
            <a:pPr>
              <a:defRPr sz="1400"/>
            </a:pPr>
            <a:r>
              <a:t>• Unhealthy Threshold : Number of consecutive failed health check that should occur before the instance is declared unhealthy(range is 2-10) -Default 2</a:t>
            </a:r>
          </a:p>
          <a:p>
            <a:pPr>
              <a:defRPr sz="1400"/>
            </a:pPr>
            <a:r>
              <a:t>• Healthy Threshold : Number of consecutive successful health check that must occur before the instance considered unhealthy(range 2-10)-Default -10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j6y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ZAAAACs3AABUHwAAAAAAACYAAAAIAAAA//////////8="/>
              </a:ext>
            </a:extLst>
          </p:cNvSpPr>
          <p:nvPr/>
        </p:nvSpPr>
        <p:spPr>
          <a:xfrm>
            <a:off x="-635" y="63500"/>
            <a:ext cx="8968740" cy="5029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/>
            </a:pPr>
            <a:r>
              <a:t>• By default the elb distributes traffic evenly between the AZ it is defined in without consideration to the number of registered ec2 instances in each AZ</a:t>
            </a:r>
          </a:p>
          <a:p>
            <a:pPr>
              <a:defRPr sz="1600"/>
            </a:pPr>
          </a:p>
          <a:p>
            <a:pPr>
              <a:defRPr sz="1600" b="1"/>
            </a:pPr>
            <a:r>
              <a:t>Cross Zone LB :</a:t>
            </a:r>
          </a:p>
          <a:p>
            <a:pPr>
              <a:defRPr sz="1600" b="1"/>
            </a:pPr>
          </a:p>
          <a:p>
            <a:pPr>
              <a:defRPr sz="1600"/>
            </a:pPr>
            <a:r>
              <a:t>• Disabled by default</a:t>
            </a:r>
          </a:p>
          <a:p>
            <a:pPr>
              <a:defRPr sz="1600"/>
            </a:pPr>
            <a:r>
              <a:t>• When enabled,the elb will distribute traffic evenly between registered ec2 instances</a:t>
            </a:r>
          </a:p>
          <a:p>
            <a:pPr>
              <a:defRPr sz="1600"/>
            </a:pPr>
            <a:r>
              <a:t>• If we have 7 ec2 instances in One AZ and 3 in another AZ,and we enabled cross zone LB,each registered ec2 instances will get around the same amount of traffic load from the ELB</a:t>
            </a:r>
          </a:p>
          <a:p>
            <a:pPr>
              <a:defRPr sz="1600"/>
            </a:pPr>
            <a:r>
              <a:t>• ELB name we choose must be unique within the account</a:t>
            </a:r>
          </a:p>
          <a:p>
            <a:pPr>
              <a:defRPr sz="1600"/>
            </a:pPr>
            <a:r>
              <a:t>• ELB is region specific.So all registered ec2 instances must be in same region,but can be in diff AZ</a:t>
            </a:r>
          </a:p>
          <a:p>
            <a:pPr>
              <a:defRPr sz="1600"/>
            </a:pPr>
            <a:r>
              <a:t>• To define our elb in an AZ,we can select one subnet in that AZ.Subnet can be public or private</a:t>
            </a:r>
          </a:p>
          <a:p>
            <a:pPr>
              <a:defRPr sz="1600"/>
            </a:pPr>
            <a:r>
              <a:t>• Only one subnet can be defined for the ELB in an AZ</a:t>
            </a:r>
          </a:p>
          <a:p>
            <a:pPr>
              <a:defRPr sz="1600"/>
            </a:pPr>
            <a:r>
              <a:t>• If we try to select another one in the same AZ,it will replace the former one</a:t>
            </a:r>
          </a:p>
          <a:p>
            <a:pPr>
              <a:defRPr sz="1600"/>
            </a:pPr>
            <a:r>
              <a:t>• If we register instance in an AZ with elb,But do not define a subnet in that AZ for the ELB.These instances will not receive traffic from ELB</a:t>
            </a:r>
          </a:p>
          <a:p>
            <a:pPr>
              <a:defRPr sz="1600"/>
            </a:pPr>
            <a:r>
              <a:t>• ELB should always be accessed using DNS and not 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j6y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Kc5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BAAAATAUAAEE4AAB8GgAAAAAAACYAAAAIAAAA//////////8="/>
              </a:ext>
            </a:extLst>
          </p:cNvSpPr>
          <p:nvPr/>
        </p:nvSpPr>
        <p:spPr>
          <a:xfrm>
            <a:off x="635" y="861060"/>
            <a:ext cx="9144000" cy="3444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• An ELB can be Internet Facing or Internal Facing : </a:t>
            </a:r>
          </a:p>
          <a:p>
            <a:pPr/>
          </a:p>
          <a:p>
            <a:pPr/>
            <a:r>
              <a:t>Internet Facing : ELB nodes will have public IP address</a:t>
            </a:r>
          </a:p>
          <a:p>
            <a:pPr/>
            <a:r>
              <a:t>• DNS will resolve the ELB DNS name to these IP addresses</a:t>
            </a:r>
          </a:p>
          <a:p>
            <a:pPr/>
            <a:r>
              <a:t>• It routes traffic to the private IP address of our instances with private IP </a:t>
            </a:r>
          </a:p>
          <a:p>
            <a:pPr/>
            <a:r>
              <a:t>• We need an public subnet in each AZ where the internet facing ELB will be defined,such that the ELB will be able to route Internet Traffic</a:t>
            </a:r>
          </a:p>
          <a:p>
            <a:pPr/>
            <a:r>
              <a:t>• Format of the public ELB Dns name of internet facing ELB : name-1234567890region.elb. amazonaws.com</a:t>
            </a:r>
          </a:p>
          <a:p>
            <a:pPr/>
          </a:p>
          <a:p>
            <a:pPr/>
            <a:r>
              <a:t>Internal Facing : internal-name 1234567890region.elb. amazonaws.com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j6y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TAUAAEA4AADPGwAAAAAAACYAAAAIAAAA//////////8="/>
              </a:ext>
            </a:extLst>
          </p:cNvSpPr>
          <p:nvPr/>
        </p:nvSpPr>
        <p:spPr>
          <a:xfrm>
            <a:off x="-635" y="861060"/>
            <a:ext cx="9144635" cy="3659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ELB Listener : </a:t>
            </a:r>
          </a:p>
          <a:p>
            <a:pPr/>
          </a:p>
          <a:p>
            <a:pPr/>
            <a:r>
              <a:t>• An elb listener is the process that checks for connection request</a:t>
            </a:r>
          </a:p>
          <a:p>
            <a:pPr/>
            <a:r>
              <a:t>• Each Network LB needs at least one listener to accept traffic</a:t>
            </a:r>
          </a:p>
          <a:p>
            <a:pPr/>
            <a:r>
              <a:t>• We must assign a security group to our ELB.This will control traffic that can reach our ELB front end listeners</a:t>
            </a:r>
          </a:p>
          <a:p>
            <a:pPr/>
          </a:p>
          <a:p>
            <a:pPr/>
            <a:r>
              <a:rPr b="1"/>
              <a:t>Target Group :</a:t>
            </a:r>
            <a:r>
              <a:t> Logical grouping of targets behind the load balancer</a:t>
            </a:r>
          </a:p>
          <a:p>
            <a:pPr/>
            <a:r>
              <a:t>• TG can exist independently from the load balancer</a:t>
            </a:r>
          </a:p>
          <a:p>
            <a:pPr/>
            <a:r>
              <a:t>• TG can be associated with an autoscaling group</a:t>
            </a:r>
          </a:p>
          <a:p>
            <a:pPr/>
            <a:r>
              <a:t>• TG can contain upto 200 Targets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2">
      <a:dk1>
        <a:srgbClr val="FFFFD9"/>
      </a:dk1>
      <a:lt1>
        <a:srgbClr val="7F7F7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Chantilly Pro"/>
        <a:ea typeface="Chantilly Pro"/>
        <a:cs typeface="Chantilly Pro"/>
      </a:majorFont>
      <a:minorFont>
        <a:latin typeface="Chantilly Pro"/>
        <a:ea typeface="Chantilly Pro"/>
        <a:cs typeface="Chantilly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7F7F7F"/>
        </a:lt1>
        <a:dk2>
          <a:srgbClr val="8DC6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CCCCC"/>
        </a:dk1>
        <a:lt1>
          <a:srgbClr val="7F7F7F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7F7F7F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7F7F7F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7F7F7F"/>
        </a:lt1>
        <a:dk2>
          <a:srgbClr val="5EAC64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CC66"/>
        </a:dk1>
        <a:lt1>
          <a:srgbClr val="7F7F7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7F7F7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7F7F7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7F7F7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7F7F7F"/>
    </a:dk1>
    <a:lt1>
      <a:srgbClr val="FFFFD9"/>
    </a:lt1>
    <a:dk2>
      <a:srgbClr val="777777"/>
    </a:dk2>
    <a:lt2>
      <a:srgbClr val="FF9900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im</cp:lastModifiedBy>
  <cp:revision>0</cp:revision>
  <dcterms:created xsi:type="dcterms:W3CDTF">2020-04-26T15:39:35Z</dcterms:created>
  <dcterms:modified xsi:type="dcterms:W3CDTF">2020-04-26T15:45:19Z</dcterms:modified>
</cp:coreProperties>
</file>