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22965" val="976" rev64="64" revOS="3"/>
      <pr:smFileRevision xmlns:pr="smNativeData" dt="1587922965" val="0"/>
      <pr:guideOptions xmlns:pr="smNativeData" dt="158792296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2" d="100"/>
          <a:sy n="82" d="100"/>
        </p:scale>
        <p:origin x="541" y="15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2" d="100"/>
          <a:sy n="82" d="100"/>
        </p:scale>
        <p:origin x="541" y="15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1gkAAAg0AAA7EAAAEAAAACYAAAAIAAAAffD///////8="/>
              </a:ext>
            </a:extLst>
          </p:cNvSpPr>
          <p:nvPr>
            <p:ph type="ctrTitle"/>
          </p:nvPr>
        </p:nvSpPr>
        <p:spPr>
          <a:xfrm>
            <a:off x="685800" y="1598930"/>
            <a:ext cx="7772400" cy="103949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6BEAANAvAAAKGgAAEAAAACYAAAAIAAAAffD///////8="/>
              </a:ext>
            </a:extLst>
          </p:cNvSpPr>
          <p:nvPr>
            <p:ph type="subTitle" idx="1"/>
          </p:nvPr>
        </p:nvSpPr>
        <p:spPr>
          <a:xfrm>
            <a:off x="1371600" y="2910840"/>
            <a:ext cx="6400800" cy="13220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Arial" pitchFamily="2" charset="0"/>
                <a:cs typeface="Arial" pitchFamily="2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3424F9F-D1AE-17B9-E0FA-27EC01B4167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1AF8C15D-13F7-AD37-B940-E5628F0E4FB0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cAb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8/Pz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1DD473E-70BC-88B1-F265-86E4092B04D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5C5998-D6F0-09AF-BEE4-20FA17AA4875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NgnAABEHAAAA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B4925C-12DF-E164-910C-E431DC4267B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5F90B90-DEF8-ACFD-B641-28A8450F407D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7B3BB8-F6D4-2ECD-9AC3-0098758D6C5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5B2C16-58E5-0EDA-ABE3-AE8F62AD5DFB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VRQAAEI0AACdGgAAAAAAACYAAAAIAAAAg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080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hPqA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aA0AAEI0AABVFAAAAAAAACYAAAAIAAAAgQAAAAAAAAA="/>
              </a:ext>
            </a:extLst>
          </p:cNvSpPr>
          <p:nvPr>
            <p:ph idx="1"/>
          </p:nvPr>
        </p:nvSpPr>
        <p:spPr>
          <a:xfrm>
            <a:off x="722630" y="2179320"/>
            <a:ext cx="7772400" cy="1125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6C5973-3D8F-39AF-C1D4-CBFA179A379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92406C-22FF-C7B6-B12A-D4E30E644781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012EDF-91AA-54D8-E4B9-678D60F7123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AE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CEF889-C7B7-9B0E-F976-315BB6380F64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TEd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FAcAAKobAAAICgAAAAAAACYAAAAIAAAAgQAAAAAAAAA="/>
              </a:ext>
            </a:extLst>
          </p:cNvSpPr>
          <p:nvPr>
            <p:ph idx="1"/>
          </p:nvPr>
        </p:nvSpPr>
        <p:spPr>
          <a:xfrm>
            <a:off x="45720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A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FAcAAHA1AAAICgAAAAAAACYAAAAIAAAAgQAAAAAAAAA="/>
              </a:ext>
            </a:extLst>
          </p:cNvSpPr>
          <p:nvPr>
            <p:ph idx="3"/>
          </p:nvPr>
        </p:nvSpPr>
        <p:spPr>
          <a:xfrm>
            <a:off x="4646930" y="1150620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QAMg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AoAAHA1AABEHAAAEAAAACYAAAAIAAAAAYAAAAAAAAA="/>
              </a:ext>
            </a:extLst>
          </p:cNvSpPr>
          <p:nvPr>
            <p:ph sz="half" idx="4"/>
          </p:nvPr>
        </p:nvSpPr>
        <p:spPr>
          <a:xfrm>
            <a:off x="4646930" y="1630680"/>
            <a:ext cx="4039870" cy="29641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B4B1DB-958F-E147-C10C-6312FF42373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0BE7FF-B1C6-5E11-88B3-4744A9FD7E12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hYPg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F7E38C3-8DA2-2BCE-ECC6-7B9B76881A2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1E43C1-8FB2-4BB5-FCA6-79E00DE80A2C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C32B1A-54DA-96DD-947B-A288653562F7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E0F4E65-2B83-5AB8-CDB7-DDED00F93B88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QgEAAFIVAACfBgAAAAAAACYAAAAIAAAAgQ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nwYAAFIVAABEHAAAAAAAACYAAAAIAAAAAQ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E0E40E-40A7-B512-E958-B647AA161FE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8443B6-F8ED-D1B5-A33C-0EE00D72555B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FcilXh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JhYAAMYsAADDGAAAAAAAACYAAAAIAAAAgQ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1AIAAMYsAADQFQAAAAAAACYAAAAIAAAAAQ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wxgAAMYsAAB6HAAAAAAAACYAAAAIAAAAAQ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B51BC3-8DE4-E0ED-AA0D-7BB855435C2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0DD2A5-EBD4-5824-9AB5-1D719CFB6C48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//////////8="/>
              </a:ext>
            </a:extLst>
          </p:cNvSpPr>
          <p:nvPr>
            <p:ph type="dt" sz="quarter"/>
          </p:nvPr>
        </p:nvSpPr>
        <p:spPr>
          <a:xfrm>
            <a:off x="457200" y="4685030"/>
            <a:ext cx="2440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FFBAE68-26A2-AE58-EC43-D00DE00D1A8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4685030"/>
            <a:ext cx="245046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4685030"/>
            <a:ext cx="24415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206B4EAF-E1CD-3EB8-83D3-17ED009D7542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//////////8="/>
              </a:ext>
            </a:extLst>
          </p:cNvSpPr>
          <p:nvPr>
            <p:ph type="title" idx="3"/>
          </p:nvPr>
        </p:nvSpPr>
        <p:spPr>
          <a:xfrm>
            <a:off x="457200" y="205740"/>
            <a:ext cx="822960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FcilXh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//////////8="/>
              </a:ext>
            </a:extLst>
          </p:cNvSpPr>
          <p:nvPr>
            <p:ph type="body" idx="4"/>
          </p:nvPr>
        </p:nvSpPr>
        <p:spPr>
          <a:xfrm>
            <a:off x="457200" y="1192530"/>
            <a:ext cx="822960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FwMAAEE4AADtGgAAAAAAACYAAAAIAAAA//////////8="/>
              </a:ext>
            </a:extLst>
          </p:cNvSpPr>
          <p:nvPr/>
        </p:nvSpPr>
        <p:spPr>
          <a:xfrm>
            <a:off x="0" y="502285"/>
            <a:ext cx="9144635" cy="387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What is Data,Databases and DBMS</a:t>
            </a:r>
          </a:p>
          <a:p>
            <a:pPr>
              <a:defRPr b="1"/>
            </a:pPr>
          </a:p>
          <a:p>
            <a:pPr/>
            <a:r>
              <a:rPr b="1"/>
              <a:t>Data </a:t>
            </a:r>
            <a:r>
              <a:t>: In simple words,data can be facts related to any object.Ex : Age,Job,House Num,Contact Num Name,etc related to us</a:t>
            </a:r>
          </a:p>
          <a:p>
            <a:pPr/>
          </a:p>
          <a:p>
            <a:pPr/>
            <a:r>
              <a:rPr b="1"/>
              <a:t>Database : </a:t>
            </a:r>
            <a:r>
              <a:t>Database is a Systematic collection of Data.Databases support storage and manipulation of data.Ex : Facebook,Telecom Companies,Amazon etc</a:t>
            </a:r>
          </a:p>
          <a:p>
            <a:pPr/>
          </a:p>
          <a:p>
            <a:pPr/>
            <a:r>
              <a:rPr b="1"/>
              <a:t>Database Management System(DBMS) :</a:t>
            </a:r>
            <a:r>
              <a:t> It is a collection of programms which enable its users to access database,manipulate data,reporting/representation of data</a:t>
            </a:r>
          </a:p>
          <a:p>
            <a:pPr/>
            <a:r>
              <a:t>• Types of DBMS : Hierarchial,Network,Relational,Object Oriented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RTIHU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EA4AACkHwAAAAAAACYAAAAIAAAA//////////8="/>
              </a:ext>
            </a:extLst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/>
            </a:pPr>
            <a:r>
              <a:t>RDS Limits :</a:t>
            </a:r>
          </a:p>
          <a:p>
            <a:pPr>
              <a:defRPr sz="1600" b="1"/>
            </a:pPr>
          </a:p>
          <a:p>
            <a:pPr>
              <a:defRPr sz="1600"/>
            </a:pPr>
            <a:r>
              <a:t>• Upto 40DB instances per account</a:t>
            </a:r>
          </a:p>
          <a:p>
            <a:pPr>
              <a:defRPr sz="1600"/>
            </a:pPr>
            <a:r>
              <a:t>• 10 of this 40 can be oracle or MS-SQL servers under License include model (or) under BYOL model,all 40 can be any DB engine you need</a:t>
            </a:r>
          </a:p>
          <a:p>
            <a:pPr>
              <a:defRPr sz="1600"/>
            </a:pPr>
            <a:r>
              <a:t>RDS Instance Storage :</a:t>
            </a:r>
          </a:p>
          <a:p>
            <a:pPr>
              <a:defRPr sz="1600"/>
            </a:pPr>
            <a:r>
              <a:t>• Amazon RDS use EBS volumes(not instance store) for DB and logs storage</a:t>
            </a:r>
          </a:p>
          <a:p>
            <a:pPr>
              <a:defRPr sz="1600"/>
            </a:pPr>
            <a:r>
              <a:t>1.General Purpose : Use for DB workloads with moderate I/O requirement .....Limits : Min 20GB....Max 16384GB</a:t>
            </a:r>
          </a:p>
          <a:p>
            <a:pPr>
              <a:defRPr sz="1600"/>
            </a:pPr>
            <a:r>
              <a:t>2.Provisional IOPS RDS Storage : Use for high performance OLTP workloads.....Limits : MIn 100GB....Max 16384GB......This is recommend to use when we want to create multi-az environment for standby db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Templates Available in RDS 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1.Production : Use defaults for high availability and fast,consistent performance</a:t>
            </a:r>
          </a:p>
          <a:p>
            <a:pPr>
              <a:defRPr sz="1600"/>
            </a:pPr>
            <a:r>
              <a:t>2.Dev/Test : This instance is intended for development use outside of a production environment</a:t>
            </a:r>
          </a:p>
          <a:p>
            <a:pPr>
              <a:defRPr sz="1600"/>
            </a:pPr>
            <a:r>
              <a:t>3.Free-Tier : Use free-tier to develop new app,test existing app,or gain hands on experience with Amazon 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To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pgIAAEE4AACaGQAAAAAAACYAAAAIAAAA//////////8="/>
              </a:ext>
            </a:extLst>
          </p:cNvSpPr>
          <p:nvPr/>
        </p:nvSpPr>
        <p:spPr>
          <a:xfrm>
            <a:off x="635" y="430530"/>
            <a:ext cx="9144000" cy="3731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DB Instance Size :</a:t>
            </a:r>
          </a:p>
          <a:p>
            <a:pPr/>
          </a:p>
          <a:p>
            <a:pPr/>
            <a:r>
              <a:t>1.Standard Class : Include M class</a:t>
            </a:r>
          </a:p>
          <a:p>
            <a:pPr/>
            <a:r>
              <a:t>☐ MAx 96 VCPU....384GB Ram.....EBS 14000 MBPS</a:t>
            </a:r>
          </a:p>
          <a:p>
            <a:pPr/>
          </a:p>
          <a:p>
            <a:pPr/>
            <a:r>
              <a:t>2.Memory Optimized Class : Include r &amp; x class</a:t>
            </a:r>
          </a:p>
          <a:p>
            <a:pPr/>
            <a:r>
              <a:t>☐ Max 96VCPU.....768GB ram....EBS 14000 MBPS</a:t>
            </a:r>
          </a:p>
          <a:p>
            <a:pPr/>
          </a:p>
          <a:p>
            <a:pPr/>
            <a:r>
              <a:t>3.Burstable Class : Include t class</a:t>
            </a:r>
          </a:p>
          <a:p>
            <a:pPr/>
            <a:r>
              <a:t>☐  Max 8VCPU....32GB Ram.....EBS 1500MBPS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cAAAAEA4AACkHwAAAAAAACYAAAAIAAAA//////////8="/>
              </a:ext>
            </a:extLst>
          </p:cNvSpPr>
          <p:nvPr/>
        </p:nvSpPr>
        <p:spPr>
          <a:xfrm>
            <a:off x="-635" y="71120"/>
            <a:ext cx="9144635" cy="5072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Multi-AZ in RDS : </a:t>
            </a:r>
          </a:p>
          <a:p>
            <a:pPr>
              <a:defRPr b="1"/>
            </a:pPr>
          </a:p>
          <a:p>
            <a:pPr/>
            <a:r>
              <a:t>• We can select Multi-AZ option during RDS DB instance launch</a:t>
            </a:r>
          </a:p>
          <a:p>
            <a:pPr/>
            <a:r>
              <a:t>• RDS service creates a standby instances in a diff AZ in the same region,and configure “Synchronous Replication” between the primary and standby</a:t>
            </a:r>
          </a:p>
          <a:p>
            <a:pPr/>
            <a:r>
              <a:t>• We can not read/write to the standby RDS DB instances directly</a:t>
            </a:r>
          </a:p>
          <a:p>
            <a:pPr/>
            <a:r>
              <a:t>• We cannot select,which AZ in the region will be choosen to create the standby DB instance</a:t>
            </a:r>
          </a:p>
          <a:p>
            <a:pPr/>
            <a:r>
              <a:t>• We can however view which AZ is  selected after the standby is created </a:t>
            </a:r>
          </a:p>
          <a:p>
            <a:pPr/>
            <a:r>
              <a:t>• Depending on the insatnce class,it may take 1 to few minutes to failover to the standby instance</a:t>
            </a:r>
          </a:p>
          <a:p>
            <a:pPr/>
            <a:r>
              <a:t>• AWS recommends the use of provisioned IOPS instances for Muti-AZ RDS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 b="1"/>
            </a:pPr>
            <a:r>
              <a:t>When Multi-AZ RDS Failover Triggers :</a:t>
            </a:r>
          </a:p>
          <a:p>
            <a:pPr>
              <a:defRPr sz="1400" b="1"/>
            </a:pPr>
          </a:p>
          <a:p>
            <a:pPr>
              <a:defRPr sz="1400"/>
            </a:pPr>
            <a:r>
              <a:t>1.In case of failure of primary DB instance failure</a:t>
            </a:r>
          </a:p>
          <a:p>
            <a:pPr>
              <a:defRPr sz="1400"/>
            </a:pPr>
            <a:r>
              <a:t>2.In case of AZ failure </a:t>
            </a:r>
          </a:p>
          <a:p>
            <a:pPr>
              <a:defRPr sz="1400"/>
            </a:pPr>
            <a:r>
              <a:t>3.Loss of Network connectivity to primary DB</a:t>
            </a:r>
          </a:p>
          <a:p>
            <a:pPr>
              <a:defRPr sz="1400"/>
            </a:pPr>
            <a:r>
              <a:t>4.Loss of primary EC2 instance failure</a:t>
            </a:r>
          </a:p>
          <a:p>
            <a:pPr>
              <a:defRPr sz="1400"/>
            </a:pPr>
            <a:r>
              <a:t>5.EBS failure of primary DB instance</a:t>
            </a:r>
          </a:p>
          <a:p>
            <a:pPr>
              <a:defRPr sz="1400"/>
            </a:pPr>
            <a:r>
              <a:t>6.The primary DB instance or settings are changed</a:t>
            </a:r>
          </a:p>
          <a:p>
            <a:pPr>
              <a:defRPr sz="1400"/>
            </a:pPr>
            <a:r>
              <a:t>7.Patching the O.S of the DB instance</a:t>
            </a:r>
          </a:p>
          <a:p>
            <a:pPr>
              <a:defRPr sz="1400"/>
            </a:pPr>
            <a:r>
              <a:t>8.Manual failover(incase of rebooting)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Multi-AZ RDS Failover Consequences :</a:t>
            </a:r>
          </a:p>
          <a:p>
            <a:pPr>
              <a:defRPr sz="1400"/>
            </a:pPr>
            <a:r>
              <a:t>1.During failover,the CNAME of the RDS DB instance is updated to Map to the standby IP address</a:t>
            </a:r>
          </a:p>
          <a:p>
            <a:pPr>
              <a:defRPr sz="1400"/>
            </a:pPr>
            <a:r>
              <a:t>2.It is recommended to use the endpoints(URL) to reference our DB instances and not its IP address</a:t>
            </a:r>
          </a:p>
          <a:p>
            <a:pPr>
              <a:defRPr sz="1400"/>
            </a:pPr>
            <a:r>
              <a:t>3.The CNAME does not change,because RDS endpoint does not change region </a:t>
            </a:r>
          </a:p>
          <a:p>
            <a:pPr>
              <a:defRPr sz="1400"/>
            </a:pPr>
            <a:r>
              <a:t>• RDS endpoint does not change by selecting Multi-AZ option.However the primary and standby instances will have different Ip addresses,as they are in diff AZ</a:t>
            </a:r>
          </a:p>
          <a:p>
            <a:pPr>
              <a:defRPr sz="1400"/>
            </a:pPr>
            <a:r>
              <a:t>• It is always recommended that we do not use the IP address to point RDS instances,always use endpoint.By using endpoint,there will be no change whenever a failover happens</a:t>
            </a:r>
          </a:p>
          <a:p>
            <a:pPr>
              <a:defRPr sz="14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gQAAEE4AADWFwAAAAAAACYAAAAIAAAA//////////8="/>
              </a:ext>
            </a:extLst>
          </p:cNvSpPr>
          <p:nvPr/>
        </p:nvSpPr>
        <p:spPr>
          <a:xfrm>
            <a:off x="635" y="717550"/>
            <a:ext cx="9144000" cy="3157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/>
            </a:pPr>
            <a:r>
              <a:t>When we do Manual Failover 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•  In case of rebooting</a:t>
            </a:r>
          </a:p>
          <a:p>
            <a:pPr>
              <a:defRPr sz="1800"/>
            </a:pPr>
            <a:r>
              <a:t>• This is by selecting the “reboot with failover” reboot options on the primary RDS DB instances</a:t>
            </a:r>
          </a:p>
          <a:p>
            <a:pPr>
              <a:defRPr sz="1800"/>
            </a:pPr>
            <a:r>
              <a:t>• A DB instance reboot is required for changes to take effect when we change the DB parameter group or when we change a static DB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/>
            </a:pPr>
            <a:r>
              <a:t>• Whenever failover occurs,AWS RDS sends SNS notification</a:t>
            </a:r>
          </a:p>
          <a:p>
            <a:pPr>
              <a:defRPr sz="1600"/>
            </a:pPr>
            <a:r>
              <a:t>• We can use API calls to findout the RDS events occured in the last 14 days</a:t>
            </a:r>
          </a:p>
          <a:p>
            <a:pPr>
              <a:defRPr sz="1600"/>
            </a:pPr>
            <a:r>
              <a:t>• Even,we can use CLI to view last 14 days events</a:t>
            </a:r>
          </a:p>
          <a:p>
            <a:pPr>
              <a:defRPr sz="1600"/>
            </a:pPr>
            <a:r>
              <a:t>• Using AWS console,we can view only last one day events</a:t>
            </a:r>
          </a:p>
          <a:p>
            <a:pPr>
              <a:defRPr sz="1600"/>
            </a:pPr>
            <a:r>
              <a:t>• In case of OS-patching,system upgrades,DB scaling,these things happens on standby first,then on primary to avoid outage</a:t>
            </a:r>
          </a:p>
          <a:p>
            <a:pPr>
              <a:defRPr sz="1600"/>
            </a:pPr>
            <a:r>
              <a:t>• In multi-Az,snapshots and automated backups are done on standby instance to avoid I/O suspension on primary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RDS Multi-AZ Deployment-Maintenance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Firstly,perform maintenance on standby</a:t>
            </a:r>
          </a:p>
          <a:p>
            <a:pPr>
              <a:defRPr sz="1600"/>
            </a:pPr>
            <a:r>
              <a:t>• Now,convert standby into primary so that maintenance can be done on primary(currently)</a:t>
            </a:r>
          </a:p>
          <a:p>
            <a:pPr>
              <a:defRPr sz="1600"/>
            </a:pPr>
            <a:r>
              <a:t>• We can manually upgrade a DB instance to a supported DB engine version from AWS console as follows : RDS----&gt;DB instance----&gt;Modify DB-----&gt;Set DB Engine Version</a:t>
            </a:r>
          </a:p>
          <a:p>
            <a:pPr>
              <a:defRPr sz="1600"/>
            </a:pPr>
            <a:r>
              <a:t>• By default,change wiill take effect during the next maintenance window</a:t>
            </a:r>
          </a:p>
          <a:p>
            <a:pPr>
              <a:defRPr sz="1600"/>
            </a:pPr>
            <a:r>
              <a:t>• Or we can force an immediate upgrade if we want</a:t>
            </a:r>
          </a:p>
          <a:p>
            <a:pPr>
              <a:defRPr sz="1600"/>
            </a:pPr>
            <a:r>
              <a:t>• In multi-az,version upgrade will be conducted on both primary and standby at the same time,which will cause an outage</a:t>
            </a:r>
          </a:p>
          <a:p>
            <a:pPr>
              <a:defRPr sz="1600"/>
            </a:pPr>
            <a:r>
              <a:t>• So do it during maintenance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800"/>
            </a:pPr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DDwkg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TAUAAEE4AAApGQAAAAAAACYAAAAIAAAA//////////8="/>
              </a:ext>
            </a:extLst>
          </p:cNvSpPr>
          <p:nvPr/>
        </p:nvSpPr>
        <p:spPr>
          <a:xfrm>
            <a:off x="635" y="861060"/>
            <a:ext cx="9144000" cy="322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Methods to Backup :</a:t>
            </a:r>
          </a:p>
          <a:p>
            <a:pPr>
              <a:defRPr b="1"/>
            </a:pPr>
          </a:p>
          <a:p>
            <a:pPr/>
            <a:r>
              <a:t>• There are 2 methods to backup and restore our RDS DB instances</a:t>
            </a:r>
          </a:p>
          <a:p>
            <a:pPr/>
            <a:r>
              <a:t>1.AWS RDS automated backup</a:t>
            </a:r>
          </a:p>
          <a:p>
            <a:pPr/>
            <a:r>
              <a:t>2.User Initiated manual backup</a:t>
            </a:r>
          </a:p>
          <a:p>
            <a:pPr/>
            <a:r>
              <a:t>• Either we can take backup of entire DB instance or just the DB</a:t>
            </a:r>
          </a:p>
          <a:p>
            <a:pPr/>
            <a:r>
              <a:t>• We can create a storage volume snapshots of our entire DB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/>
            </a:pPr>
            <a:r>
              <a:t>Automated Backup </a:t>
            </a:r>
          </a:p>
          <a:p>
            <a:pPr>
              <a:defRPr sz="1600" b="1"/>
            </a:pPr>
          </a:p>
          <a:p>
            <a:pPr>
              <a:defRPr sz="1600"/>
            </a:pPr>
            <a:r>
              <a:t>• Automated backups by AWS backup our DB data to multiple-AZ to provide for data durability</a:t>
            </a:r>
          </a:p>
          <a:p>
            <a:pPr>
              <a:defRPr sz="1600"/>
            </a:pPr>
            <a:r>
              <a:t>• Select -Automated Backup in AWS console</a:t>
            </a:r>
          </a:p>
          <a:p>
            <a:pPr>
              <a:defRPr sz="1600"/>
            </a:pPr>
            <a:r>
              <a:t>• Stored in Amazon S3</a:t>
            </a:r>
          </a:p>
          <a:p>
            <a:pPr>
              <a:defRPr sz="1600"/>
            </a:pPr>
            <a:r>
              <a:t>• Multi-AZ automated backups will be taken from the standby instance</a:t>
            </a:r>
          </a:p>
          <a:p>
            <a:pPr>
              <a:defRPr sz="1600"/>
            </a:pPr>
            <a:r>
              <a:t>• The DB instanc must be in “Active” state for automated backup</a:t>
            </a:r>
          </a:p>
          <a:p>
            <a:pPr>
              <a:defRPr sz="1600"/>
            </a:pPr>
            <a:r>
              <a:t>• RDS automatically backups the DB instance daily,by creating a storage volume snapshot of our DB instance(fully daily snapshot) including the DB transaction logs</a:t>
            </a:r>
          </a:p>
          <a:p>
            <a:pPr>
              <a:defRPr sz="1600"/>
            </a:pPr>
            <a:r>
              <a:t>• We can decide,when we would like to take backup(window)</a:t>
            </a:r>
          </a:p>
          <a:p>
            <a:pPr>
              <a:defRPr sz="1600"/>
            </a:pPr>
            <a:r>
              <a:t>• No additional charge for RDS backing up our RDS instances</a:t>
            </a:r>
          </a:p>
          <a:p>
            <a:pPr>
              <a:defRPr sz="1600"/>
            </a:pPr>
            <a:r>
              <a:t>• For multi-AZ deployment,backups are taken from the standby DB instance(True for MariaDB,Mysql,Oracle,PostgreSQL)</a:t>
            </a:r>
          </a:p>
          <a:p>
            <a:pPr>
              <a:defRPr sz="1600"/>
            </a:pPr>
            <a:r>
              <a:t>• Automated backup are deleted when we delete our RDS DB instance</a:t>
            </a:r>
          </a:p>
          <a:p>
            <a:pPr>
              <a:defRPr sz="1600"/>
            </a:pPr>
            <a:r>
              <a:t>• An outage occurs if we change the backup retention period from zero to non-zero value or the other way around</a:t>
            </a:r>
          </a:p>
          <a:p>
            <a:pPr>
              <a:defRPr sz="1600"/>
            </a:pPr>
            <a:r>
              <a:t>• Retention period of automated backup is 7 days(By default) via AWS console but AWS aurora is an exception its default is one day </a:t>
            </a:r>
          </a:p>
          <a:p>
            <a:pPr>
              <a:defRPr sz="1600"/>
            </a:pPr>
            <a:r>
              <a:t>•  Via CLI or API,1 day by default</a:t>
            </a:r>
          </a:p>
          <a:p>
            <a:pPr>
              <a:defRPr sz="1600"/>
            </a:pPr>
            <a:r>
              <a:t>• We can increase it upto 35 days</a:t>
            </a:r>
          </a:p>
          <a:p>
            <a:pPr>
              <a:defRPr sz="1600"/>
            </a:pPr>
            <a:r>
              <a:t>• If we do not want backup,put zero in retention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/>
            </a:pPr>
            <a:r>
              <a:t>• In case of manual snapshot,point-in-time recovery is not possible</a:t>
            </a:r>
          </a:p>
          <a:p>
            <a:pPr>
              <a:defRPr sz="1400"/>
            </a:pPr>
            <a:r>
              <a:t>• Manual snapshot is also stored in S3</a:t>
            </a:r>
          </a:p>
          <a:p>
            <a:pPr>
              <a:defRPr sz="1400"/>
            </a:pPr>
            <a:r>
              <a:t>• They are not deleted automatically,if we delete RDS instance</a:t>
            </a:r>
          </a:p>
          <a:p>
            <a:pPr>
              <a:defRPr sz="1400"/>
            </a:pPr>
            <a:r>
              <a:t>• Take a final snapshot before deleting our RDS DB instance</a:t>
            </a:r>
          </a:p>
          <a:p>
            <a:pPr>
              <a:defRPr sz="1400"/>
            </a:pPr>
            <a:r>
              <a:t>• We can store manual snapshot directly with other AWS account</a:t>
            </a:r>
          </a:p>
          <a:p>
            <a:pPr>
              <a:defRPr sz="1400"/>
            </a:pPr>
            <a:r>
              <a:t>• When we restore a DB instance,only the default DB parameters and security groups are associated with the Restored instance</a:t>
            </a:r>
          </a:p>
          <a:p>
            <a:pPr>
              <a:defRPr sz="1400"/>
            </a:pPr>
            <a:r>
              <a:t>• We cannot restore a DB snapshot into an existing DB instance rather it has to create a new DB instance.It has new endpoint</a:t>
            </a:r>
          </a:p>
          <a:p>
            <a:pPr>
              <a:defRPr sz="1400"/>
            </a:pPr>
            <a:r>
              <a:t>• Restoring from a backup as a DB snapshot changes the RDS instance endpoint</a:t>
            </a:r>
          </a:p>
          <a:p>
            <a:pPr>
              <a:defRPr sz="1400"/>
            </a:pPr>
            <a:r>
              <a:t>• At the time of restoring,we can change the storage type(general purpose or provisioned)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RDS Encryption : </a:t>
            </a:r>
          </a:p>
          <a:p>
            <a:pPr>
              <a:defRPr sz="1400" b="1"/>
            </a:pPr>
          </a:p>
          <a:p>
            <a:pPr>
              <a:defRPr sz="1400"/>
            </a:pPr>
            <a:r>
              <a:t>• We cannot encrypt an existing unencrypted DB instance</a:t>
            </a:r>
          </a:p>
          <a:p>
            <a:pPr>
              <a:defRPr sz="1400"/>
            </a:pPr>
            <a:r>
              <a:t>• To do that,we need to :</a:t>
            </a:r>
          </a:p>
          <a:p>
            <a:pPr>
              <a:defRPr sz="1400"/>
            </a:pPr>
            <a:r>
              <a:t>☐ create a new,encrypted instance and migrate our data to it(from unencrypted to encrypted) (OR)</a:t>
            </a:r>
          </a:p>
          <a:p>
            <a:pPr>
              <a:defRPr sz="1400"/>
            </a:pPr>
            <a:r>
              <a:t>☐ We can restore from a backup/snapshot into a new encrypted RDS instance</a:t>
            </a:r>
          </a:p>
          <a:p>
            <a:pPr>
              <a:defRPr sz="1400"/>
            </a:pPr>
            <a:r>
              <a:t>• RDS supports encryption at rest for all DB engines using KMS</a:t>
            </a:r>
          </a:p>
          <a:p>
            <a:pPr>
              <a:defRPr sz="1400" b="1"/>
            </a:pPr>
            <a:r>
              <a:t>What actually encrypted when data at rest :</a:t>
            </a:r>
          </a:p>
          <a:p>
            <a:pPr>
              <a:defRPr sz="1400"/>
            </a:pPr>
            <a:r>
              <a:t>1.All its snapshots</a:t>
            </a:r>
          </a:p>
          <a:p>
            <a:pPr>
              <a:defRPr sz="1400"/>
            </a:pPr>
            <a:r>
              <a:t>2.Backups of DB(S3 Storage)</a:t>
            </a:r>
          </a:p>
          <a:p>
            <a:pPr>
              <a:defRPr sz="1400"/>
            </a:pPr>
            <a:r>
              <a:t>3.Data on EBS volume</a:t>
            </a:r>
          </a:p>
          <a:p>
            <a:pPr>
              <a:defRPr sz="1400"/>
            </a:pPr>
            <a:r>
              <a:t>4.Read replica created from the Snapshot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HMAI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NAIAAEE4AAAiHQAAAAAAACYAAAAIAAAA//////////8="/>
              </a:ext>
            </a:extLst>
          </p:cNvSpPr>
          <p:nvPr/>
        </p:nvSpPr>
        <p:spPr>
          <a:xfrm>
            <a:off x="0" y="358140"/>
            <a:ext cx="9144635" cy="437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Points related to RDS Billing :</a:t>
            </a:r>
          </a:p>
          <a:p>
            <a:pPr>
              <a:defRPr b="1"/>
            </a:pPr>
          </a:p>
          <a:p>
            <a:pPr/>
            <a:r>
              <a:t>• No upfront cost</a:t>
            </a:r>
          </a:p>
          <a:p>
            <a:pPr/>
            <a:r>
              <a:t>• We have to pay only for :</a:t>
            </a:r>
          </a:p>
          <a:p>
            <a:pPr/>
            <a:r>
              <a:t>☐ DB instances hours(partial hours chargeable)</a:t>
            </a:r>
          </a:p>
          <a:p>
            <a:pPr/>
            <a:r>
              <a:t>☐ Storage GB/Month</a:t>
            </a:r>
          </a:p>
          <a:p>
            <a:pPr/>
            <a:r>
              <a:t>☐ Internet data transfer</a:t>
            </a:r>
          </a:p>
          <a:p>
            <a:pPr/>
            <a:r>
              <a:t>☐ Backup storage(i.e S3)...This increases by increasing DB backups retention period</a:t>
            </a:r>
          </a:p>
          <a:p>
            <a:pPr>
              <a:defRPr b="1"/>
            </a:pPr>
          </a:p>
          <a:p>
            <a:pPr>
              <a:defRPr b="1"/>
            </a:pPr>
            <a:r>
              <a:t>Aws also Charge for :</a:t>
            </a:r>
          </a:p>
          <a:p>
            <a:pPr>
              <a:defRPr b="1"/>
            </a:pPr>
          </a:p>
          <a:p>
            <a:pPr/>
            <a:r>
              <a:t>•Multi-AZ DB hours</a:t>
            </a:r>
          </a:p>
          <a:p>
            <a:pPr/>
            <a:r>
              <a:t>• Provisioned storage(Multi-AZ)</a:t>
            </a:r>
          </a:p>
          <a:p>
            <a:pPr/>
            <a:r>
              <a:t>• Double write I/O</a:t>
            </a:r>
          </a:p>
          <a:p>
            <a:pPr/>
            <a:r>
              <a:t>• We are not charged for DB data transfer doing replication from primary to standby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A4AABKIgAAAAAAACYAAAAIAAAA//////////8="/>
              </a:ext>
            </a:extLst>
          </p:cNvSpPr>
          <p:nvPr/>
        </p:nvSpPr>
        <p:spPr>
          <a:xfrm>
            <a:off x="-635" y="0"/>
            <a:ext cx="9144635" cy="5574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Relational Database : </a:t>
            </a:r>
          </a:p>
          <a:p>
            <a:pPr>
              <a:defRPr b="1"/>
            </a:pPr>
          </a:p>
          <a:p>
            <a:pPr/>
            <a:r>
              <a:t>• A relational database is a data structure that allows us to link information from different ‘tables’ or different types of data bucket</a:t>
            </a:r>
          </a:p>
          <a:p>
            <a:pPr/>
            <a:r>
              <a:t>• Tables are related to each other</a:t>
            </a:r>
          </a:p>
          <a:p>
            <a:pPr/>
            <a:r>
              <a:t>• All fields must be filled</a:t>
            </a:r>
          </a:p>
          <a:p>
            <a:pPr/>
            <a:r>
              <a:t>• Best suites for OLTP(Online Transaction Processing)</a:t>
            </a:r>
          </a:p>
          <a:p>
            <a:pPr/>
            <a:r>
              <a:t>• Relational DB : MySQL,Oracle DBMS,IBM DB2 etc..</a:t>
            </a:r>
          </a:p>
          <a:p>
            <a:pPr/>
          </a:p>
          <a:p>
            <a:pPr/>
          </a:p>
        </p:txBody>
      </p:sp>
      <p:graphicFrame>
        <p:nvGraphicFramePr>
          <p:cNvPr id="3" name="Table1"/>
          <p:cNvGraphicFramePr>
            <a:graphicFrameLocks noGrp="1"/>
          </p:cNvGraphicFramePr>
          <p:nvPr/>
        </p:nvGraphicFramePr>
        <p:xfrm>
          <a:off x="215265" y="2941955"/>
          <a:ext cx="6096000" cy="1758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Attribute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Attribute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Attribute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Attribute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Name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Age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Location 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Phone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X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21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LA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+8100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33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CA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+9100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Z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18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IN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+9191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EA4AACTHQAAAAAAACYAAAAIAAAA//////////8="/>
              </a:ext>
            </a:extLst>
          </p:cNvSpPr>
          <p:nvPr/>
        </p:nvSpPr>
        <p:spPr>
          <a:xfrm>
            <a:off x="0" y="0"/>
            <a:ext cx="9144000" cy="4807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RD (CONTD...)</a:t>
            </a:r>
          </a:p>
          <a:p>
            <a:pPr/>
          </a:p>
          <a:p>
            <a:pPr/>
            <a:r>
              <a:t>☐ A single column is called attribute or fields and a whole row is called Tuple</a:t>
            </a:r>
          </a:p>
          <a:p>
            <a:pPr/>
            <a:r>
              <a:t>☐ A row of a table is also called record and it contains the specific information of each individual entry in the table</a:t>
            </a:r>
          </a:p>
          <a:p>
            <a:pPr/>
            <a:r>
              <a:t>☐ Each table has its own primary key</a:t>
            </a:r>
          </a:p>
          <a:p>
            <a:pPr/>
            <a:r>
              <a:t>☐ A schema(Design of Database) is used to strictly defines table,colum,indexes and relation between tables</a:t>
            </a:r>
          </a:p>
          <a:p>
            <a:pPr/>
            <a:r>
              <a:t>• Relational DB are usually used in Enterprise applications/scenario but exception is MySQL which is used for web application</a:t>
            </a:r>
          </a:p>
          <a:p>
            <a:pPr/>
            <a:r>
              <a:t>☐ Common application for MySQL include PHP and Java based web applications that require a database storage backend...EX : Joomla</a:t>
            </a:r>
          </a:p>
          <a:p>
            <a:pPr/>
            <a:r>
              <a:t>• Cannot scale-out horizontally</a:t>
            </a:r>
          </a:p>
          <a:p>
            <a:pPr/>
            <a:r>
              <a:t>• Virtually all Relational DB uses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4gAAAEA4AACkHwAAAAAAACYAAAAIAAAA//////////8="/>
              </a:ext>
            </a:extLst>
          </p:cNvSpPr>
          <p:nvPr/>
        </p:nvSpPr>
        <p:spPr>
          <a:xfrm>
            <a:off x="-635" y="143510"/>
            <a:ext cx="9144635" cy="4999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Non-Relational DB/No-SQL DB :</a:t>
            </a:r>
          </a:p>
          <a:p>
            <a:pPr/>
          </a:p>
          <a:p>
            <a:pPr/>
            <a:r>
              <a:t>• Non-Relational databases store data without a structured mechanism to link data from different tables</a:t>
            </a:r>
          </a:p>
          <a:p>
            <a:pPr/>
            <a:r>
              <a:t>• Require low cost hardware</a:t>
            </a:r>
          </a:p>
          <a:p>
            <a:pPr/>
            <a:r>
              <a:t>• Much faster performance(read/write) compared to relational DB </a:t>
            </a:r>
          </a:p>
          <a:p>
            <a:pPr/>
            <a:r>
              <a:t>• Horizontal scaling is possible</a:t>
            </a:r>
          </a:p>
          <a:p>
            <a:pPr/>
            <a:r>
              <a:t>• Never provide table with flat fixed column records.It means schema-free</a:t>
            </a:r>
          </a:p>
          <a:p>
            <a:pPr/>
            <a:r>
              <a:t>• Best suited for online analytical processing</a:t>
            </a:r>
          </a:p>
          <a:p>
            <a:pPr/>
            <a:r>
              <a:t>• Ex : No-SQL Databases- MangoDB,Cassendra,DynamoDB,Postgresql,Raven,Redis</a:t>
            </a:r>
          </a:p>
          <a:p>
            <a:pPr/>
          </a:p>
          <a:p>
            <a:pPr>
              <a:defRPr b="1"/>
            </a:pPr>
            <a:r>
              <a:t>Types of No-SQL Databases :</a:t>
            </a:r>
          </a:p>
          <a:p>
            <a:pPr/>
          </a:p>
          <a:p>
            <a:pPr/>
            <a:r>
              <a:t>1.Columnar DB : Cassendra,HBase</a:t>
            </a:r>
          </a:p>
          <a:p>
            <a:pPr/>
            <a:r>
              <a:t>2.Document DB : MongoDB,CouchDB,RavenDB</a:t>
            </a:r>
          </a:p>
          <a:p>
            <a:pPr/>
            <a:r>
              <a:t>3.Keyvalue DB : Redis,Riak,DynamoDB,Tokyo Cabinet</a:t>
            </a:r>
          </a:p>
          <a:p>
            <a:pPr/>
            <a:r>
              <a:t>4.Graph DB : Neo4J,Flock 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FZ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AAAAEE4AACkHwAAAAAAACYAAAAIAAAA//////////8="/>
              </a:ext>
            </a:extLst>
          </p:cNvSpPr>
          <p:nvPr/>
        </p:nvSpPr>
        <p:spPr>
          <a:xfrm>
            <a:off x="635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1.Columnar DB :</a:t>
            </a:r>
          </a:p>
          <a:p>
            <a:pPr>
              <a:defRPr b="1"/>
            </a:pPr>
          </a:p>
          <a:p>
            <a:pPr/>
            <a:r>
              <a:t>• It is a DBMS that stores data in colums instead of rows</a:t>
            </a:r>
          </a:p>
          <a:p>
            <a:pPr/>
            <a:r>
              <a:t>• In a columnar DB,all the column1 values are physically together,followed by all the colum2 values</a:t>
            </a:r>
          </a:p>
          <a:p>
            <a:pPr/>
            <a:r>
              <a:t>• In a row oriented DBMS,the data would be stored like (1.Bob,30,3000.....2.Alex,26,4000.....ect)</a:t>
            </a:r>
          </a:p>
          <a:p>
            <a:pPr/>
            <a:r>
              <a:t>• In a column based DBMS,the database would be stored like (1,2,3 ; Bob,Alex ; 30,26 ; 3000,4000....etc)</a:t>
            </a:r>
          </a:p>
          <a:p>
            <a:pPr/>
            <a:r>
              <a:t>• Benefit is that because a colum-based DBMS is self indexing,it uses less disk space that a RDBMS containing the same data</a:t>
            </a:r>
          </a:p>
          <a:p>
            <a:pPr/>
            <a:r>
              <a:t>• It easily perform operation like Min,Max &amp; Avg</a:t>
            </a:r>
          </a:p>
          <a:p>
            <a:pPr/>
          </a:p>
        </p:txBody>
      </p:sp>
      <p:graphicFrame>
        <p:nvGraphicFramePr>
          <p:cNvPr id="3" name="Table1"/>
          <p:cNvGraphicFramePr>
            <a:graphicFrameLocks noGrp="1"/>
          </p:cNvGraphicFramePr>
          <p:nvPr/>
        </p:nvGraphicFramePr>
        <p:xfrm>
          <a:off x="74930" y="3587750"/>
          <a:ext cx="6096000" cy="1407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ID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NAME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AGE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Bonus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1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BOB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30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3000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ALEX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26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4000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  <a:tr h="0">
                <a:tc>
                  <a:txBody>
                    <a:bodyPr vert="horz" wrap="square" numCol="1"/>
                    <a:lstStyle/>
                    <a:p>
                      <a:pPr/>
                      <a:r>
                        <a:t>3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VIJAY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22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/>
                      <a:r>
                        <a:t>2000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87922965" type="auto" val="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A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/>
            </a:pPr>
            <a:r>
              <a:t>2.Document DB : 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Document DB make it easier for developers to store and querying data in a DB by using the same document model format they use in their application</a:t>
            </a:r>
          </a:p>
          <a:p>
            <a:pPr>
              <a:defRPr sz="1600"/>
            </a:pPr>
            <a:r>
              <a:t>• Document DB are efficient for storing catalogue</a:t>
            </a:r>
          </a:p>
          <a:p>
            <a:pPr>
              <a:defRPr sz="1600"/>
            </a:pPr>
            <a:r>
              <a:t>• Store semi-structured data as document typically in JSON or XML format </a:t>
            </a:r>
          </a:p>
          <a:p>
            <a:pPr>
              <a:defRPr sz="1600"/>
            </a:pPr>
            <a:r>
              <a:t>• In the following example,A JSON like document describe a book</a:t>
            </a:r>
          </a:p>
          <a:p>
            <a:pPr>
              <a:defRPr sz="1600"/>
            </a:pPr>
            <a:r>
              <a:t>[ </a:t>
            </a:r>
          </a:p>
          <a:p>
            <a:pPr>
              <a:defRPr sz="1600"/>
            </a:pPr>
            <a:r>
              <a:t>   [ “year ”  :  2010,</a:t>
            </a:r>
          </a:p>
          <a:p>
            <a:pPr>
              <a:defRPr sz="1600"/>
            </a:pPr>
            <a:r>
              <a:t>      “title”    : “AWS Fundamentals”,</a:t>
            </a:r>
          </a:p>
          <a:p>
            <a:pPr>
              <a:defRPr sz="1600"/>
            </a:pPr>
            <a:r>
              <a:t>       “info”   : {</a:t>
            </a:r>
          </a:p>
          <a:p>
            <a:pPr>
              <a:defRPr sz="1600"/>
            </a:pPr>
            <a:r>
              <a:t>                        “writer” ; ['Rajput','Bhupinder'],</a:t>
            </a:r>
          </a:p>
          <a:p>
            <a:pPr>
              <a:defRPr sz="1600"/>
            </a:pPr>
            <a:r>
              <a:t>                        “release date”;"2010-01-07",</a:t>
            </a:r>
          </a:p>
          <a:p>
            <a:pPr>
              <a:defRPr sz="1600"/>
            </a:pPr>
            <a:r>
              <a:t>                        “rating”            ;     62,</a:t>
            </a:r>
          </a:p>
          <a:p>
            <a:pPr>
              <a:defRPr sz="1600"/>
            </a:pPr>
            <a:r>
              <a:t>                        “genre”             ;    ["it","science"]</a:t>
            </a:r>
          </a:p>
          <a:p>
            <a:pPr>
              <a:defRPr sz="1600"/>
            </a:pPr>
            <a:r>
              <a:t>     }</a:t>
            </a:r>
          </a:p>
          <a:p>
            <a:pPr>
              <a:defRPr sz="1600"/>
            </a:pPr>
            <a:r>
              <a:t>   }  </a:t>
            </a:r>
          </a:p>
          <a:p>
            <a:pPr>
              <a:defRPr sz="1600"/>
            </a:pPr>
            <a:r>
              <a:t>]</a:t>
            </a:r>
          </a:p>
          <a:p>
            <a:pPr>
              <a:defRPr sz="1600"/>
            </a:pPr>
            <a:r>
              <a:t>• A document database is a great choice for content management application such as blog and video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To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E4AACkHwAAAAAAACYAAAAIAAAA//////////8="/>
              </a:ext>
            </a:extLst>
          </p:cNvSpPr>
          <p:nvPr/>
        </p:nvSpPr>
        <p:spPr>
          <a:xfrm>
            <a:off x="-635" y="0"/>
            <a:ext cx="914527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3.Key-Value-DB :</a:t>
            </a:r>
          </a:p>
          <a:p>
            <a:pPr>
              <a:defRPr b="1"/>
            </a:pPr>
          </a:p>
          <a:p>
            <a:pPr/>
            <a:r>
              <a:t>• A key-value-db is a simple DB that uses an associative array (think of a dictionary) as a Fundamental model where each key associated with one and only one value in a collection</a:t>
            </a:r>
          </a:p>
          <a:p>
            <a:pPr/>
            <a:r>
              <a:t>• It allows horizontal scaling</a:t>
            </a:r>
          </a:p>
          <a:p>
            <a:pPr/>
            <a:r>
              <a:t>• Use cases : shopping cart, and session store in app like FB &amp; Twitter</a:t>
            </a:r>
          </a:p>
          <a:p>
            <a:pPr/>
            <a:r>
              <a:t>• They improve application performance by storing critical pieces of data in memory for low latency access</a:t>
            </a:r>
          </a:p>
          <a:p>
            <a:pPr/>
            <a:r>
              <a:t>• Amazon elastic cache as an in-memory key-value stores</a:t>
            </a:r>
          </a:p>
          <a:p>
            <a:pPr/>
          </a:p>
          <a:p>
            <a:pPr/>
            <a:r>
              <a:rPr b="1"/>
              <a:t>4.Graph Based DB :</a:t>
            </a:r>
            <a:r>
              <a:t> </a:t>
            </a:r>
          </a:p>
          <a:p>
            <a:pPr/>
          </a:p>
          <a:p>
            <a:pPr/>
            <a:r>
              <a:t>• A graph DB is basically a collection of nodes and edges.Each node represent an entity(like person) and each edge represent a connection or relationship between two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4gAAAEA4AAB2HgAAAAAAACYAAAAIAAAA//////////8="/>
              </a:ext>
            </a:extLst>
          </p:cNvSpPr>
          <p:nvPr/>
        </p:nvSpPr>
        <p:spPr>
          <a:xfrm>
            <a:off x="-635" y="143510"/>
            <a:ext cx="9144635" cy="4808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AWS Relational Database Services</a:t>
            </a:r>
          </a:p>
          <a:p>
            <a:pPr/>
          </a:p>
          <a:p>
            <a:pPr/>
            <a:r>
              <a:t>• In an AWS fully managed relational DB engines service where AWS is responsible for :</a:t>
            </a:r>
          </a:p>
          <a:p>
            <a:pPr/>
            <a:r>
              <a:t>☐ Security and patching</a:t>
            </a:r>
          </a:p>
          <a:p>
            <a:pPr/>
            <a:r>
              <a:t>☐ Automated Backup</a:t>
            </a:r>
          </a:p>
          <a:p>
            <a:pPr/>
            <a:r>
              <a:t>☐ Software updates for the DB engine </a:t>
            </a:r>
          </a:p>
          <a:p>
            <a:pPr/>
            <a:r>
              <a:t>☐ If selected, multi-AZ with synchronous replication between the active and standby DB instance</a:t>
            </a:r>
          </a:p>
          <a:p>
            <a:pPr/>
            <a:r>
              <a:t>☐ Automatic failover if multi-AZ option was selected</a:t>
            </a:r>
          </a:p>
          <a:p>
            <a:pPr/>
            <a:r>
              <a:t>☐ By deafult,every DB has weekly maintenance window(max 35 days)</a:t>
            </a:r>
          </a:p>
          <a:p>
            <a:pPr/>
            <a:r>
              <a:t>• Settings managed by the users :</a:t>
            </a:r>
          </a:p>
          <a:p>
            <a:pPr/>
            <a:r>
              <a:t>☐ Managing DB settings</a:t>
            </a:r>
          </a:p>
          <a:p>
            <a:pPr/>
            <a:r>
              <a:t>☐ Creating relational database schema</a:t>
            </a:r>
          </a:p>
          <a:p>
            <a:pPr/>
            <a:r>
              <a:t>☐ Database performance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FcilXh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AAAAEE4AACkHwAAAAAAACYAAAAIAAAA//////////8="/>
              </a:ext>
            </a:extLst>
          </p:cNvSpPr>
          <p:nvPr/>
        </p:nvSpPr>
        <p:spPr>
          <a:xfrm>
            <a:off x="635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/>
            </a:pPr>
            <a:r>
              <a:t>Relational Database Engine Options : </a:t>
            </a:r>
          </a:p>
          <a:p>
            <a:pPr>
              <a:defRPr b="1"/>
            </a:pPr>
          </a:p>
          <a:p>
            <a:pPr/>
            <a:r>
              <a:t>1.MS SQl Server</a:t>
            </a:r>
          </a:p>
          <a:p>
            <a:pPr/>
            <a:r>
              <a:t>2.My SQL → Support 64TB of DB</a:t>
            </a:r>
          </a:p>
          <a:p>
            <a:pPr/>
            <a:r>
              <a:t>3.Oracle</a:t>
            </a:r>
          </a:p>
          <a:p>
            <a:pPr/>
            <a:r>
              <a:t>4.AWS aurora -→ High Throughput</a:t>
            </a:r>
          </a:p>
          <a:p>
            <a:pPr/>
            <a:r>
              <a:t>5.Postgre SQL -→ Highly Reliable &amp; Stable</a:t>
            </a:r>
          </a:p>
          <a:p>
            <a:pPr/>
            <a:r>
              <a:t>6.MariaDB --→ MySQL Compatible,64TB DB</a:t>
            </a:r>
          </a:p>
          <a:p>
            <a:pPr/>
          </a:p>
          <a:p>
            <a:pPr/>
            <a:r>
              <a:t>There are two Licensing Options : </a:t>
            </a:r>
          </a:p>
          <a:p>
            <a:pPr/>
          </a:p>
          <a:p>
            <a:pPr/>
            <a:r>
              <a:t>1.BYOL----Bring uour own license</a:t>
            </a:r>
          </a:p>
          <a:p>
            <a:pPr/>
            <a:r>
              <a:t>2.License from AWS on hourly Basis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2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2020-04-26T17:15:51Z</dcterms:created>
  <dcterms:modified xsi:type="dcterms:W3CDTF">2020-04-26T17:42:45Z</dcterms:modified>
</cp:coreProperties>
</file>