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5658958" val="976" rev64="64" revOS="3"/>
      <pr:smFileRevision xmlns:pr="smNativeData" dt="1595658958" val="0"/>
      <pr:guideOptions xmlns:pr="smNativeData" dt="159565895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2" d="100"/>
          <a:sy n="82" d="100"/>
        </p:scale>
        <p:origin x="1061" y="154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82" d="100"/>
          <a:sy n="82" d="100"/>
        </p:scale>
        <p:origin x="1061" y="15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1gkAAAg0AAA7EAAAEAAAACYAAAAIAAAAffD///////8="/>
              </a:ext>
            </a:extLst>
          </p:cNvSpPr>
          <p:nvPr>
            <p:ph type="ctrTitle"/>
          </p:nvPr>
        </p:nvSpPr>
        <p:spPr>
          <a:xfrm>
            <a:off x="685800" y="1598930"/>
            <a:ext cx="7772400" cy="103949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6BEAANAvAAAKGgAAEAAAACYAAAAIAAAAffD///////8="/>
              </a:ext>
            </a:extLst>
          </p:cNvSpPr>
          <p:nvPr>
            <p:ph type="subTitle" idx="1"/>
          </p:nvPr>
        </p:nvSpPr>
        <p:spPr>
          <a:xfrm>
            <a:off x="1371600" y="2910840"/>
            <a:ext cx="6400800" cy="132207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E91A767-29A3-C451-ED29-DF04E9671B8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2E50CA9-E78F-B0FA-C15D-11AF42133744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8/Pzw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8E17F0-BEEB-DBE1-A536-48B45978531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802A55-1BB8-D5DC-F638-ED89647600B8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RAEAAHA1AABEHAAAA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NgnAABEHAAAA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F64173-3DBB-A3B7-F54E-CBE20F00039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D1A701-4F8C-8451-C269-B904E92734E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58BA5C-12DE-0D4C-90E0-E419F4AE66B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79483E-70A4-2CBE-EAC1-86EB068F1CD3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VRQAAEI0AACdGgAAAAAAACYAAAAIAAAAg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aA0AAEI0AABVFAAAAAAAACYAAAAIAAAAgQAAAAAAAAA="/>
              </a:ext>
            </a:extLst>
          </p:cNvSpPr>
          <p:nvPr>
            <p:ph idx="1"/>
          </p:nvPr>
        </p:nvSpPr>
        <p:spPr>
          <a:xfrm>
            <a:off x="722630" y="2179320"/>
            <a:ext cx="7772400" cy="1125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246C35-7BE1-719A-AF9C-8DCF22D259D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8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397727-69FD-6C81-B381-9FD439CF45CA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gcAAKgbAABEHAAAAAAAACYAAAAIAAAAAYAAAAAAAAA="/>
              </a:ext>
            </a:extLst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YgcAAHA1AABEHAAAAAAAACYAAAAIAAAAAYAAAAAAAAA="/>
              </a:ext>
            </a:extLst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1E0D383-CDBC-B525-F258-3B709D16046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hqDQ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85E897-D9DB-D01E-953D-2F4BA673637A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tIb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FAcAAKobAAAICgAAAAAAACYAAAAIAAAAgQAAAAAAAAA="/>
              </a:ext>
            </a:extLst>
          </p:cNvSpPr>
          <p:nvPr>
            <p:ph idx="1"/>
          </p:nvPr>
        </p:nvSpPr>
        <p:spPr>
          <a:xfrm>
            <a:off x="45720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AoAAKobAABEHAAAAAAAACYAAAAIAAAAAYAAAAAAAAA="/>
              </a:ext>
            </a:extLst>
          </p:cNvSpPr>
          <p:nvPr>
            <p:ph sz="half" idx="2"/>
          </p:nvPr>
        </p:nvSpPr>
        <p:spPr>
          <a:xfrm>
            <a:off x="45720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tIb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FAcAAHA1AAAICgAAAAAAACYAAAAIAAAAgQAAAAAAAAA="/>
              </a:ext>
            </a:extLst>
          </p:cNvSpPr>
          <p:nvPr>
            <p:ph idx="3"/>
          </p:nvPr>
        </p:nvSpPr>
        <p:spPr>
          <a:xfrm>
            <a:off x="464693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9/fw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AoAAHA1AABEHAAAEAAAACYAAAAIAAAAAYAAAAAAAAA="/>
              </a:ext>
            </a:extLst>
          </p:cNvSpPr>
          <p:nvPr>
            <p:ph sz="half" idx="4"/>
          </p:nvPr>
        </p:nvSpPr>
        <p:spPr>
          <a:xfrm>
            <a:off x="464693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809F7C-32E0-D569-AE38-C43CD1765891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9/fw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9827495-DBC4-D782-8A3A-2DD73A747C78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21E34F-01CA-7415-8499-F740ADD772A2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2BC0B9-F7DC-7E36-9293-01638EDD6454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696CA-84CB-D360-853E-7235D8707327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4C10A8-E6B7-19E6-F9F4-10B35EBA0F45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QgEAAFIVAACfBgAAAAAAACYAAAAIAAAAgQ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QgEAAHA1AABEHAAAAAAAACYAAAAIAAAAAY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nwYAAFIVAABEHAAAAAAAACYAAAAIAAAAAQAAAAAAAAA="/>
              </a:ext>
            </a:extLst>
          </p:cNvSpPr>
          <p:nvPr>
            <p:ph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87414F-01AA-D2B7-E43F-F7E20F7112A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AwMD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DC3F24B-05A0-9604-EE7B-F351BC3518A6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tIb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4uLi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JhYAAMYsAADDGAAAAAAAACYAAAAIAAAAgQ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1AIAAMYsAADQFQAAAAAAACYAAAAIAAAAAQ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wxgAAMYsAAB6HAAAAAAAACYAAAAIAAAAAQAAAAAAAAA="/>
              </a:ext>
            </a:extLst>
          </p:cNvSpPr>
          <p:nvPr>
            <p:ph sz="half" idx="2"/>
          </p:nvPr>
        </p:nvSpPr>
        <p:spPr>
          <a:xfrm>
            <a:off x="1791970" y="4025265"/>
            <a:ext cx="5486400" cy="60388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7F1F78D-C3BA-A401-F449-3554B907026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E782631-7FB3-2DD0-FDC0-8985688E0BDC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//////////8="/>
              </a:ext>
            </a:extLst>
          </p:cNvSpPr>
          <p:nvPr>
            <p:ph type="dt" sz="quarter"/>
          </p:nvPr>
        </p:nvSpPr>
        <p:spPr>
          <a:xfrm>
            <a:off x="457200" y="4685030"/>
            <a:ext cx="2440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71AF805D-139C-FA76-D217-E523CE5924B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4685030"/>
            <a:ext cx="245046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4685030"/>
            <a:ext cx="24415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10D9FD11-5FFD-8C0B-B361-A95EB32F45FC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//////////8="/>
              </a:ext>
            </a:extLst>
          </p:cNvSpPr>
          <p:nvPr>
            <p:ph type="title" idx="3"/>
          </p:nvPr>
        </p:nvSpPr>
        <p:spPr>
          <a:xfrm>
            <a:off x="457200" y="205740"/>
            <a:ext cx="822960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ztIb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//////////8="/>
              </a:ext>
            </a:extLst>
          </p:cNvSpPr>
          <p:nvPr>
            <p:ph type="body" idx="4"/>
          </p:nvPr>
        </p:nvSpPr>
        <p:spPr>
          <a:xfrm>
            <a:off x="457200" y="1192530"/>
            <a:ext cx="8229600" cy="3400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tIb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EA4AACkHwAAAAAAACYAAAAIAAAA//////////8="/>
              </a:ext>
            </a:extLst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CHEF - Configuration(Each and every minute detail of machine like Server,Storage etc)  Management (Like Delete,Update,Create etc..) Tool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Two Types of Configuration Management Tools</a:t>
            </a:r>
          </a:p>
          <a:p>
            <a:pPr>
              <a:defRPr sz="1600"/>
            </a:pPr>
            <a:r>
              <a:t>• Push Based : Server pushes configuration to the nodes(Ansible,Salt Stack)</a:t>
            </a:r>
          </a:p>
          <a:p>
            <a:pPr>
              <a:defRPr sz="1600"/>
            </a:pPr>
            <a:r>
              <a:t>• Pull Based : Nodes check with the server.Periodically and fetches the configuration from it.(Chef,Puppet)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CHEF :</a:t>
            </a:r>
          </a:p>
          <a:p>
            <a:pPr>
              <a:defRPr sz="1600"/>
            </a:pPr>
            <a:r>
              <a:t>• Chef is a company and the name of a configuration management tool written in Ruby and Erlang</a:t>
            </a:r>
          </a:p>
          <a:p>
            <a:pPr>
              <a:defRPr sz="1600"/>
            </a:pPr>
            <a:r>
              <a:t>• Founded by Adam Jacobs in year 2009</a:t>
            </a:r>
          </a:p>
          <a:p>
            <a:pPr>
              <a:defRPr sz="1600"/>
            </a:pPr>
            <a:r>
              <a:t>• Actual name was “Marionette” later renamed to Chef</a:t>
            </a:r>
          </a:p>
          <a:p>
            <a:pPr>
              <a:defRPr sz="1600"/>
            </a:pPr>
            <a:r>
              <a:t>• On April 2,2019 the company announced that all their products are now open source under the Apache 2.0 License</a:t>
            </a:r>
          </a:p>
          <a:p>
            <a:pPr>
              <a:defRPr sz="1600"/>
            </a:pPr>
            <a:r>
              <a:t>• Chef is used by Facebook,AWS Opsworks,Hp Public Cloud etc</a:t>
            </a:r>
          </a:p>
          <a:p>
            <a:pPr>
              <a:defRPr sz="1600"/>
            </a:pPr>
            <a:r>
              <a:t>• Chef is a Admin. tool whatever system admins use to do manually,now we are automating all those tasks by using chef</a:t>
            </a:r>
          </a:p>
          <a:p>
            <a:pPr>
              <a:defRPr sz="16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tIb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0E4AACkHwAAAAAAACYAAAAIAAAA//////////8="/>
              </a:ext>
            </a:extLst>
          </p:cNvSpPr>
          <p:nvPr/>
        </p:nvSpPr>
        <p:spPr>
          <a:xfrm>
            <a:off x="0" y="-635"/>
            <a:ext cx="9144635" cy="5144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Configuration Management : It is a method through which we automate admin tasks</a:t>
            </a:r>
          </a:p>
          <a:p>
            <a:pPr/>
            <a:r>
              <a:t>• Config management tool turns our code into Infrastructure</a:t>
            </a:r>
          </a:p>
          <a:p>
            <a:pPr/>
            <a:r>
              <a:t>• So our code would be repeatable testable and versionable</a:t>
            </a:r>
          </a:p>
          <a:p>
            <a:pPr/>
          </a:p>
          <a:p>
            <a:pPr/>
            <a:r>
              <a:t>Advantages of CM Tools:</a:t>
            </a:r>
          </a:p>
          <a:p>
            <a:pPr/>
          </a:p>
          <a:p>
            <a:pPr/>
            <a:r>
              <a:t>• Complete Automation</a:t>
            </a:r>
          </a:p>
          <a:p>
            <a:pPr/>
            <a:r>
              <a:t>• Increase Uptime</a:t>
            </a:r>
          </a:p>
          <a:p>
            <a:pPr/>
            <a:r>
              <a:t>• Improve Performance</a:t>
            </a:r>
          </a:p>
          <a:p>
            <a:pPr/>
            <a:r>
              <a:t>• Ensure Compliance</a:t>
            </a:r>
          </a:p>
          <a:p>
            <a:pPr/>
            <a:r>
              <a:t>• Prevent Errors</a:t>
            </a:r>
          </a:p>
          <a:p>
            <a:pPr/>
            <a:r>
              <a:t>• Reduce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ztIbXx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cQAAAIgDAAD2JQAABR8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574040"/>
            <a:ext cx="6099175" cy="4468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ztIb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tBQAA1wAAAHwaAAAXAwAAAAAAACYAAAAIAAAA//////////8="/>
              </a:ext>
            </a:extLst>
          </p:cNvSpPr>
          <p:nvPr/>
        </p:nvSpPr>
        <p:spPr>
          <a:xfrm>
            <a:off x="922655" y="136525"/>
            <a:ext cx="338264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Chef-Architecture or Process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tIb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 Components of Chef :</a:t>
            </a:r>
          </a:p>
          <a:p>
            <a:pPr>
              <a:defRPr sz="1600"/>
            </a:pPr>
            <a:r>
              <a:t> Workstation :Where we write code</a:t>
            </a:r>
          </a:p>
          <a:p>
            <a:pPr>
              <a:defRPr sz="1600"/>
            </a:pPr>
            <a:r>
              <a:t>•  Workstations are personal computers or Virtual Servers where all configuration code is created,tested or changed</a:t>
            </a:r>
          </a:p>
          <a:p>
            <a:pPr>
              <a:defRPr sz="1600"/>
            </a:pPr>
            <a:r>
              <a:t>• Devops engineer actually sits here and write codes.This code is called recipe.A collection of recepies are called CookBooks</a:t>
            </a:r>
          </a:p>
          <a:p>
            <a:pPr>
              <a:defRPr sz="1600"/>
            </a:pPr>
            <a:r>
              <a:t>• Workstation communicate with the chef server using knife</a:t>
            </a:r>
          </a:p>
          <a:p>
            <a:pPr>
              <a:defRPr sz="1600"/>
            </a:pPr>
            <a:r>
              <a:t>• Knife is a command line tool that uploads the cookbook to the server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Chef-Server: Where we store code</a:t>
            </a:r>
          </a:p>
          <a:p>
            <a:pPr>
              <a:defRPr sz="1600"/>
            </a:pPr>
            <a:r>
              <a:t>• The chef-server is a middle-man between workstation and the nodes</a:t>
            </a:r>
          </a:p>
          <a:p>
            <a:pPr>
              <a:defRPr sz="1600"/>
            </a:pPr>
            <a:r>
              <a:t>• All cookbooks are stored here</a:t>
            </a:r>
          </a:p>
          <a:p>
            <a:pPr>
              <a:defRPr sz="1600"/>
            </a:pPr>
            <a:r>
              <a:t>• Server may be hosted locally or remote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Node : Where we apply code</a:t>
            </a:r>
          </a:p>
          <a:p>
            <a:pPr>
              <a:defRPr sz="1600"/>
            </a:pPr>
            <a:r>
              <a:t>• Nodes are the systems that require the configuration</a:t>
            </a:r>
          </a:p>
          <a:p>
            <a:pPr>
              <a:defRPr sz="1600"/>
            </a:pPr>
            <a:r>
              <a:t>• Ohai fetches the currents state of the node its located in</a:t>
            </a:r>
          </a:p>
          <a:p>
            <a:pPr>
              <a:defRPr sz="1600"/>
            </a:pPr>
            <a:r>
              <a:t>• Node communicates with the chef-server using the chef-client</a:t>
            </a:r>
          </a:p>
          <a:p>
            <a:pPr>
              <a:defRPr sz="1600"/>
            </a:pPr>
            <a:r>
              <a:t>• Each node can have a different configuartion required</a:t>
            </a:r>
          </a:p>
          <a:p>
            <a:pPr>
              <a:defRPr sz="1600"/>
            </a:pPr>
            <a:r>
              <a:t>• Chef-client is installed on every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tIb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AAAAAEE4AACkHwAAAAAAACYAAAAIAAAA//////////8="/>
              </a:ext>
            </a:extLst>
          </p:cNvSpPr>
          <p:nvPr/>
        </p:nvSpPr>
        <p:spPr>
          <a:xfrm>
            <a:off x="635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Knife : Tool to establish communication among workstation,server and node knife is a command-line tool that runs on workstation</a:t>
            </a:r>
          </a:p>
          <a:p>
            <a:pPr/>
          </a:p>
          <a:p>
            <a:pPr/>
            <a:r>
              <a:t>Chef-Client : Tools runs on every chef node to pull code from chef server</a:t>
            </a:r>
          </a:p>
          <a:p>
            <a:pPr/>
            <a:r>
              <a:t>• Chef client will</a:t>
            </a:r>
          </a:p>
          <a:p>
            <a:pPr/>
            <a:r>
              <a:t>☐ gather current system configuration</a:t>
            </a:r>
          </a:p>
          <a:p>
            <a:pPr/>
            <a:r>
              <a:t>☐ download the desired system configuration from the chef server</a:t>
            </a:r>
          </a:p>
          <a:p>
            <a:pPr/>
            <a:r>
              <a:t>☐ Configure the node such that it adhere to the policy</a:t>
            </a:r>
          </a:p>
          <a:p>
            <a:pPr/>
          </a:p>
          <a:p>
            <a:pPr/>
            <a:r>
              <a:t>Ohai : Maintain Current state information of the chef-node</a:t>
            </a:r>
          </a:p>
          <a:p>
            <a:pPr/>
          </a:p>
          <a:p>
            <a:pPr/>
            <a:r>
              <a:t>Idempitency : Tracking the state of system resources to ensure that the changes should not reapply repeatedly</a:t>
            </a:r>
          </a:p>
          <a:p>
            <a:pPr/>
          </a:p>
          <a:p>
            <a:pPr/>
            <a:r>
              <a:t>Chef-SuperMarket : Where we get custom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2020-07-25T06:31:02Z</dcterms:created>
  <dcterms:modified xsi:type="dcterms:W3CDTF">2020-07-25T06:35:58Z</dcterms:modified>
</cp:coreProperties>
</file>