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60" r:id="rId5"/>
  </p:sldMasterIdLst>
  <p:sldIdLst>
    <p:sldId id="257" r:id="rId6"/>
    <p:sldId id="256"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5143500"/>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92926468" val="976" rev64="64" revOS="3"/>
      <pr:smFileRevision xmlns:pr="smNativeData" dt="1592926468" val="101"/>
      <pr:guideOptions xmlns:pr="smNativeData" dt="1592926468"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82" d="100"/>
          <a:sy n="82" d="100"/>
        </p:scale>
        <p:origin x="1061" y="154"/>
      </p:cViewPr>
      <p:guideLst x="0" y="0">
        <p:guide orient="horz" pos="1620"/>
        <p:guide pos="2880"/>
      </p:guideLst>
    </p:cSldViewPr>
  </p:slideViewPr>
  <p:outlineViewPr>
    <p:cViewPr>
      <p:scale>
        <a:sx n="303" d="100"/>
        <a:sy n="303" d="100"/>
      </p:scale>
      <p:origin x="0" y="0"/>
    </p:cViewPr>
  </p:outlineViewPr>
  <p:sorterViewPr>
    <p:cViewPr>
      <p:scale>
        <a:sx n="17" d="100"/>
        <a:sy n="17" d="100"/>
      </p:scale>
      <p:origin x="0" y="0"/>
    </p:cViewPr>
  </p:sorterViewPr>
  <p:notesViewPr>
    <p:cSldViewPr snapToObjects="1" showGuides="1">
      <p:cViewPr>
        <p:scale>
          <a:sx n="82" d="100"/>
          <a:sy n="82" d="100"/>
        </p:scale>
        <p:origin x="1061" y="154"/>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lePlaceholderArea1"/>
          <p:cNvSpPr>
            <a:spLocks noGrp="1" noChangeArrowheads="1"/>
            <a:extLst>
              <a:ext uri="smNativeData">
                <pr:smNativeData xmlns:pr="smNativeData" val="SMDATA_13_BCHy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IUS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4BAAA1gkAAAg0AAA7EAAAEAAAACYAAAAIAAAAffD///////8="/>
              </a:ext>
            </a:extLst>
          </p:cNvSpPr>
          <p:nvPr>
            <p:ph type="ctrTitle"/>
          </p:nvPr>
        </p:nvSpPr>
        <p:spPr>
          <a:xfrm>
            <a:off x="685800" y="1598930"/>
            <a:ext cx="7772400" cy="1039495"/>
          </a:xfrm>
          <a:noFill/>
          <a:ln>
            <a:noFill/>
          </a:ln>
          <a:effectLst/>
        </p:spPr>
        <p:txBody>
          <a:bodyPr vert="horz" wrap="square" numCol="1" spcCol="215900" anchor="ctr">
            <a:prstTxWarp prst="textNoShape">
              <a:avLst/>
            </a:prstTxWarp>
          </a:bodyPr>
          <a:lst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a:lstStyle>
          <a:p>
            <a:pPr/>
            <a:r>
              <a:t>Click to edit Master title style</a:t>
            </a:r>
          </a:p>
        </p:txBody>
      </p:sp>
      <p:sp>
        <p:nvSpPr>
          <p:cNvPr id="3" name="SubtitlePlacehold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D0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wCAAA6BEAANAvAAAKGgAAEAAAACYAAAAIAAAAffD///////8="/>
              </a:ext>
            </a:extLst>
          </p:cNvSpPr>
          <p:nvPr>
            <p:ph type="subTitle" idx="1"/>
          </p:nvPr>
        </p:nvSpPr>
        <p:spPr>
          <a:xfrm>
            <a:off x="1371600" y="2910840"/>
            <a:ext cx="6400800" cy="1322070"/>
          </a:xfrm>
          <a:noFill/>
          <a:ln>
            <a:noFill/>
          </a:ln>
          <a:effectLst/>
        </p:spPr>
        <p:txBody>
          <a:bodyPr vert="horz" wrap="square" numCol="1" spcCol="215900" anchor="t">
            <a:prstTxWarp prst="textNoShape">
              <a:avLst/>
            </a:prstTxWarp>
          </a:bodyPr>
          <a:lstStyle>
            <a:lvl1pPr marL="0" marR="0" indent="0" algn="ctr" defTabSz="449580">
              <a:lnSpc>
                <a:spcPct val="100000"/>
              </a:lnSpc>
              <a:spcBef>
                <a:spcPts val="0"/>
              </a:spcBef>
              <a:spcAft>
                <a:spcPts val="0"/>
              </a:spcAft>
              <a:buNone/>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381000" marR="0" indent="0" algn="ctr" defTabSz="449580">
              <a:lnSpc>
                <a:spcPct val="100000"/>
              </a:lnSpc>
              <a:spcBef>
                <a:spcPts val="0"/>
              </a:spcBef>
              <a:spcAft>
                <a:spcPts val="0"/>
              </a:spcAft>
              <a:buNone/>
              <a:tabLst/>
              <a:defRPr sz="2800" b="0" i="0" u="none" strike="noStrike" kern="1" spc="0" baseline="0">
                <a:solidFill>
                  <a:schemeClr val="tx1"/>
                </a:solidFill>
                <a:effectLst/>
                <a:latin typeface="Arial" pitchFamily="2" charset="0"/>
                <a:ea typeface="Chantilly Pro" pitchFamily="0" charset="0"/>
                <a:cs typeface="Chantilly Pro" pitchFamily="0" charset="0"/>
              </a:defRPr>
            </a:lvl2pPr>
            <a:lvl3pPr marL="762000" marR="0" indent="0" algn="ctr" defTabSz="449580">
              <a:lnSpc>
                <a:spcPct val="100000"/>
              </a:lnSpc>
              <a:spcBef>
                <a:spcPts val="0"/>
              </a:spcBef>
              <a:spcAft>
                <a:spcPts val="0"/>
              </a:spcAft>
              <a:buNone/>
              <a:tabLst/>
              <a:defRPr sz="2400" b="0" i="0" u="none" strike="noStrike" kern="1" spc="0" baseline="0">
                <a:solidFill>
                  <a:schemeClr val="tx1"/>
                </a:solidFill>
                <a:effectLst/>
                <a:latin typeface="Arial" pitchFamily="2" charset="0"/>
                <a:ea typeface="Chantilly Pro" pitchFamily="0" charset="0"/>
                <a:cs typeface="Chantilly Pro" pitchFamily="0" charset="0"/>
              </a:defRPr>
            </a:lvl3pPr>
            <a:lvl4pPr marL="1143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Chantilly Pro" pitchFamily="0" charset="0"/>
                <a:cs typeface="Chantilly Pro" pitchFamily="0" charset="0"/>
              </a:defRPr>
            </a:lvl4pPr>
            <a:lvl5pPr marL="1524000" marR="0" indent="0" algn="ctr" defTabSz="449580">
              <a:lnSpc>
                <a:spcPct val="100000"/>
              </a:lnSpc>
              <a:spcBef>
                <a:spcPts val="0"/>
              </a:spcBef>
              <a:spcAft>
                <a:spcPts val="0"/>
              </a:spcAft>
              <a:buNone/>
              <a:tabLst/>
              <a:defRPr sz="2000" b="0" i="0" u="none" strike="noStrike" kern="1" spc="0" baseline="0">
                <a:solidFill>
                  <a:schemeClr val="tx1"/>
                </a:solidFill>
                <a:effectLst/>
                <a:latin typeface="Arial" pitchFamily="2" charset="0"/>
                <a:ea typeface="Chantilly Pro" pitchFamily="0" charset="0"/>
                <a:cs typeface="Chantilly Pro" pitchFamily="0" charset="0"/>
              </a:defRPr>
            </a:lvl5pPr>
          </a:lstStyle>
          <a:p>
            <a:pPr/>
            <a:r>
              <a:t>Click to edit Master subtitle style</a:t>
            </a:r>
          </a:p>
        </p:txBody>
      </p:sp>
      <p:sp>
        <p:nvSpPr>
          <p:cNvPr id="4" name="DateTime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DRJZN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fHD///////8="/>
              </a:ext>
            </a:extLst>
          </p:cNvSpPr>
          <p:nvPr>
            <p:ph type="dt" idx="2"/>
          </p:nvPr>
        </p:nvSpPr>
        <p:spPr>
          <a:noFill/>
          <a:ln>
            <a:noFill/>
          </a:ln>
          <a:effectLst/>
        </p:spPr>
        <p:txBody>
          <a:bodyPr vert="horz" wrap="square" numCol="1" spcCol="215900" anchor="t">
            <a:prstTxWarp prst="textNoShape">
              <a:avLst/>
            </a:prstTxWarp>
          </a:bodyPr>
          <a:lstStyle/>
          <a:p>
            <a:pPr/>
            <a:fld id="{4CADA084-CAA1-F856-EF15-3C03EE5B1969}" type="datetime1">
              <a:t/>
            </a:fld>
          </a:p>
        </p:txBody>
      </p:sp>
      <p:sp>
        <p:nvSpPr>
          <p:cNvPr id="5" name="Foot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vg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fHD///////8="/>
              </a:ext>
            </a:extLst>
          </p:cNvSpPr>
          <p:nvPr>
            <p:ph type="ftr" idx="3"/>
          </p:nvPr>
        </p:nvSpPr>
        <p:spPr>
          <a:noFill/>
          <a:ln>
            <a:noFill/>
          </a:ln>
          <a:effectLst/>
        </p:spPr>
        <p:txBody>
          <a:bodyPr vert="horz" wrap="square" numCol="1" spcCol="215900" anchor="t">
            <a:prstTxWarp prst="textNoShape">
              <a:avLst/>
            </a:prstTxWarp>
          </a:bodyPr>
          <a:lstStyle/>
          <a:p>
            <a:pPr/>
          </a:p>
        </p:txBody>
      </p:sp>
      <p:sp>
        <p:nvSpPr>
          <p:cNvPr id="6" name="SlideNumb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ykk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fHD///////8="/>
              </a:ext>
            </a:extLst>
          </p:cNvSpPr>
          <p:nvPr>
            <p:ph type="sldNum" idx="4"/>
          </p:nvPr>
        </p:nvSpPr>
        <p:spPr>
          <a:noFill/>
          <a:ln>
            <a:noFill/>
          </a:ln>
          <a:effectLst/>
        </p:spPr>
        <p:txBody>
          <a:bodyPr vert="horz" wrap="square" numCol="1" spcCol="215900" anchor="t">
            <a:prstTxWarp prst="textNoShape">
              <a:avLst/>
            </a:prstTxWarp>
          </a:bodyPr>
          <a:lstStyle/>
          <a:p>
            <a:pPr/>
            <a:fld id="{23F91CB9-F7CE-ACEA-8041-01BF520F7654}" type="slidenum">
              <a:t/>
            </a:fl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BCHy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EyVT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BCHy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VgcAAHA1AABBHAAAE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2AB36910-5EC7-E69F-890B-A8CA27457FFD}" type="datetime1">
              <a:t>{Date/Time}</a:t>
            </a:fld>
          </a:p>
        </p:txBody>
      </p:sp>
      <p:sp>
        <p:nvSpPr>
          <p:cNvPr id="5" name="Foot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17102FE9-A7FA-45D9-B4A8-518C61E64204}"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BCHyXhMAAAAlAAAAZAAAAA8BAAAAkAAAAEgAAACQAAAASAAAAAAAAAAC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IKAAARAEAAHA1AABEHAAAEAAAACYAAAAIAAAAgwAAAAAAAAA="/>
              </a:ext>
            </a:extLst>
          </p:cNvSpPr>
          <p:nvPr>
            <p:ph type="title"/>
          </p:nvPr>
        </p:nvSpPr>
        <p:spPr>
          <a:xfrm>
            <a:off x="6629400" y="205740"/>
            <a:ext cx="2057400" cy="438912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BCHyXhMAAAAlAAAAZAAAAA8BAAAAkAAAAEgAAACQAAAASAAAAAAAAAAAAAAAAQ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NgnAABEHAAAEAAAACYAAAAIAAAAAwAAAAAAAAA="/>
              </a:ext>
            </a:extLst>
          </p:cNvSpPr>
          <p:nvPr>
            <p:ph idx="1"/>
          </p:nvPr>
        </p:nvSpPr>
        <p:spPr>
          <a:xfrm>
            <a:off x="457200" y="205740"/>
            <a:ext cx="6019800" cy="438912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0F237EF8-B6E2-7688-AC9B-40DD30D55A15}" type="datetime1">
              <a:t>{Date/Time}</a:t>
            </a:fld>
          </a:p>
        </p:txBody>
      </p:sp>
      <p:sp>
        <p:nvSpPr>
          <p:cNvPr id="5" name="Foot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4FAFFBA3-EDA2-FA0D-EC17-1B58B5591A4E}" type="slidenum">
              <a:t>{Nr.}</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BCHy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VgcAAHA1AABBHAAAE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13F9C400-4EFE-AC32-B041-B8678A0F46ED}" type="datetime1">
              <a:t>{Date/Time}</a:t>
            </a:fld>
          </a:p>
        </p:txBody>
      </p:sp>
      <p:sp>
        <p:nvSpPr>
          <p:cNvPr id="5" name="Foot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B4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51693678-36BC-3CC0-F2D1-C095789F0495}"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BAAAVRQAAEI0AACdGgAAEAAAACYAAAAIAAAAgQAAAAAAAAA="/>
              </a:ext>
            </a:extLst>
          </p:cNvSpPr>
          <p:nvPr>
            <p:ph type="title"/>
          </p:nvPr>
        </p:nvSpPr>
        <p:spPr>
          <a:xfrm>
            <a:off x="722630" y="3305175"/>
            <a:ext cx="7772400" cy="1021080"/>
          </a:xfrm>
        </p:spPr>
        <p:txBody>
          <a:bodyPr vert="horz" wrap="square"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BCHy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yBAAAaA0AAEI0AABVFAAAEAAAACYAAAAIAAAAgQAAAAAAAAA="/>
              </a:ext>
            </a:extLst>
          </p:cNvSpPr>
          <p:nvPr>
            <p:ph idx="1"/>
          </p:nvPr>
        </p:nvSpPr>
        <p:spPr>
          <a:xfrm>
            <a:off x="722630" y="2179320"/>
            <a:ext cx="7772400" cy="1125855"/>
          </a:xfrm>
        </p:spPr>
        <p:txBody>
          <a:bodyPr vert="horz" wrap="square"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6E2BF822-6C83-7E0E-CD93-9A5BB6DD3BCF}" type="datetime1">
              <a:t>{Date/Time}</a:t>
            </a:fld>
          </a:p>
        </p:txBody>
      </p:sp>
      <p:sp>
        <p:nvSpPr>
          <p:cNvPr id="5" name="Foot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BQ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6" name="SlideNumb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1D83B238-76F0-D644-BE3B-8011FC7548D5}"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BCHy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YgcAAKgbAABEHAAAEAAAACYAAAAIAAAAAQAAAAAAAAA="/>
              </a:ext>
            </a:extLst>
          </p:cNvSpPr>
          <p:nvPr>
            <p:ph idx="1"/>
          </p:nvPr>
        </p:nvSpPr>
        <p:spPr>
          <a:xfrm>
            <a:off x="457200" y="1200150"/>
            <a:ext cx="4038600" cy="33947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YHAAAYgcAAHA1AABEHAAAEAAAACYAAAAIAAAAAQAAAAAAAAA="/>
              </a:ext>
            </a:extLst>
          </p:cNvSpPr>
          <p:nvPr>
            <p:ph idx="2"/>
          </p:nvPr>
        </p:nvSpPr>
        <p:spPr>
          <a:xfrm>
            <a:off x="4648200" y="1200150"/>
            <a:ext cx="4038600" cy="339471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g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704BF87A-349D-1E0E-D3F3-C25BB6BD2597}" type="datetime1">
              <a:t>{Date/Time}</a:t>
            </a:fld>
          </a:p>
        </p:txBody>
      </p:sp>
      <p:sp>
        <p:nvSpPr>
          <p:cNvPr id="6" name="Foot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stLSw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4xLi8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1A18B741-0FF7-4D41-B9A0-F914F9EE4FAC}"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BCHy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BCHy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FAcAAKobAAAICgAAEAAAACYAAAAIAAAAgQAAAAAAAAA="/>
              </a:ext>
            </a:extLst>
          </p:cNvSpPr>
          <p:nvPr>
            <p:ph idx="1"/>
          </p:nvPr>
        </p:nvSpPr>
        <p:spPr>
          <a:xfrm>
            <a:off x="457200" y="1150620"/>
            <a:ext cx="4039870" cy="480060"/>
          </a:xfrm>
        </p:spPr>
        <p:txBody>
          <a:bodyPr vert="horz" wrap="square"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EVFRUU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CAoAAKobAABEHAAAEAAAACYAAAAIAAAAAQAAAAAAAAA="/>
              </a:ext>
            </a:extLst>
          </p:cNvSpPr>
          <p:nvPr>
            <p:ph idx="2"/>
          </p:nvPr>
        </p:nvSpPr>
        <p:spPr>
          <a:xfrm>
            <a:off x="457200" y="1630680"/>
            <a:ext cx="4039870" cy="29641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BCHy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FhYWFg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HAAAFAcAAHA1AAAICgAAEAAAACYAAAAIAAAAgQAAAAAAAAA="/>
              </a:ext>
            </a:extLst>
          </p:cNvSpPr>
          <p:nvPr>
            <p:ph idx="3"/>
          </p:nvPr>
        </p:nvSpPr>
        <p:spPr>
          <a:xfrm>
            <a:off x="4646930" y="1150620"/>
            <a:ext cx="4039870" cy="480060"/>
          </a:xfrm>
        </p:spPr>
        <p:txBody>
          <a:bodyPr vert="horz" wrap="square"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LAT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HAAACAoAAHA1AABEHAAAEAAAACYAAAAIAAAAAQAAAAAAAAA="/>
              </a:ext>
            </a:extLst>
          </p:cNvSpPr>
          <p:nvPr>
            <p:ph idx="4"/>
          </p:nvPr>
        </p:nvSpPr>
        <p:spPr>
          <a:xfrm>
            <a:off x="4646930" y="1630680"/>
            <a:ext cx="4039870" cy="29641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1E3774C2-8CF3-6282-BD8F-7AD73AC14B2F}" type="datetime1">
              <a:t>{Date/Time}</a:t>
            </a:fld>
          </a:p>
        </p:txBody>
      </p:sp>
      <p:sp>
        <p:nvSpPr>
          <p:cNvPr id="8" name="Foot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9" name="SlideNumb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073FCFCE-80EA-6A39-A487-766C81C95223}"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BCHy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431BE7B6-F8AE-4E11-E0A3-0E44A9ED165B}" type="datetime1">
              <a:t>{Date/Time}</a:t>
            </a:fld>
          </a:p>
        </p:txBody>
      </p:sp>
      <p:sp>
        <p:nvSpPr>
          <p:cNvPr id="4" name="Foot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BB1LgM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5" name="SlideNumb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71E79C8B-C59C-B26A-D25F-333FD2112466}"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3EE02B8E-C0D3-B5DD-9D58-368865166B63}" type="datetime1">
              <a:t>{Date/Time}</a:t>
            </a:fld>
          </a:p>
        </p:txBody>
      </p:sp>
      <p:sp>
        <p:nvSpPr>
          <p:cNvPr id="3" name="Foot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4" name="SlideNumb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6468B4DF-9189-3D42-C7D0-6717FA9E3132}"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BCHy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QgEAAFIVAACfBgAAEAAAACYAAAAIAAAAgQAAAAAAAAA="/>
              </a:ext>
            </a:extLst>
          </p:cNvSpPr>
          <p:nvPr>
            <p:ph type="title"/>
          </p:nvPr>
        </p:nvSpPr>
        <p:spPr>
          <a:xfrm>
            <a:off x="457200" y="204470"/>
            <a:ext cx="3008630" cy="87185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FQAAQgEAAHA1AABEHAAAEAAAACYAAAAIAAAAAQAAAAAAAAA="/>
              </a:ext>
            </a:extLst>
          </p:cNvSpPr>
          <p:nvPr>
            <p:ph idx="1"/>
          </p:nvPr>
        </p:nvSpPr>
        <p:spPr>
          <a:xfrm>
            <a:off x="3575050" y="204470"/>
            <a:ext cx="5111750" cy="439039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nwYAAFIVAABEHAAAEAAAACYAAAAIAAAAAQAAAAAAAAA="/>
              </a:ext>
            </a:extLst>
          </p:cNvSpPr>
          <p:nvPr>
            <p:ph idx="2"/>
          </p:nvPr>
        </p:nvSpPr>
        <p:spPr>
          <a:xfrm>
            <a:off x="457200" y="1076325"/>
            <a:ext cx="3008630" cy="3518535"/>
          </a:xfrm>
        </p:spPr>
        <p:txBody>
          <a:bodyPr/>
          <a:lstStyle/>
          <a:p>
            <a:pPr/>
            <a:r>
              <a:t>Click to edit Master text styles</a:t>
            </a:r>
          </a:p>
        </p:txBody>
      </p:sp>
      <p:sp>
        <p:nvSpPr>
          <p:cNvPr id="5" name="DateTime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HAVZus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124A75D4-9AFF-1F83-B1F2-6CD63BBC4739}" type="datetime1">
              <a:t>{Date/Time}</a:t>
            </a:fld>
          </a:p>
        </p:txBody>
      </p:sp>
      <p:sp>
        <p:nvSpPr>
          <p:cNvPr id="6" name="Foot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7137C6DC-929C-6230-D28F-646588C12431}"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BCHyXhMAAAAlAAAAZAAAAA8BAAAAkAAAAEgAAACQAAAASAAAAAAAAAAC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JhYAAMYsAADDGAAAEAAAACYAAAAIAAAAgQAAAAAAAAA="/>
              </a:ext>
            </a:extLst>
          </p:cNvSpPr>
          <p:nvPr>
            <p:ph type="title"/>
          </p:nvPr>
        </p:nvSpPr>
        <p:spPr>
          <a:xfrm>
            <a:off x="1791970" y="3600450"/>
            <a:ext cx="5486400" cy="424815"/>
          </a:xfrm>
        </p:spPr>
        <p:txBody>
          <a:bodyPr vert="horz" wrap="square"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1AIAAMYsAADQFQAAEAAAACYAAAAIAAAAAQAAAAAAAAA="/>
              </a:ext>
            </a:extLst>
          </p:cNvSpPr>
          <p:nvPr>
            <p:ph idx="1"/>
          </p:nvPr>
        </p:nvSpPr>
        <p:spPr>
          <a:xfrm>
            <a:off x="1791970" y="459740"/>
            <a:ext cx="5486400" cy="3086100"/>
          </a:xfrm>
        </p:spPr>
        <p:txBody>
          <a:bodyPr/>
          <a:lstStyle/>
          <a:p>
            <a:pPr/>
            <a:r>
              <a:t>Click to edit Master text styles</a:t>
            </a:r>
          </a:p>
        </p:txBody>
      </p:sp>
      <p:sp>
        <p:nvSpPr>
          <p:cNvPr id="4" name="SlideText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GCwAAwxgAAMYsAAB6HAAAEAAAACYAAAAIAAAAAQAAAAAAAAA="/>
              </a:ext>
            </a:extLst>
          </p:cNvSpPr>
          <p:nvPr>
            <p:ph idx="2"/>
          </p:nvPr>
        </p:nvSpPr>
        <p:spPr>
          <a:xfrm>
            <a:off x="1791970" y="4025265"/>
            <a:ext cx="5486400" cy="603885"/>
          </a:xfrm>
        </p:spPr>
        <p:txBody>
          <a:bodyPr/>
          <a:lstStyle/>
          <a:p>
            <a:pPr/>
            <a:r>
              <a:t>Click to edit Master text styles</a:t>
            </a:r>
          </a:p>
        </p:txBody>
      </p:sp>
      <p:sp>
        <p:nvSpPr>
          <p:cNvPr id="5" name="DateTime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AAAAAAAAAAA="/>
              </a:ext>
            </a:extLst>
          </p:cNvSpPr>
          <p:nvPr>
            <p:ph type="dt" sz="quarter" idx="10"/>
          </p:nvPr>
        </p:nvSpPr>
        <p:spPr/>
        <p:txBody>
          <a:bodyPr/>
          <a:lstStyle/>
          <a:p>
            <a:pPr/>
            <a:fld id="{0591F9A9-E7E8-C40F-A629-115AB7675044}" type="datetime1">
              <a:t>{Date/Time}</a:t>
            </a:fld>
          </a:p>
        </p:txBody>
      </p:sp>
      <p:sp>
        <p:nvSpPr>
          <p:cNvPr id="6" name="Foot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AAAAAAAAAAA="/>
              </a:ext>
            </a:extLst>
          </p:cNvSpPr>
          <p:nvPr>
            <p:ph type="ftr" sz="quarter" idx="11"/>
          </p:nvPr>
        </p:nvSpPr>
        <p:spPr/>
        <p:txBody>
          <a:bodyPr/>
          <a:lstStyle/>
          <a:p>
            <a:pPr/>
            <a:r>
              <a:t>{Footer}</a:t>
            </a:r>
          </a:p>
        </p:txBody>
      </p:sp>
      <p:sp>
        <p:nvSpPr>
          <p:cNvPr id="7" name="SlideNumb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AAAAAAAAAAA="/>
              </a:ext>
            </a:extLst>
          </p:cNvSpPr>
          <p:nvPr>
            <p:ph type="sldNum" sz="quarter" idx="12"/>
          </p:nvPr>
        </p:nvSpPr>
        <p:spPr/>
        <p:txBody>
          <a:bodyPr/>
          <a:lstStyle/>
          <a:p>
            <a:pPr/>
            <a:fld id="{3375B32E-60DE-2045-90CD-9610FD8366C3}"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Anthracite">
    <p:bg>
      <p:bgPr>
        <a:blipFill>
          <a:blip r:embed="rId1"/>
          <a:srcRect/>
          <a:stretch/>
        </a:blipFill>
        <a:effectLst/>
      </p:bgPr>
    </p:bg>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MAL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0hwAANQRAAACHwAAEAAAACYAAAAIAAAA//////////8="/>
              </a:ext>
            </a:extLst>
          </p:cNvSpPr>
          <p:nvPr>
            <p:ph type="dt" sz="quarter"/>
          </p:nvPr>
        </p:nvSpPr>
        <p:spPr>
          <a:xfrm>
            <a:off x="457200" y="4685030"/>
            <a:ext cx="2440940" cy="355600"/>
          </a:xfrm>
          <a:prstGeom prst="rect">
            <a:avLst/>
          </a:prstGeom>
          <a:noFill/>
          <a:ln>
            <a:noFill/>
          </a:ln>
          <a:effectLst/>
        </p:spPr>
        <p:txBody>
          <a:bodyPr vert="horz" wrap="square" numCol="1" spcCol="215900" anchor="t">
            <a:prstTxWarp prst="textNoShape">
              <a:avLst/>
            </a:prstTxWarp>
          </a:bodyPr>
          <a:lstStyle>
            <a:lvl1pPr>
              <a:defRPr sz="1400"/>
            </a:lvl1pPr>
          </a:lstStyle>
          <a:p>
            <a:pPr/>
            <a:fld id="{0D717FE4-AAE0-2489-AEC9-5CDC31875809}" type="datetime1">
              <a:t/>
            </a:fld>
          </a:p>
        </p:txBody>
      </p:sp>
      <p:sp>
        <p:nvSpPr>
          <p:cNvPr id="3" name="Foot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Y/an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CWFAAA0hwAAKkjAAACHwAAEAAAACYAAAAIAAAA//////////8="/>
              </a:ext>
            </a:extLst>
          </p:cNvSpPr>
          <p:nvPr>
            <p:ph type="ftr" sz="quarter" idx="1"/>
          </p:nvPr>
        </p:nvSpPr>
        <p:spPr>
          <a:xfrm>
            <a:off x="3346450" y="4685030"/>
            <a:ext cx="2450465" cy="355600"/>
          </a:xfrm>
          <a:prstGeom prst="rect">
            <a:avLst/>
          </a:prstGeom>
          <a:noFill/>
          <a:ln>
            <a:noFill/>
          </a:ln>
          <a:effectLst/>
        </p:spPr>
        <p:txBody>
          <a:bodyPr vert="horz" wrap="square" numCol="1" spcCol="215900" anchor="t">
            <a:prstTxWarp prst="textNoShape">
              <a:avLst/>
            </a:prstTxWarp>
          </a:bodyPr>
          <a:lstStyle>
            <a:lvl1pPr algn="ctr">
              <a:defRPr sz="1400"/>
            </a:lvl1pPr>
          </a:lstStyle>
          <a:p>
            <a:pPr/>
          </a:p>
        </p:txBody>
      </p:sp>
      <p:sp>
        <p:nvSpPr>
          <p:cNvPr id="4" name="SlideNumb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CODB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BrJgAA0hwAAHA1AAACHwAAEAAAACYAAAAIAAAA//////////8="/>
              </a:ext>
            </a:extLst>
          </p:cNvSpPr>
          <p:nvPr>
            <p:ph type="sldNum" sz="quarter" idx="2"/>
          </p:nvPr>
        </p:nvSpPr>
        <p:spPr>
          <a:xfrm>
            <a:off x="6245225" y="4685030"/>
            <a:ext cx="2441575" cy="355600"/>
          </a:xfrm>
          <a:prstGeom prst="rect">
            <a:avLst/>
          </a:prstGeom>
          <a:noFill/>
          <a:ln>
            <a:noFill/>
          </a:ln>
          <a:effectLst/>
        </p:spPr>
        <p:txBody>
          <a:bodyPr vert="horz" wrap="square" numCol="1" spcCol="215900" anchor="t">
            <a:prstTxWarp prst="textNoShape">
              <a:avLst/>
            </a:prstTxWarp>
          </a:bodyPr>
          <a:lstStyle>
            <a:lvl1pPr algn="r">
              <a:defRPr sz="1400"/>
            </a:lvl1pPr>
          </a:lstStyle>
          <a:p>
            <a:pPr/>
            <a:fld id="{0AAA78F4-BAE7-FF8E-A912-4CDB365C5F19}" type="slidenum">
              <a:t/>
            </a:fld>
          </a:p>
        </p:txBody>
      </p:sp>
      <p:sp>
        <p:nvSpPr>
          <p:cNvPr id="5" name="TitlePlaceholderArea1"/>
          <p:cNvSpPr>
            <a:spLocks noGrp="1" noChangeArrowheads="1"/>
            <a:extLst>
              <a:ext uri="smNativeData">
                <pr:smNativeData xmlns:pr="smNativeData" val="SMDATA_13_BCHyXhMAAAAlAAAAZAAAAA8BAAAAkAAAAEgAAACQAAAASAAAAAAAAAAB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AQALkc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RAEAAHA1AACEBgAAEAAAACYAAAAIAAAA//////////8="/>
              </a:ext>
            </a:extLst>
          </p:cNvSpPr>
          <p:nvPr>
            <p:ph type="title" idx="3"/>
          </p:nvPr>
        </p:nvSpPr>
        <p:spPr>
          <a:xfrm>
            <a:off x="457200" y="205740"/>
            <a:ext cx="8229600" cy="85344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6" name="TextPlaceholderArea1"/>
          <p:cNvSpPr>
            <a:spLocks noGrp="1" noChangeArrowheads="1"/>
            <a:extLst>
              <a:ext uri="smNativeData">
                <pr:smNativeData xmlns:pr="smNativeData" val="SMDATA_13_BCHyXhMAAAAlAAAAZA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EAAAACADAAAAAAAAAAAAAAEAAACgMgAAVgcAAKr4//8BAAAAf39/AAEAAABkAAAAAAAAABQAAABAHwAAAAAAACYAAAAAAAAAwOD//wAAAAAmAAAAZAAAABYAAABMAAAAAAAAAAAAAAAEAAAAAAAAAAEAAAB3d3cKAAAAACgAAAAoAAAAZAAAAGQAAAAAAAAAzMzMAAAAAABQAAAAUAAAAGQAAABkAAAAAAAAABcAAAAUAAAAAAAAAAAAAAD/fwAA/38AAAAAAAAJAAAABAAAAG5HtqI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QAgAAVgcAAHA1AABBHAAAEAAAACYAAAAIAAAA//////////8="/>
              </a:ext>
            </a:extLst>
          </p:cNvSpPr>
          <p:nvPr>
            <p:ph type="body" idx="4"/>
          </p:nvPr>
        </p:nvSpPr>
        <p:spPr>
          <a:xfrm>
            <a:off x="457200" y="1192530"/>
            <a:ext cx="8229600" cy="3400425"/>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hantilly Pro" pitchFamily="0" charset="0"/>
          <a:ea typeface="Chantilly Pro" pitchFamily="0" charset="0"/>
          <a:cs typeface="Chantilly Pro" pitchFamily="0" charset="0"/>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titleStyle>
    <p:bodyStyle>
      <a:lvl1pPr marL="286385" marR="0" indent="-286385" algn="l" defTabSz="449580">
        <a:lnSpc>
          <a:spcPct val="100000"/>
        </a:lnSpc>
        <a:spcBef>
          <a:spcPts val="0"/>
        </a:spcBef>
        <a:spcAft>
          <a:spcPts val="1000"/>
        </a:spcAft>
        <a:buClrTx/>
        <a:buSzTx/>
        <a:buFontTx/>
        <a:buChar char="•"/>
        <a:tabLst/>
        <a:defRPr sz="2400" b="0" i="0" u="none" strike="noStrike" kern="1" spc="0" baseline="0">
          <a:solidFill>
            <a:schemeClr val="tx1"/>
          </a:solidFill>
          <a:effectLst/>
          <a:latin typeface="Chantilly Pro" pitchFamily="0" charset="0"/>
          <a:ea typeface="Chantilly Pro" pitchFamily="0" charset="0"/>
          <a:cs typeface="Chantilly Pro" pitchFamily="0" charset="0"/>
        </a:defRPr>
      </a:lvl1pPr>
      <a:lvl2pPr marL="619125"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2pPr>
      <a:lvl3pPr marL="952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3pPr>
      <a:lvl4pPr marL="1333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4pPr>
      <a:lvl5pPr marL="1714500" marR="0" indent="-28575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hantilly Pro" pitchFamily="0" charset="0"/>
          <a:ea typeface="Chantilly Pro" pitchFamily="0" charset="0"/>
          <a:cs typeface="Chantilly Pro" pitchFamily="0" charset="0"/>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bodyStyle>
    <p:otherStyle>
      <a:lvl1pPr marL="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9144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D+////hwMAAEA4AAC4GAAAEAAAACYAAAAIAAAA//////////8="/>
              </a:ext>
            </a:extLst>
          </p:cNvSpPr>
          <p:nvPr/>
        </p:nvSpPr>
        <p:spPr>
          <a:xfrm>
            <a:off x="-1270" y="573405"/>
            <a:ext cx="9145270" cy="3444875"/>
          </a:xfrm>
          <a:prstGeom prst="rect">
            <a:avLst/>
          </a:prstGeom>
          <a:noFill/>
          <a:ln>
            <a:noFill/>
          </a:ln>
          <a:effectLst/>
        </p:spPr>
        <p:txBody>
          <a:bodyPr vert="horz" wrap="square" numCol="1" spcCol="215900" anchor="t"/>
          <a:lstStyle/>
          <a:p>
            <a:pPr/>
          </a:p>
          <a:p>
            <a:pPr/>
            <a:r>
              <a:t>Virtualization :</a:t>
            </a:r>
          </a:p>
          <a:p>
            <a:pPr/>
          </a:p>
          <a:p>
            <a:pPr/>
            <a:r>
              <a:t>• It is the technique of splitting/adding a physical resource into many logical resources as we want.Eg : CPU,Memory etc</a:t>
            </a:r>
          </a:p>
          <a:p>
            <a:pPr/>
            <a:r>
              <a:t>                </a:t>
            </a:r>
          </a:p>
          <a:p>
            <a:pPr/>
            <a:r>
              <a:t>                OR</a:t>
            </a:r>
          </a:p>
          <a:p>
            <a:pPr/>
          </a:p>
          <a:p>
            <a:pPr/>
            <a:r>
              <a:t>• Virtualisation is a technology that transform hardware into software</a:t>
            </a:r>
          </a:p>
          <a:p>
            <a:p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C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E4AACkHwAAAAAAACYAAAAIAAAA//////////8="/>
              </a:ext>
            </a:extLst>
          </p:cNvSpPr>
          <p:nvPr/>
        </p:nvSpPr>
        <p:spPr>
          <a:xfrm>
            <a:off x="0" y="0"/>
            <a:ext cx="9144635" cy="5143500"/>
          </a:xfrm>
          <a:prstGeom prst="rect">
            <a:avLst/>
          </a:prstGeom>
          <a:noFill/>
          <a:ln>
            <a:noFill/>
          </a:ln>
          <a:effectLst/>
        </p:spPr>
        <p:txBody>
          <a:bodyPr vert="horz" wrap="square" numCol="1" spcCol="215900" anchor="t"/>
          <a:lstStyle/>
          <a:p>
            <a:pPr/>
            <a:r>
              <a:t>High Availability : Enabled on ESXI host</a:t>
            </a:r>
          </a:p>
          <a:p>
            <a:pPr/>
          </a:p>
          <a:p>
            <a:pPr/>
            <a:r>
              <a:t>• HA works on the ESXI host level,where if any of the ESXI host gets failed,HA will restart those VM onto another ESXI host</a:t>
            </a:r>
          </a:p>
          <a:p>
            <a:pPr/>
            <a:r>
              <a:t>• In HA,when the host crashes or fails, the VM gets restarted on another host so there is a very small  downtime which is only related to the time taken for VM restart</a:t>
            </a:r>
          </a:p>
          <a:p>
            <a:pPr/>
            <a:r>
              <a:t>• Automatic detection of server failure.HA is a complete automated process and does not need any admin interference as there is no time to recover machine if host is about to crash</a:t>
            </a:r>
          </a:p>
          <a:p>
            <a:pPr/>
            <a:r>
              <a:t>• No passive standby ESXI host is requires neither any extra VM.The VM for which its parent host is crashing it can restart an any of the other running host</a:t>
            </a:r>
          </a:p>
          <a:p>
            <a:pPr/>
            <a:r>
              <a:t>• HA does not use VMotion</a:t>
            </a:r>
          </a:p>
          <a:p>
            <a:pPr/>
            <a:r>
              <a:t>• Enable HA on the cluster setting in order to use HA</a:t>
            </a:r>
          </a:p>
          <a:p>
            <a:pPr/>
          </a:p>
          <a:p>
            <a:pPr/>
            <a:r>
              <a:t>For HA,also we need following things :</a:t>
            </a:r>
          </a:p>
          <a:p>
            <a:pPr/>
            <a:r>
              <a:t>1.Cluster</a:t>
            </a:r>
          </a:p>
          <a:p>
            <a:pPr/>
            <a:r>
              <a:t>2.Shared Storage</a:t>
            </a:r>
          </a:p>
          <a:p>
            <a:pPr/>
            <a:r>
              <a:t>3.Vcenter server configured for the Environment</a:t>
            </a: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400"/>
            </a:pPr>
            <a:r>
              <a:t>• Before HA was available,the failure of a single ESXI host meant that a large no. of virtual machines that were running on it would be down.This was referred to as the “all of your eggs in one basket” issue and caused some companies not to deploy virtual server</a:t>
            </a:r>
          </a:p>
          <a:p>
            <a:pPr>
              <a:defRPr sz="1400"/>
            </a:pPr>
            <a:r>
              <a:t>• Resource check : ensure that capacity is always available in order to restart all VM's affected by server failure.HA continuously monitors capacity utilization and reserves spare capacity to be able to restart VM.</a:t>
            </a:r>
          </a:p>
          <a:p>
            <a:pPr>
              <a:defRPr sz="1400"/>
            </a:pPr>
          </a:p>
          <a:p>
            <a:pPr>
              <a:defRPr sz="1400"/>
            </a:pPr>
            <a:r>
              <a:t>Prerequisites for VMware Vsphere HA :</a:t>
            </a:r>
          </a:p>
          <a:p>
            <a:pPr>
              <a:defRPr sz="1400"/>
            </a:pPr>
            <a:r>
              <a:t>• All hosts must be licensed for VMware HA</a:t>
            </a:r>
          </a:p>
          <a:p>
            <a:pPr>
              <a:defRPr sz="1400"/>
            </a:pPr>
            <a:r>
              <a:t>• We need at least two hosts in the cluster</a:t>
            </a:r>
          </a:p>
          <a:p>
            <a:pPr>
              <a:defRPr sz="1400"/>
            </a:pPr>
            <a:r>
              <a:t>• All hosts need a unique host name</a:t>
            </a:r>
          </a:p>
          <a:p>
            <a:pPr>
              <a:defRPr sz="1400"/>
            </a:pPr>
            <a:r>
              <a:t>• All hosts need to be configured with static IP address if we are using DHCP,we must ensure that the address for each host persist across reboots</a:t>
            </a:r>
          </a:p>
          <a:p>
            <a:pPr>
              <a:defRPr sz="1400"/>
            </a:pPr>
            <a:r>
              <a:t>• VM's must be located on shared,not local storage,otherwise thet cannot be failed over in case of a host failure</a:t>
            </a:r>
          </a:p>
          <a:p>
            <a:pPr>
              <a:defRPr sz="1400"/>
            </a:pPr>
            <a:r>
              <a:t>• All host in a VMware HA cluster must have DNS configured</a:t>
            </a:r>
          </a:p>
          <a:p>
            <a:pPr>
              <a:defRPr sz="1400"/>
            </a:pPr>
            <a:r>
              <a:t>• HA works on the master and slave architecture when we enable HA on the cluster then elction process occurs between all the hosts in the clusters &amp; one host which has large number of datastore mounted has an chance to become a master server once the election process complete,there will be one master server and other ESXI are considered as the slave server, if the master server goes down or crashes then the new election process will occur</a:t>
            </a:r>
          </a:p>
          <a:p>
            <a:pPr>
              <a:defRPr sz="1400"/>
            </a:pPr>
          </a:p>
          <a:p>
            <a:pPr>
              <a:defRPr sz="1400"/>
            </a:pPr>
            <a:r>
              <a:t>HA Failover Time :</a:t>
            </a:r>
          </a:p>
          <a:p>
            <a:pPr>
              <a:defRPr sz="1400"/>
            </a:pPr>
            <a:r>
              <a:t>• We measured the time from the point VCenter server VM stopped responding to the point VSphere web client started responding to user activity again with the 64host/6000VM invertory,the total time is around 460 seconds(approx 7 min) with about 30-40 sec for HA to get into action</a:t>
            </a:r>
          </a:p>
          <a:p>
            <a:pPr>
              <a:defRPr sz="1400"/>
            </a:pP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c5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400"/>
            </a:pPr>
            <a:r>
              <a:t>Fault Tolerance :</a:t>
            </a:r>
          </a:p>
          <a:p>
            <a:pPr>
              <a:defRPr sz="1400"/>
            </a:pPr>
          </a:p>
          <a:p>
            <a:pPr>
              <a:defRPr sz="1400"/>
            </a:pPr>
            <a:r>
              <a:t>• Aim of Fault Tolerance is similar to HA,but in terms of availability it provides 0% downtime and full availability as machine does not goes down or restarts</a:t>
            </a:r>
          </a:p>
          <a:p>
            <a:pPr>
              <a:defRPr sz="1400"/>
            </a:pPr>
            <a:r>
              <a:t>• This is meant for mision critical applications/servers.Eg : Robotic surgery,ARM,Auto-Pilot System,Spacecraft Mission</a:t>
            </a:r>
          </a:p>
          <a:p>
            <a:pPr>
              <a:defRPr sz="1400"/>
            </a:pPr>
            <a:r>
              <a:t>• VMware lockstep technology is used in FT</a:t>
            </a:r>
          </a:p>
          <a:p>
            <a:pPr>
              <a:defRPr sz="1400"/>
            </a:pPr>
            <a:r>
              <a:t>• With FT a secondary VM is created in another host using distributed resources scheduler.This VM is exact replica of the Primary VM.</a:t>
            </a:r>
          </a:p>
          <a:p>
            <a:pPr>
              <a:defRPr sz="1400"/>
            </a:pPr>
            <a:r>
              <a:t>• A Fault-tolerant virtual machine and its secondary copy are not allowed to run in same host.This restriction ensures that a host failure can not result in loss of both VM</a:t>
            </a:r>
          </a:p>
          <a:p>
            <a:pPr>
              <a:defRPr sz="1400"/>
            </a:pPr>
            <a:r>
              <a:t>• Primary and secondary work in lockstep i.e the lockstep technology captures the current state and events of primary VM and sends them to secondary VM if primary goes down instantly secondary VM takes over and continue operation</a:t>
            </a:r>
          </a:p>
          <a:p>
            <a:pPr>
              <a:defRPr sz="1400"/>
            </a:pPr>
            <a:r>
              <a:t>• It requires extra standby VM,therefore it is a costlier solution</a:t>
            </a:r>
          </a:p>
          <a:p>
            <a:pPr>
              <a:defRPr sz="1400"/>
            </a:pPr>
            <a:r>
              <a:t>• Fault-tolerance avoid ‘split brain situation’ which can leads to two active copies of a vm after recovery from a failure</a:t>
            </a:r>
          </a:p>
          <a:p>
            <a:pPr>
              <a:defRPr sz="1400"/>
            </a:pPr>
            <a:r>
              <a:t>• FT works on VM level.Therefore we can enable or disable FT on VM</a:t>
            </a:r>
          </a:p>
          <a:p>
            <a:pPr>
              <a:defRPr sz="1400"/>
            </a:pPr>
            <a:r>
              <a:t>• The primary and secondary VM continuously echange heartbeat</a:t>
            </a:r>
          </a:p>
          <a:p>
            <a:pPr>
              <a:defRPr sz="1400"/>
            </a:pPr>
            <a:r>
              <a:t>• This exchange allows the status of one another to ensure that FT is contunuously maintained</a:t>
            </a:r>
          </a:p>
          <a:p>
            <a:pPr>
              <a:defRPr sz="1400"/>
            </a:pPr>
          </a:p>
          <a:p>
            <a:pPr>
              <a:defRPr sz="1400"/>
            </a:pPr>
            <a:r>
              <a:t>Virtual Machine Template :</a:t>
            </a:r>
          </a:p>
          <a:p>
            <a:pPr>
              <a:defRPr sz="1400"/>
            </a:pPr>
            <a:r>
              <a:t>• We can convert a fully configured VM into a Virtual Machine Template</a:t>
            </a:r>
          </a:p>
          <a:p>
            <a:pPr>
              <a:defRPr sz="1400"/>
            </a:pPr>
            <a:r>
              <a:t>• This can be used to rapidly deploy large numbers of new VM that are configured like the original VM</a:t>
            </a:r>
          </a:p>
          <a:p>
            <a:pPr>
              <a:defRPr sz="1400"/>
            </a:pPr>
          </a:p>
          <a:p>
            <a:pPr>
              <a:defRPr sz="1400"/>
            </a:pP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JEf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p>
        </p:txBody>
      </p:sp>
      <p:sp>
        <p:nvSpPr>
          <p:cNvPr id="3" name="Textbox2"/>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BAAAAUwEAAEE4AACkHwAAAAAAACYAAAAIAAAA//////////8="/>
              </a:ext>
            </a:extLst>
          </p:cNvSpPr>
          <p:nvPr/>
        </p:nvSpPr>
        <p:spPr>
          <a:xfrm>
            <a:off x="635" y="215265"/>
            <a:ext cx="9144000" cy="4928235"/>
          </a:xfrm>
          <a:prstGeom prst="rect">
            <a:avLst/>
          </a:prstGeom>
          <a:noFill/>
          <a:ln>
            <a:noFill/>
          </a:ln>
          <a:effectLst/>
        </p:spPr>
        <p:txBody>
          <a:bodyPr vert="horz" wrap="square" numCol="1" spcCol="215900" anchor="t"/>
          <a:lstStyle/>
          <a:p>
            <a:pPr/>
            <a:r>
              <a:t>Distributed Resource Scheduler</a:t>
            </a:r>
          </a:p>
          <a:p>
            <a:pPr/>
            <a:r>
              <a:t>• DRS is a feature of cluster which is managed by vcenter server.It balances load of VM across ESXI hosts</a:t>
            </a:r>
          </a:p>
          <a:p>
            <a:pPr/>
          </a:p>
          <a:p>
            <a:pPr/>
            <a:r>
              <a:t>• A DRS enabled cluster has following resource management capabilities :</a:t>
            </a:r>
          </a:p>
          <a:p>
            <a:pPr/>
            <a:r>
              <a:t>   1.Initial VM Placement</a:t>
            </a:r>
          </a:p>
          <a:p>
            <a:pPr/>
            <a:r>
              <a:t>   2.Load Balancing</a:t>
            </a:r>
          </a:p>
          <a:p>
            <a:pPr/>
            <a:r>
              <a:t>   3.Power Management</a:t>
            </a:r>
          </a:p>
          <a:p>
            <a:pPr/>
          </a:p>
          <a:p>
            <a:pPr/>
            <a:r>
              <a:t>• Depending on how end-users are using applications on virtual machines,VM's constantly expands &amp; contracts throughout the day,week or month the physical hosts becomes over utilized or under utilized based on VM utilization and no of VM runnings over it </a:t>
            </a:r>
          </a:p>
          <a:p>
            <a:pPr/>
            <a:r>
              <a:t>• Vmotion is a primary requirement of DRS</a:t>
            </a: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ORQ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600"/>
            </a:pPr>
            <a:r>
              <a:t>Main goal of DRS is to :</a:t>
            </a:r>
          </a:p>
          <a:p>
            <a:pPr>
              <a:defRPr sz="1600"/>
            </a:pPr>
          </a:p>
          <a:p>
            <a:pPr>
              <a:defRPr sz="1600"/>
            </a:pPr>
            <a:r>
              <a:t>• Keep all ESXI servers in the cluster healthy and well utilized by dynamically/automatically moving VM's across the ESXI host</a:t>
            </a:r>
          </a:p>
          <a:p>
            <a:pPr>
              <a:defRPr sz="1600"/>
            </a:pPr>
            <a:r>
              <a:t>• Provide VM,s with enough resources all the time to keep them running in most efficient ways</a:t>
            </a:r>
          </a:p>
          <a:p>
            <a:pPr>
              <a:defRPr sz="1600"/>
            </a:pPr>
            <a:r>
              <a:t>• Conduct Zero downtime server maintenance</a:t>
            </a:r>
          </a:p>
          <a:p>
            <a:pPr>
              <a:defRPr sz="1600"/>
            </a:pPr>
            <a:r>
              <a:t>• By default,DRS checks in every 5 minutes to see if the cluster workload is balanced or not</a:t>
            </a:r>
          </a:p>
          <a:p>
            <a:pPr>
              <a:defRPr sz="1600"/>
            </a:pPr>
          </a:p>
          <a:p>
            <a:pPr>
              <a:defRPr sz="1600"/>
            </a:pPr>
            <a:r>
              <a:t>There are 3 selections regarding the automation level of the DRS cluster :</a:t>
            </a:r>
          </a:p>
          <a:p>
            <a:pPr>
              <a:defRPr sz="1600"/>
            </a:pPr>
          </a:p>
          <a:p>
            <a:pPr>
              <a:defRPr sz="1600"/>
            </a:pPr>
            <a:r>
              <a:t>1.Manual : When a DRS cluster is set to manual,every time we power on Vm,the cluster prompts us to select the ESXI host where that VM should be hosted</a:t>
            </a:r>
          </a:p>
          <a:p>
            <a:pPr>
              <a:defRPr sz="1600"/>
            </a:pPr>
            <a:r>
              <a:t>2.Partially Automated : If we select the partially automated settings in the DRS automation settings,DRS will make an automation decison about which host a VM should run on when it is initially powered on(without prompting the user who is performing the power on task) but will still prompt for all migrations on the DRS tab.Thus initial VM placement is automated but migrations are still manual</a:t>
            </a:r>
          </a:p>
          <a:p>
            <a:pPr>
              <a:defRPr sz="1600"/>
            </a:pPr>
            <a:r>
              <a:t>3.Fully Automated : The third setting for DRS is fully automated.This setting makes decision for initial placement without prompting and also makes automatic vmotion decisions based on the selected automation level</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EAAAACYAAAAIAAAA//////////8="/>
              </a:ext>
            </a:extLst>
          </p:cNvSpPr>
          <p:nvPr/>
        </p:nvSpPr>
        <p:spPr>
          <a:xfrm>
            <a:off x="0" y="0"/>
            <a:ext cx="9143365" cy="5142865"/>
          </a:xfrm>
          <a:prstGeom prst="rect">
            <a:avLst/>
          </a:prstGeom>
          <a:noFill/>
          <a:ln>
            <a:noFill/>
          </a:ln>
          <a:effectLst/>
        </p:spPr>
        <p:txBody>
          <a:bodyPr vert="horz" wrap="square" numCol="1" spcCol="215900" anchor="t"/>
          <a:lstStyle/>
          <a:p>
            <a:pPr/>
          </a:p>
        </p:txBody>
      </p:sp>
      <p:sp>
        <p:nvSpPr>
          <p:cNvPr id="3" name="Textbox2"/>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JEf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E4AACkHwAAEAAAACYAAAAIAAAA//////////8="/>
              </a:ext>
            </a:extLst>
          </p:cNvSpPr>
          <p:nvPr/>
        </p:nvSpPr>
        <p:spPr>
          <a:xfrm>
            <a:off x="0" y="0"/>
            <a:ext cx="9144635" cy="5143500"/>
          </a:xfrm>
          <a:prstGeom prst="rect">
            <a:avLst/>
          </a:prstGeom>
          <a:noFill/>
          <a:ln>
            <a:noFill/>
          </a:ln>
          <a:effectLst/>
        </p:spPr>
        <p:txBody>
          <a:bodyPr vert="horz" wrap="square" numCol="1" spcCol="215900" anchor="t"/>
          <a:lstStyle/>
          <a:p>
            <a:pPr/>
            <a:r>
              <a:t>Case Study : Fully Physical VS Physical and Virtual Data Centre Setup</a:t>
            </a:r>
          </a:p>
          <a:p>
            <a:pPr/>
          </a:p>
          <a:p>
            <a:pPr/>
            <a:r>
              <a:t>Fully Physical :</a:t>
            </a:r>
          </a:p>
          <a:p>
            <a:pPr/>
            <a:r>
              <a:t>1. 2000 Sq.Feet DataCentre</a:t>
            </a:r>
          </a:p>
          <a:p>
            <a:pPr/>
            <a:r>
              <a:t>2. 100 Physical Server(4GB,2Core CPU,60GB HDD) : 30 for Infrastructure and 70 for APP</a:t>
            </a:r>
          </a:p>
          <a:p>
            <a:pPr/>
            <a:r>
              <a:t>3. Cooling System for 100 Servers</a:t>
            </a:r>
          </a:p>
          <a:p>
            <a:pPr/>
            <a:r>
              <a:t>4. 100 Physical disk for server</a:t>
            </a:r>
          </a:p>
          <a:p>
            <a:pPr/>
            <a:r>
              <a:t>5. Cabling for 100 Servers &amp; Power Whips</a:t>
            </a:r>
          </a:p>
          <a:p>
            <a:pPr/>
            <a:r>
              <a:t>6. PC Staff</a:t>
            </a:r>
          </a:p>
          <a:p>
            <a:pPr/>
            <a:r>
              <a:t>7. Electricity &amp; Power Backup</a:t>
            </a:r>
          </a:p>
          <a:p>
            <a:pPr/>
          </a:p>
          <a:p>
            <a:pPr/>
            <a:r>
              <a:t>Physical and Virtualization :</a:t>
            </a:r>
          </a:p>
          <a:p>
            <a:pPr/>
            <a:r>
              <a:t>1.10 Physical Servers (64GB Ram,2TB Harddrive,32 Core CPU)</a:t>
            </a:r>
          </a:p>
          <a:p>
            <a:pPr/>
            <a:r>
              <a:t>2.We install Hypervisor on Server and with the help of Hypervisor we create 10 Virtual Machines on the Physical Server</a:t>
            </a:r>
          </a:p>
          <a:p>
            <a:pPr/>
            <a:r>
              <a:t>3.So with only 10 Physical Servers we can build data centre in 250 sq.feet thereby cutting costs associated with Rent,Cooling Systems,Cabling,Staff,Electricity etc</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c5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IAAAAZAAAAEc4AABUHwAAAAAAACYAAAAIAAAA//////////8="/>
              </a:ext>
            </a:extLst>
          </p:cNvSpPr>
          <p:nvPr/>
        </p:nvSpPr>
        <p:spPr>
          <a:xfrm>
            <a:off x="5080" y="63500"/>
            <a:ext cx="9143365" cy="5029200"/>
          </a:xfrm>
          <a:prstGeom prst="rect">
            <a:avLst/>
          </a:prstGeom>
          <a:noFill/>
          <a:ln>
            <a:noFill/>
          </a:ln>
          <a:effectLst/>
        </p:spPr>
        <p:txBody>
          <a:bodyPr vert="horz" wrap="square" numCol="1" spcCol="215900" anchor="t"/>
          <a:lstStyle/>
          <a:p>
            <a:pPr>
              <a:defRPr sz="1600"/>
            </a:pPr>
            <a:r>
              <a:t>Hypervisor : It is a software or firmware that creates and run Virtual Machine.A hypervisor is sometimes also called as Virtual Machine Manager(VMM).</a:t>
            </a:r>
          </a:p>
          <a:p>
            <a:pPr>
              <a:defRPr sz="1600"/>
            </a:pPr>
          </a:p>
          <a:p>
            <a:pPr>
              <a:defRPr sz="1600"/>
            </a:pPr>
            <a:r>
              <a:t>Types of Hypervisor :</a:t>
            </a:r>
          </a:p>
          <a:p>
            <a:pPr>
              <a:defRPr sz="1600"/>
            </a:pPr>
          </a:p>
          <a:p>
            <a:pPr>
              <a:defRPr sz="1600"/>
            </a:pPr>
            <a:r>
              <a:t>1.Type-1 Hypervisor : Firmware</a:t>
            </a:r>
          </a:p>
          <a:p>
            <a:pPr>
              <a:defRPr sz="1600"/>
            </a:pPr>
            <a:r>
              <a:t>• Also called as Native Hypervisor or Bare Metal Hypervisor</a:t>
            </a:r>
          </a:p>
          <a:p>
            <a:pPr>
              <a:defRPr sz="1600"/>
            </a:pPr>
            <a:r>
              <a:t>• These run directly on the system hardware</a:t>
            </a:r>
          </a:p>
          <a:p>
            <a:pPr>
              <a:defRPr sz="1600"/>
            </a:pPr>
            <a:r>
              <a:t>• A Guest O.S runs on another level above the hypervisor </a:t>
            </a:r>
          </a:p>
          <a:p>
            <a:pPr>
              <a:defRPr sz="1600"/>
            </a:pPr>
            <a:r>
              <a:t>• VMware ESXI is a Type-1 hypervisor that runs on the host server hardware without an underlying O.S</a:t>
            </a:r>
          </a:p>
          <a:p>
            <a:pPr>
              <a:defRPr sz="1600"/>
            </a:pPr>
            <a:r>
              <a:t>• Type-1 hypervisor act as their own O.S</a:t>
            </a:r>
          </a:p>
          <a:p>
            <a:pPr>
              <a:defRPr sz="1600"/>
            </a:pPr>
            <a:r>
              <a:t>• ESXI provides a Virtualisation layer that abstracts the CPU,Storage,Memory and Networking resources of the physical host into multiple virtual machines</a:t>
            </a:r>
          </a:p>
          <a:p>
            <a:pPr>
              <a:defRPr sz="1600"/>
            </a:pPr>
          </a:p>
          <a:p>
            <a:pPr>
              <a:defRPr sz="1600"/>
            </a:pPr>
            <a:r>
              <a:t>2.Type-2 Hypervisor :</a:t>
            </a:r>
          </a:p>
          <a:p>
            <a:pPr>
              <a:defRPr sz="1600"/>
            </a:pPr>
            <a:r>
              <a:t>• Hypervisor that runs within a conventional O.S environment and the host O.S provides</a:t>
            </a:r>
          </a:p>
          <a:p>
            <a:pPr>
              <a:defRPr sz="1600"/>
            </a:pPr>
            <a:r>
              <a:t>☐ Example of Type-2 Hypervisor are VMware Workstation,Oracle Virtualbox,Microsoft Virtual PC</a:t>
            </a:r>
          </a:p>
          <a:p>
            <a:pPr>
              <a:defRPr sz="1600"/>
            </a:pPr>
            <a:r>
              <a:t>☐ It does not have direct access to the host hardware resources</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A4AACkHwAAAAAAACYAAAAIAAAA//////////8="/>
              </a:ext>
            </a:extLst>
          </p:cNvSpPr>
          <p:nvPr/>
        </p:nvSpPr>
        <p:spPr>
          <a:xfrm>
            <a:off x="0" y="0"/>
            <a:ext cx="9144000" cy="5143500"/>
          </a:xfrm>
          <a:prstGeom prst="rect">
            <a:avLst/>
          </a:prstGeom>
          <a:noFill/>
          <a:ln>
            <a:noFill/>
          </a:ln>
          <a:effectLst/>
        </p:spPr>
        <p:txBody>
          <a:bodyPr vert="horz" wrap="square" numCol="1" spcCol="215900" anchor="t"/>
          <a:lstStyle/>
          <a:p>
            <a:pPr/>
            <a:r>
              <a:t>Differences between Type1 &amp; Type2 Hypervisors</a:t>
            </a:r>
          </a:p>
          <a:p>
            <a:pPr/>
          </a:p>
          <a:p>
            <a:pPr/>
          </a:p>
        </p:txBody>
      </p:sp>
      <p:graphicFrame>
        <p:nvGraphicFramePr>
          <p:cNvPr id="3" name="Table1"/>
          <p:cNvGraphicFramePr>
            <a:graphicFrameLocks noGrp="1"/>
          </p:cNvGraphicFramePr>
          <p:nvPr/>
        </p:nvGraphicFramePr>
        <p:xfrm>
          <a:off x="0" y="501650"/>
          <a:ext cx="9041130" cy="4624070"/>
        </p:xfrm>
        <a:graphic>
          <a:graphicData uri="http://schemas.openxmlformats.org/drawingml/2006/table">
            <a:tbl>
              <a:tblPr>
                <a:noFill/>
              </a:tblPr>
              <a:tblGrid>
                <a:gridCol w="2518410"/>
                <a:gridCol w="3119755"/>
                <a:gridCol w="3402965"/>
              </a:tblGrid>
              <a:tr h="513715">
                <a:tc>
                  <a:txBody>
                    <a:bodyPr vert="horz" wrap="square" numCol="1"/>
                    <a:lstStyle/>
                    <a:p>
                      <a:pPr/>
                      <a:r>
                        <a:t>Criteria</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    Type 1</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   Type 2</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2926468" type="min" val="513715"/>
                  </a:ext>
                </a:extLst>
              </a:tr>
              <a:tr h="513715">
                <a:tc>
                  <a:txBody>
                    <a:bodyPr vert="horz" wrap="square" numCol="1"/>
                    <a:lstStyle/>
                    <a:p>
                      <a:pPr/>
                      <a:r>
                        <a:t>A.K.A</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Bare Metal &amp; Native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Hosted</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2926468" type="min" val="513715"/>
                  </a:ext>
                </a:extLst>
              </a:tr>
              <a:tr h="513715">
                <a:tc>
                  <a:txBody>
                    <a:bodyPr vert="horz" wrap="square" numCol="1"/>
                    <a:lstStyle/>
                    <a:p>
                      <a:pPr/>
                      <a:r>
                        <a:t>Virtualization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Hardware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O.S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2926468" type="min" val="513715"/>
                  </a:ext>
                </a:extLst>
              </a:tr>
              <a:tr h="513715">
                <a:tc>
                  <a:txBody>
                    <a:bodyPr vert="horz" wrap="square" numCol="1"/>
                    <a:lstStyle/>
                    <a:p>
                      <a:pPr/>
                      <a:r>
                        <a:t>Operation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400"/>
                      </a:pPr>
                      <a:r>
                        <a:t>Guest and Application run on Hypervisor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Run as an app on Host O.S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2926468" type="min" val="513715"/>
                  </a:ext>
                </a:extLst>
              </a:tr>
              <a:tr h="513715">
                <a:tc>
                  <a:txBody>
                    <a:bodyPr vert="horz" wrap="square" numCol="1"/>
                    <a:lstStyle/>
                    <a:p>
                      <a:pPr/>
                      <a:r>
                        <a:t>Scalability</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Better Scalability</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400"/>
                      </a:pPr>
                      <a:r>
                        <a:t>Not so much because of resilence on Host O.S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2926468" type="min" val="513715"/>
                  </a:ext>
                </a:extLst>
              </a:tr>
              <a:tr h="513715">
                <a:tc>
                  <a:txBody>
                    <a:bodyPr vert="horz" wrap="square" numCol="1"/>
                    <a:lstStyle/>
                    <a:p>
                      <a:pPr/>
                      <a:r>
                        <a:t>System Independence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400"/>
                      </a:pPr>
                      <a:r>
                        <a:t>Has Direct access to host hardware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400"/>
                      </a:pPr>
                      <a:r>
                        <a:t>Can not access hardware resources directly</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2926468" type="min" val="513715"/>
                  </a:ext>
                </a:extLst>
              </a:tr>
              <a:tr h="513715">
                <a:tc>
                  <a:txBody>
                    <a:bodyPr vert="horz" wrap="square" numCol="1"/>
                    <a:lstStyle/>
                    <a:p>
                      <a:pPr/>
                      <a:r>
                        <a:t>Performance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400"/>
                      </a:pPr>
                      <a:r>
                        <a:t>Higher performance as there is no middle layer</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400"/>
                      </a:pPr>
                      <a:r>
                        <a:t>Reduced Performace as it runs with extra overhead</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2926468" type="min" val="513715"/>
                  </a:ext>
                </a:extLst>
              </a:tr>
              <a:tr h="513715">
                <a:tc>
                  <a:txBody>
                    <a:bodyPr vert="horz" wrap="square" numCol="1"/>
                    <a:lstStyle/>
                    <a:p>
                      <a:pPr/>
                      <a:r>
                        <a:t>Security</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r>
                        <a:t>More Secure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400"/>
                      </a:pPr>
                      <a:r>
                        <a:t>Less Secure,any problem in host os effects VM's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2926468" type="min" val="513715"/>
                  </a:ext>
                </a:extLst>
              </a:tr>
              <a:tr h="514350">
                <a:tc>
                  <a:txBody>
                    <a:bodyPr vert="horz" wrap="square" numCol="1"/>
                    <a:lstStyle/>
                    <a:p>
                      <a:pPr/>
                      <a:r>
                        <a:t>Examples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400"/>
                      </a:pPr>
                      <a:r>
                        <a:t>VMware ESXI,KVM,Hyper-V,Xen</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a:defRPr sz="1400"/>
                      </a:pPr>
                      <a:r>
                        <a:t>VMware Workstation,VirtualBox etc</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592926468" type="min" val="514350"/>
                  </a:ext>
                </a:extLst>
              </a:tr>
            </a:tbl>
          </a:graphicData>
        </a:graphic>
      </p:graphicFrame>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Kc5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A4AACkHwAAAAAAACYAAAAIAAAA//////////8="/>
              </a:ext>
            </a:extLst>
          </p:cNvSpPr>
          <p:nvPr/>
        </p:nvSpPr>
        <p:spPr>
          <a:xfrm>
            <a:off x="0" y="0"/>
            <a:ext cx="9144000" cy="5143500"/>
          </a:xfrm>
          <a:prstGeom prst="rect">
            <a:avLst/>
          </a:prstGeom>
          <a:noFill/>
          <a:ln>
            <a:noFill/>
          </a:ln>
          <a:effectLst/>
        </p:spPr>
        <p:txBody>
          <a:bodyPr vert="horz" wrap="square" numCol="1" spcCol="215900" anchor="t"/>
          <a:lstStyle/>
          <a:p>
            <a:pPr/>
          </a:p>
          <a:p>
            <a:pPr/>
            <a:r>
              <a:t>VMware VSphere :</a:t>
            </a:r>
          </a:p>
          <a:p>
            <a:pPr/>
          </a:p>
          <a:p>
            <a:pPr/>
            <a:r>
              <a:t>• VMware is the Market leader in Server Virtualization.It has 80% of market share</a:t>
            </a:r>
          </a:p>
          <a:p>
            <a:pPr/>
            <a:r>
              <a:t>• It is better than xenserver and hyper-v due to stability and flexible usage</a:t>
            </a:r>
          </a:p>
          <a:p>
            <a:pPr/>
          </a:p>
          <a:p>
            <a:pPr/>
            <a:r>
              <a:t>Q.What is VSphere 6.5/6.7?</a:t>
            </a:r>
          </a:p>
          <a:p>
            <a:pPr/>
            <a:r>
              <a:t>• Vmwrae Vsphere is the brand name for VMware suite of Virtualization product </a:t>
            </a:r>
          </a:p>
          <a:p>
            <a:pPr/>
            <a:r>
              <a:t>• Previously VMware suite i.e VSphere was called VMware infrastructure</a:t>
            </a:r>
          </a:p>
          <a:p>
            <a:pPr/>
            <a:r>
              <a:t>• VSphere include following Components :</a:t>
            </a:r>
          </a:p>
          <a:p>
            <a:pPr/>
            <a:r>
              <a:t>☐ VMWare ESXI</a:t>
            </a:r>
          </a:p>
          <a:p>
            <a:pPr/>
            <a:r>
              <a:t>☐ Vcenter Server</a:t>
            </a:r>
          </a:p>
          <a:p>
            <a:pPr/>
            <a:r>
              <a:t>☐ VSphere Client</a:t>
            </a:r>
          </a:p>
          <a:p>
            <a:pPr/>
            <a:r>
              <a:t>☐ Vsphere Web Client</a:t>
            </a:r>
          </a:p>
          <a:p>
            <a:pPr/>
            <a:r>
              <a:t>• Other features includes Vmotion,Hight Availability,Distributed Resource Scheduler(DRS),fault tolerance</a:t>
            </a:r>
          </a:p>
          <a:p>
            <a:p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D84AACjHwAAAAAAACYAAAAIAAAA//////////8="/>
              </a:ext>
            </a:extLst>
          </p:cNvSpPr>
          <p:nvPr/>
        </p:nvSpPr>
        <p:spPr>
          <a:xfrm>
            <a:off x="0" y="0"/>
            <a:ext cx="9143365" cy="5142865"/>
          </a:xfrm>
          <a:prstGeom prst="rect">
            <a:avLst/>
          </a:prstGeom>
          <a:noFill/>
          <a:ln>
            <a:noFill/>
          </a:ln>
          <a:effectLst/>
        </p:spPr>
        <p:txBody>
          <a:bodyPr vert="horz" wrap="square" numCol="1" spcCol="215900" anchor="t"/>
          <a:lstStyle/>
          <a:p>
            <a:pPr>
              <a:defRPr sz="1400"/>
            </a:pPr>
            <a:r>
              <a:t>Difference between Vcenter and VSphere Client :</a:t>
            </a:r>
          </a:p>
          <a:p>
            <a:pPr>
              <a:defRPr sz="1400"/>
            </a:pPr>
          </a:p>
          <a:p>
            <a:pPr>
              <a:defRPr sz="1400"/>
            </a:pPr>
            <a:r>
              <a:t>• Vsphere client is an interface(GUI) used to connect remotely to an ESX/ESXI host from windows PC</a:t>
            </a:r>
          </a:p>
          <a:p>
            <a:pPr>
              <a:defRPr sz="1400"/>
            </a:pPr>
            <a:r>
              <a:t>• This client can be used to access and manage virtual machines on the ESXI host and also perform other management and configuration task</a:t>
            </a:r>
          </a:p>
          <a:p>
            <a:pPr>
              <a:defRPr sz="1400"/>
            </a:pPr>
            <a:r>
              <a:t>• If we want to have all the ESXI hosts in a single console then we need VCentre Server</a:t>
            </a:r>
          </a:p>
          <a:p>
            <a:pPr>
              <a:defRPr sz="1400"/>
            </a:pPr>
            <a:r>
              <a:t>• Vcenter server is similar to Vsphere client but i comes with rich features and more powers.It is the centralised management tool</a:t>
            </a:r>
          </a:p>
          <a:p>
            <a:pPr>
              <a:defRPr sz="1400"/>
            </a:pPr>
            <a:r>
              <a:t>• Multiple ESXI hosts &amp; VM's can be managed from single console,where as using Vsphere client we were accessing only a single host</a:t>
            </a:r>
          </a:p>
          <a:p>
            <a:pPr>
              <a:defRPr sz="1400"/>
            </a:pPr>
            <a:r>
              <a:t>• For using features like DRS,HA,Vmotion and fault tolerance we need Vcenter Server</a:t>
            </a:r>
          </a:p>
          <a:p>
            <a:pPr>
              <a:defRPr sz="1400"/>
            </a:pPr>
            <a:r>
              <a:t>• Vcenter 6.7 includes a flash and a HTML5 based interface</a:t>
            </a:r>
          </a:p>
          <a:p>
            <a:pPr>
              <a:defRPr sz="1400"/>
            </a:pPr>
          </a:p>
          <a:p>
            <a:pPr>
              <a:defRPr sz="1400"/>
            </a:pPr>
            <a:r>
              <a:t>VMware Availability : </a:t>
            </a:r>
          </a:p>
          <a:p>
            <a:pPr>
              <a:defRPr sz="1400"/>
            </a:pPr>
          </a:p>
          <a:p>
            <a:pPr>
              <a:defRPr sz="1400"/>
            </a:pPr>
            <a:r>
              <a:t>• Availability or High availability in vmware deals with ESXI host failure and what happens to the VM's running on those host.</a:t>
            </a:r>
          </a:p>
          <a:p>
            <a:pPr>
              <a:defRPr sz="1400"/>
            </a:pPr>
            <a:r>
              <a:t>• Availability is to make sure that downtime is very less in the event of failure and machine are always up</a:t>
            </a:r>
          </a:p>
          <a:p>
            <a:pPr>
              <a:defRPr sz="1400"/>
            </a:pPr>
            <a:r>
              <a:t>• Level of agreement : Different charge for different agremments - 99%-87 hours downtime per year....99.9%-8.76 hours downtime oer year...99.99%-52 minutes and 99.999%-5Minutes downtime per year</a:t>
            </a:r>
          </a:p>
          <a:p>
            <a:pPr>
              <a:defRPr sz="1400"/>
            </a:pPr>
            <a:r>
              <a:t>• Above is the agreement done with client in terms of availability</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A4AACkHwAAAAAAACYAAAAIAAAA//////////8="/>
              </a:ext>
            </a:extLst>
          </p:cNvSpPr>
          <p:nvPr/>
        </p:nvSpPr>
        <p:spPr>
          <a:xfrm>
            <a:off x="0" y="0"/>
            <a:ext cx="9144000" cy="5143500"/>
          </a:xfrm>
          <a:prstGeom prst="rect">
            <a:avLst/>
          </a:prstGeom>
          <a:noFill/>
          <a:ln>
            <a:noFill/>
          </a:ln>
          <a:effectLst/>
        </p:spPr>
        <p:txBody>
          <a:bodyPr vert="horz" wrap="square" numCol="1" spcCol="215900" anchor="t"/>
          <a:lstStyle/>
          <a:p>
            <a:pPr/>
            <a:r>
              <a:t>Migration: It is the technique of moving a virtual machine from one host to another host or from one datastore to another datastore</a:t>
            </a:r>
          </a:p>
          <a:p>
            <a:pPr/>
          </a:p>
          <a:p>
            <a:pPr/>
            <a:r>
              <a:t>Note : Datastore stores virtual machine files,log files,virtual disk and ISO images.Two Types : VMFS &amp; NFS</a:t>
            </a:r>
          </a:p>
          <a:p>
            <a:pPr/>
          </a:p>
          <a:p>
            <a:pPr/>
            <a:r>
              <a:t>Types of Migration : Cold Migration,Suspended Migration,Vmotion,Physical to Virtual(P2V),Virtual to Virtual(V2V)</a:t>
            </a:r>
          </a:p>
          <a:p>
            <a:pPr/>
          </a:p>
          <a:p>
            <a:pPr/>
            <a:r>
              <a:t>Cold Migration : </a:t>
            </a:r>
          </a:p>
          <a:p>
            <a:pPr/>
          </a:p>
          <a:p>
            <a:pPr/>
            <a:r>
              <a:t>• Movement of Virtual Machine to another host in powered-off state</a:t>
            </a:r>
          </a:p>
          <a:p>
            <a:pPr/>
            <a:r>
              <a:t>• VM must be powered off during migration</a:t>
            </a:r>
          </a:p>
          <a:p>
            <a:pPr/>
            <a:r>
              <a:t>• Cold migration are flexible than Vmotion</a:t>
            </a:r>
          </a:p>
          <a:p>
            <a:pPr/>
            <a:r>
              <a:t>• Cold migrations can be used to move a virtual machine between data centre,as long as both data centres are on the same vcenter server instance</a:t>
            </a:r>
          </a:p>
          <a:p>
            <a:pPr/>
            <a:r>
              <a:t>•  Chances of failure is less in cold migration in comparison to hot migration</a:t>
            </a:r>
          </a:p>
          <a:p>
            <a:p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AAAAAEA4AACkHwAAAAAAACYAAAAIAAAA//////////8="/>
              </a:ext>
            </a:extLst>
          </p:cNvSpPr>
          <p:nvPr/>
        </p:nvSpPr>
        <p:spPr>
          <a:xfrm>
            <a:off x="0" y="0"/>
            <a:ext cx="9144000" cy="5143500"/>
          </a:xfrm>
          <a:prstGeom prst="rect">
            <a:avLst/>
          </a:prstGeom>
          <a:noFill/>
          <a:ln>
            <a:noFill/>
          </a:ln>
          <a:effectLst/>
        </p:spPr>
        <p:txBody>
          <a:bodyPr vert="horz" wrap="square" numCol="1" spcCol="215900" anchor="t"/>
          <a:lstStyle/>
          <a:p>
            <a:pPr/>
            <a:r>
              <a:t>Suspended Migration :</a:t>
            </a:r>
          </a:p>
          <a:p>
            <a:pPr/>
          </a:p>
          <a:p>
            <a:pPr/>
            <a:r>
              <a:t>• Migrating a Virtual Machine that is in susoended state</a:t>
            </a:r>
          </a:p>
          <a:p>
            <a:pPr/>
            <a:r>
              <a:t>• Suspended state is like paused state in which we resume from same point on later stage</a:t>
            </a:r>
          </a:p>
          <a:p>
            <a:pPr/>
            <a:r>
              <a:t>• Suspended and Vmotion migration are considered hot because in both cases the VM is running</a:t>
            </a:r>
          </a:p>
          <a:p>
            <a:pPr/>
            <a:r>
              <a:t>• The primary reason to suspend a VM on an ESXI host is for troubleshooting</a:t>
            </a:r>
          </a:p>
          <a:p>
            <a:pPr/>
          </a:p>
          <a:p>
            <a:pPr/>
            <a:r>
              <a:t>VMotion :</a:t>
            </a:r>
          </a:p>
          <a:p>
            <a:pPr/>
          </a:p>
          <a:p>
            <a:pPr/>
            <a:r>
              <a:t>• Migrating a Virtual Machine that is in “Powered On” state.This is very useful as this does not cause any downtime for the VM</a:t>
            </a:r>
          </a:p>
          <a:p>
            <a:pPr/>
            <a:r>
              <a:t>• In VMware Vmotion machine is migrated from one ESXI host to another in "Power On" state,whereas in storage Vmotion machine is migrated from one datastore to another datastore in "Powered On" state</a:t>
            </a:r>
          </a:p>
          <a:p>
            <a:pPr/>
            <a:r>
              <a:t>• Vmotion moves a running VM to a different ESXI host in same cluster</a:t>
            </a:r>
          </a:p>
          <a:p>
            <a:pPr/>
            <a:r>
              <a:t>• It is also known as live migration</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box1"/>
          <p:cNvSpPr txBox="1">
            <a:extLst>
              <a:ext uri="smNativeData">
                <pr:smNativeData xmlns:pr="smNativeData" val="SMDATA_13_BCHyXhMAAAAlAAAAEgAAAA8BAAAAkAAAAEgAAACQAAAASAAAAAAAAAAAAAAAAAAAAAEAAABQAAAAAAAAAAAA4D8AAAAAAADgPwAAAAAAAOA/AAAAAAAA4D8AAAAAAADgPwAAAAAAAOA/AAAAAAAA4D8AAAAAAADgPwAAAAAAAOA/AAAAAAAA4D8CAAAAjAAAAAAAAAAAAAAA///3DH9/fwgAAAAAAAAAAAAAAAAAAAAAAAAAAAAAAAAAAAAAZAAAAAEAAABAAAAAAAAAAAAAAAAAAAAAAAAAAAAAAAAAAAAAAAAAAAAAAAAAAAAAAAAAAAAAAAAAAAAAAAAAAAAAAAAAAAAAAAAAAAAAAAAAAAAAAAAAAAAAAAAAAAAAFAAAADwAAAAAAAAAAAAAAP//2QkUAAAAAQAAABQAAAAUAAAAFAAAAAEAAAAAAAAAZAAAAGQAAAAAAAAAZAAAAGQAAAAVAAAAYAAAAAAAAAAAAAAADwAAACADAAAAAAAAAAAAAAEAAACgMgAAVgcAAKr4//8BAAAAf39/AAEAAABkAAAAAAAAABQAAABAHwAAAAAAACYAAAAAAAAAwOD//wAAAAAmAAAAZAAAABYAAABMAAAAAAAAAAAAAAAEAAAAAAAAAAEAAAB3d3cKAAAAACgAAAAoAAAAZAAAAGQAAAAAAAAAzMzMAAAAAABQAAAAUAAAAGQAAABkAAAAAAAAABcAAAAUAAAAAAAAAAAAAAD/fwAA/38AAAAAAAAJAAAABAAAACAAaAAMAAAAEAAAAAAAAAAAAAAAAAAAAAAAAAAeAAAAaAAAAAAAAAAAAAAAAAAAAAAAAAAAAAAAECcAABAnAAAAAAAAAAAAAAAAAAAAAAAAAAAAAAAAAAAAAAAAAAAAABQAAAAAAAAAwMD/AAAAAABkAAAAMgAAAAAAAABkAAAAAAAAAH9/fwAKAAAAHwAAAFQAAAD///cFf39/AQAAAAAAAAAAAAAAAAAAAAAAAAAAAAAAAAAAAAAAAAAA///ZAn9/fwB3d3cDzMzMAMDA/wB/f38AAAAAAAAAAAAAAAAAAAAAAAAAAAAhAAAAGAAAABQAAAAAAAAAxAEAAEA4AAB8GgAAAAAAACYAAAAIAAAA//////////8="/>
              </a:ext>
            </a:extLst>
          </p:cNvSpPr>
          <p:nvPr/>
        </p:nvSpPr>
        <p:spPr>
          <a:xfrm>
            <a:off x="0" y="287020"/>
            <a:ext cx="9144000" cy="4018280"/>
          </a:xfrm>
          <a:prstGeom prst="rect">
            <a:avLst/>
          </a:prstGeom>
          <a:noFill/>
          <a:ln>
            <a:noFill/>
          </a:ln>
          <a:effectLst/>
        </p:spPr>
        <p:txBody>
          <a:bodyPr vert="horz" wrap="square" numCol="1" spcCol="215900" anchor="t"/>
          <a:lstStyle/>
          <a:p>
            <a:pPr/>
          </a:p>
          <a:p>
            <a:pPr/>
          </a:p>
          <a:p>
            <a:pPr/>
            <a:r>
              <a:t>Physical to Virtual Migration : Physical Computer to Virtual One</a:t>
            </a:r>
          </a:p>
          <a:p>
            <a:pPr/>
            <a:r>
              <a:t>• Eg : We have a webserver running on physical hardware.We can run vmware vcenter converter,target the webserver and have a copy of the physical server created on an ESXI host</a:t>
            </a:r>
          </a:p>
          <a:p>
            <a:pPr/>
          </a:p>
          <a:p>
            <a:pPr/>
            <a:r>
              <a:t>Virtual to Virtual Migration : These are exactly like P2V migration except that the source machine is already a VM</a:t>
            </a:r>
          </a:p>
          <a:p>
            <a:pPr/>
            <a:r>
              <a:t>• Eg : Migrating from Hyper-V and VMware Workstation to ESXI would be considered a V2V Migration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fontScheme name="Presentation">
      <a:majorFont>
        <a:latin typeface="Chantilly Pro"/>
        <a:ea typeface="Chantilly Pro"/>
        <a:cs typeface="Chantilly Pro"/>
      </a:majorFont>
      <a:minorFont>
        <a:latin typeface="Chantilly Pro"/>
        <a:ea typeface="Chantilly Pro"/>
        <a:cs typeface="Chantilly Pr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7F7F7F"/>
        </a:lt1>
        <a:dk2>
          <a:srgbClr val="8DC6FF"/>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3">
        <a:dk1>
          <a:srgbClr val="CCCCCC"/>
        </a:dk1>
        <a:lt1>
          <a:srgbClr val="7F7F7F"/>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7F7F7F"/>
        </a:lt1>
        <a:dk2>
          <a:srgbClr val="CC3300"/>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7F7F7F"/>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7F7F7F"/>
        </a:lt1>
        <a:dk2>
          <a:srgbClr val="5EAC64"/>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7">
        <a:dk1>
          <a:srgbClr val="FFCC66"/>
        </a:dk1>
        <a:lt1>
          <a:srgbClr val="7F7F7F"/>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7F7F7F"/>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7F7F7F"/>
        </a:lt1>
        <a:dk2>
          <a:srgbClr val="FFFFFF"/>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7F7F7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11">
        <a:dk1>
          <a:srgbClr val="FFFFD9"/>
        </a:dk1>
        <a:lt1>
          <a:srgbClr val="7F7F7F"/>
        </a:lt1>
        <a:dk2>
          <a:srgbClr val="FF99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7F7F7F"/>
    </a:dk1>
    <a:lt1>
      <a:srgbClr val="FFFFD9"/>
    </a:lt1>
    <a:dk2>
      <a:srgbClr val="777777"/>
    </a:dk2>
    <a:lt2>
      <a:srgbClr val="FF9900"/>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im</cp:lastModifiedBy>
  <cp:revision>0</cp:revision>
  <dcterms:created xsi:type="dcterms:W3CDTF">2020-06-23T15:15:23Z</dcterms:created>
  <dcterms:modified xsi:type="dcterms:W3CDTF">2020-06-23T15:34:28Z</dcterms:modified>
</cp:coreProperties>
</file>