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0" r:id="rId4"/>
  </p:sldMasterIdLst>
  <p:sldIdLst>
    <p:sldId id="287" r:id="rId5"/>
    <p:sldId id="257" r:id="rId6"/>
    <p:sldId id="258" r:id="rId7"/>
    <p:sldId id="259" r:id="rId8"/>
    <p:sldId id="260" r:id="rId9"/>
    <p:sldId id="271" r:id="rId10"/>
    <p:sldId id="272" r:id="rId11"/>
    <p:sldId id="273" r:id="rId12"/>
    <p:sldId id="274" r:id="rId13"/>
    <p:sldId id="275" r:id="rId14"/>
    <p:sldId id="261" r:id="rId15"/>
    <p:sldId id="262" r:id="rId16"/>
    <p:sldId id="263" r:id="rId17"/>
    <p:sldId id="278" r:id="rId18"/>
    <p:sldId id="276" r:id="rId19"/>
    <p:sldId id="279" r:id="rId20"/>
    <p:sldId id="280" r:id="rId21"/>
    <p:sldId id="268" r:id="rId22"/>
    <p:sldId id="282" r:id="rId23"/>
    <p:sldId id="269" r:id="rId24"/>
    <p:sldId id="281" r:id="rId25"/>
    <p:sldId id="270"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497376-7C50-4FE5-BC58-8B7154325E35}" v="4" dt="2021-12-30T19:19:26.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p:cViewPr varScale="1">
        <p:scale>
          <a:sx n="79" d="100"/>
          <a:sy n="79" d="100"/>
        </p:scale>
        <p:origin x="719"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CD862F-B23B-4627-9797-045151154DFD}" type="doc">
      <dgm:prSet loTypeId="urn:microsoft.com/office/officeart/2008/layout/LinedList" loCatId="list" qsTypeId="urn:microsoft.com/office/officeart/2005/8/quickstyle/simple2" qsCatId="simple" csTypeId="urn:microsoft.com/office/officeart/2005/8/colors/accent0_3" csCatId="mainScheme" phldr="1"/>
      <dgm:spPr/>
      <dgm:t>
        <a:bodyPr/>
        <a:lstStyle/>
        <a:p>
          <a:endParaRPr lang="en-US"/>
        </a:p>
      </dgm:t>
    </dgm:pt>
    <dgm:pt modelId="{4676257B-9D0B-4FEE-B7B2-418D4795CE0F}">
      <dgm:prSet/>
      <dgm:spPr/>
      <dgm:t>
        <a:bodyPr/>
        <a:lstStyle/>
        <a:p>
          <a:r>
            <a:rPr lang="tr-TR" dirty="0">
              <a:latin typeface="Times New Roman" panose="02020603050405020304" pitchFamily="18" charset="0"/>
              <a:cs typeface="Times New Roman" panose="02020603050405020304" pitchFamily="18" charset="0"/>
            </a:rPr>
            <a:t>FBCPU SİMÜLATÖRÜ :FB-CPU’nun mimarisini görselleştiren, veri akışının gözlemlenebildiği “FBCPU Simülatörü” kullanılmıştır. Tasarımı gerçekleştiren bu simülasyon veri akışını daha iyi bir şekilde gözlemlenmesini sağlar.</a:t>
          </a:r>
          <a:endParaRPr lang="en-US" dirty="0">
            <a:latin typeface="Times New Roman" panose="02020603050405020304" pitchFamily="18" charset="0"/>
            <a:cs typeface="Times New Roman" panose="02020603050405020304" pitchFamily="18" charset="0"/>
          </a:endParaRPr>
        </a:p>
      </dgm:t>
    </dgm:pt>
    <dgm:pt modelId="{C87874DB-A0D8-49F2-875A-0B2ECF40F8C8}" type="parTrans" cxnId="{3B37758E-F81B-4DC7-A5C2-143ED240C1B5}">
      <dgm:prSet/>
      <dgm:spPr/>
      <dgm:t>
        <a:bodyPr/>
        <a:lstStyle/>
        <a:p>
          <a:endParaRPr lang="en-US"/>
        </a:p>
      </dgm:t>
    </dgm:pt>
    <dgm:pt modelId="{D6671452-AA65-4852-9C56-8482A04DFF24}" type="sibTrans" cxnId="{3B37758E-F81B-4DC7-A5C2-143ED240C1B5}">
      <dgm:prSet/>
      <dgm:spPr/>
      <dgm:t>
        <a:bodyPr/>
        <a:lstStyle/>
        <a:p>
          <a:endParaRPr lang="en-US"/>
        </a:p>
      </dgm:t>
    </dgm:pt>
    <dgm:pt modelId="{E1DBAFF2-2BE1-4B84-B120-D17E332F2A9E}">
      <dgm:prSet/>
      <dgm:spPr/>
      <dgm:t>
        <a:bodyPr/>
        <a:lstStyle/>
        <a:p>
          <a:r>
            <a:rPr lang="tr-TR" dirty="0">
              <a:latin typeface="Times New Roman" panose="02020603050405020304" pitchFamily="18" charset="0"/>
              <a:cs typeface="Times New Roman" panose="02020603050405020304" pitchFamily="18" charset="0"/>
            </a:rPr>
            <a:t>XİLİNİX VİVADO DESİGN SUİTE:FBGA kartları üzerinde tasarımı geliştirmek için gerekli olan araçtır. FBGA’e yi konfigüre eder.</a:t>
          </a:r>
          <a:endParaRPr lang="en-US" dirty="0">
            <a:latin typeface="Times New Roman" panose="02020603050405020304" pitchFamily="18" charset="0"/>
            <a:cs typeface="Times New Roman" panose="02020603050405020304" pitchFamily="18" charset="0"/>
          </a:endParaRPr>
        </a:p>
      </dgm:t>
    </dgm:pt>
    <dgm:pt modelId="{4FDC246E-EC0A-4619-B44D-7DB5BC8B9189}" type="parTrans" cxnId="{FF89E702-0551-4C0D-A458-62A000003107}">
      <dgm:prSet/>
      <dgm:spPr/>
      <dgm:t>
        <a:bodyPr/>
        <a:lstStyle/>
        <a:p>
          <a:endParaRPr lang="en-US"/>
        </a:p>
      </dgm:t>
    </dgm:pt>
    <dgm:pt modelId="{B50A671C-7723-4F7A-A477-BC03ED36ABA5}" type="sibTrans" cxnId="{FF89E702-0551-4C0D-A458-62A000003107}">
      <dgm:prSet/>
      <dgm:spPr/>
      <dgm:t>
        <a:bodyPr/>
        <a:lstStyle/>
        <a:p>
          <a:endParaRPr lang="en-US"/>
        </a:p>
      </dgm:t>
    </dgm:pt>
    <dgm:pt modelId="{645B77E0-A1FE-4586-8495-6DDFE7A958BB}" type="pres">
      <dgm:prSet presAssocID="{54CD862F-B23B-4627-9797-045151154DFD}" presName="vert0" presStyleCnt="0">
        <dgm:presLayoutVars>
          <dgm:dir/>
          <dgm:animOne val="branch"/>
          <dgm:animLvl val="lvl"/>
        </dgm:presLayoutVars>
      </dgm:prSet>
      <dgm:spPr/>
    </dgm:pt>
    <dgm:pt modelId="{CDEE749E-17CA-4C71-B596-B1469B699023}" type="pres">
      <dgm:prSet presAssocID="{4676257B-9D0B-4FEE-B7B2-418D4795CE0F}" presName="thickLine" presStyleLbl="alignNode1" presStyleIdx="0" presStyleCnt="2"/>
      <dgm:spPr/>
    </dgm:pt>
    <dgm:pt modelId="{94D10FD7-3324-4C95-B7E5-EC76E35CA96A}" type="pres">
      <dgm:prSet presAssocID="{4676257B-9D0B-4FEE-B7B2-418D4795CE0F}" presName="horz1" presStyleCnt="0"/>
      <dgm:spPr/>
    </dgm:pt>
    <dgm:pt modelId="{0BDE47CF-19C0-4D13-890E-EB083C2A3CCE}" type="pres">
      <dgm:prSet presAssocID="{4676257B-9D0B-4FEE-B7B2-418D4795CE0F}" presName="tx1" presStyleLbl="revTx" presStyleIdx="0" presStyleCnt="2"/>
      <dgm:spPr/>
    </dgm:pt>
    <dgm:pt modelId="{7C7678D8-8C05-4552-9038-16B159F93499}" type="pres">
      <dgm:prSet presAssocID="{4676257B-9D0B-4FEE-B7B2-418D4795CE0F}" presName="vert1" presStyleCnt="0"/>
      <dgm:spPr/>
    </dgm:pt>
    <dgm:pt modelId="{79F1A54A-23AF-43F7-B7A8-CFC17E8E4BBB}" type="pres">
      <dgm:prSet presAssocID="{E1DBAFF2-2BE1-4B84-B120-D17E332F2A9E}" presName="thickLine" presStyleLbl="alignNode1" presStyleIdx="1" presStyleCnt="2"/>
      <dgm:spPr/>
    </dgm:pt>
    <dgm:pt modelId="{428869FF-FA3D-4E9F-A34D-B376A731EEFD}" type="pres">
      <dgm:prSet presAssocID="{E1DBAFF2-2BE1-4B84-B120-D17E332F2A9E}" presName="horz1" presStyleCnt="0"/>
      <dgm:spPr/>
    </dgm:pt>
    <dgm:pt modelId="{A186CD14-3BD2-46BA-B92B-48847AEC7136}" type="pres">
      <dgm:prSet presAssocID="{E1DBAFF2-2BE1-4B84-B120-D17E332F2A9E}" presName="tx1" presStyleLbl="revTx" presStyleIdx="1" presStyleCnt="2"/>
      <dgm:spPr/>
    </dgm:pt>
    <dgm:pt modelId="{72B78F6B-2336-463D-99E9-746CA8BF838E}" type="pres">
      <dgm:prSet presAssocID="{E1DBAFF2-2BE1-4B84-B120-D17E332F2A9E}" presName="vert1" presStyleCnt="0"/>
      <dgm:spPr/>
    </dgm:pt>
  </dgm:ptLst>
  <dgm:cxnLst>
    <dgm:cxn modelId="{FF89E702-0551-4C0D-A458-62A000003107}" srcId="{54CD862F-B23B-4627-9797-045151154DFD}" destId="{E1DBAFF2-2BE1-4B84-B120-D17E332F2A9E}" srcOrd="1" destOrd="0" parTransId="{4FDC246E-EC0A-4619-B44D-7DB5BC8B9189}" sibTransId="{B50A671C-7723-4F7A-A477-BC03ED36ABA5}"/>
    <dgm:cxn modelId="{59036581-AEB3-40C1-8895-F8D782D8DB2C}" type="presOf" srcId="{4676257B-9D0B-4FEE-B7B2-418D4795CE0F}" destId="{0BDE47CF-19C0-4D13-890E-EB083C2A3CCE}" srcOrd="0" destOrd="0" presId="urn:microsoft.com/office/officeart/2008/layout/LinedList"/>
    <dgm:cxn modelId="{3B37758E-F81B-4DC7-A5C2-143ED240C1B5}" srcId="{54CD862F-B23B-4627-9797-045151154DFD}" destId="{4676257B-9D0B-4FEE-B7B2-418D4795CE0F}" srcOrd="0" destOrd="0" parTransId="{C87874DB-A0D8-49F2-875A-0B2ECF40F8C8}" sibTransId="{D6671452-AA65-4852-9C56-8482A04DFF24}"/>
    <dgm:cxn modelId="{8431C4DA-57D2-4690-B9B3-587106E8C112}" type="presOf" srcId="{E1DBAFF2-2BE1-4B84-B120-D17E332F2A9E}" destId="{A186CD14-3BD2-46BA-B92B-48847AEC7136}" srcOrd="0" destOrd="0" presId="urn:microsoft.com/office/officeart/2008/layout/LinedList"/>
    <dgm:cxn modelId="{D73784E3-89AC-4FFE-BA58-D0A1F9EC9BB6}" type="presOf" srcId="{54CD862F-B23B-4627-9797-045151154DFD}" destId="{645B77E0-A1FE-4586-8495-6DDFE7A958BB}" srcOrd="0" destOrd="0" presId="urn:microsoft.com/office/officeart/2008/layout/LinedList"/>
    <dgm:cxn modelId="{AF9692FD-B3FE-4905-834B-567B8A19388B}" type="presParOf" srcId="{645B77E0-A1FE-4586-8495-6DDFE7A958BB}" destId="{CDEE749E-17CA-4C71-B596-B1469B699023}" srcOrd="0" destOrd="0" presId="urn:microsoft.com/office/officeart/2008/layout/LinedList"/>
    <dgm:cxn modelId="{9ED936A5-C894-43A8-95E6-EE534EC88A1A}" type="presParOf" srcId="{645B77E0-A1FE-4586-8495-6DDFE7A958BB}" destId="{94D10FD7-3324-4C95-B7E5-EC76E35CA96A}" srcOrd="1" destOrd="0" presId="urn:microsoft.com/office/officeart/2008/layout/LinedList"/>
    <dgm:cxn modelId="{CCADA2BC-48C8-4317-8ECE-DAA4C19F763F}" type="presParOf" srcId="{94D10FD7-3324-4C95-B7E5-EC76E35CA96A}" destId="{0BDE47CF-19C0-4D13-890E-EB083C2A3CCE}" srcOrd="0" destOrd="0" presId="urn:microsoft.com/office/officeart/2008/layout/LinedList"/>
    <dgm:cxn modelId="{A2878D4E-5ADD-40FD-8B0B-EA97BD60A3CB}" type="presParOf" srcId="{94D10FD7-3324-4C95-B7E5-EC76E35CA96A}" destId="{7C7678D8-8C05-4552-9038-16B159F93499}" srcOrd="1" destOrd="0" presId="urn:microsoft.com/office/officeart/2008/layout/LinedList"/>
    <dgm:cxn modelId="{A609654C-7EED-4AB4-83C8-AFCF3F4D9595}" type="presParOf" srcId="{645B77E0-A1FE-4586-8495-6DDFE7A958BB}" destId="{79F1A54A-23AF-43F7-B7A8-CFC17E8E4BBB}" srcOrd="2" destOrd="0" presId="urn:microsoft.com/office/officeart/2008/layout/LinedList"/>
    <dgm:cxn modelId="{D70CA83E-3E4B-4E55-BA1C-4178C49D8EB1}" type="presParOf" srcId="{645B77E0-A1FE-4586-8495-6DDFE7A958BB}" destId="{428869FF-FA3D-4E9F-A34D-B376A731EEFD}" srcOrd="3" destOrd="0" presId="urn:microsoft.com/office/officeart/2008/layout/LinedList"/>
    <dgm:cxn modelId="{7FE890E3-AE76-4515-A6E0-7E7D3CFA6B92}" type="presParOf" srcId="{428869FF-FA3D-4E9F-A34D-B376A731EEFD}" destId="{A186CD14-3BD2-46BA-B92B-48847AEC7136}" srcOrd="0" destOrd="0" presId="urn:microsoft.com/office/officeart/2008/layout/LinedList"/>
    <dgm:cxn modelId="{E5AEDFFD-4188-4D07-94DD-9687345D86CF}" type="presParOf" srcId="{428869FF-FA3D-4E9F-A34D-B376A731EEFD}" destId="{72B78F6B-2336-463D-99E9-746CA8BF83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57A882-3C7F-49DA-B3ED-E1CCB709256B}" type="doc">
      <dgm:prSet loTypeId="urn:microsoft.com/office/officeart/2005/8/layout/default" loCatId="list" qsTypeId="urn:microsoft.com/office/officeart/2005/8/quickstyle/simple2" qsCatId="simple" csTypeId="urn:microsoft.com/office/officeart/2005/8/colors/colorful1" csCatId="colorful" phldr="1"/>
      <dgm:spPr/>
      <dgm:t>
        <a:bodyPr/>
        <a:lstStyle/>
        <a:p>
          <a:endParaRPr lang="en-US"/>
        </a:p>
      </dgm:t>
    </dgm:pt>
    <dgm:pt modelId="{6E3213FB-C04C-4711-B265-095DFA06DC27}">
      <dgm:prSet/>
      <dgm:spPr/>
      <dgm:t>
        <a:bodyPr/>
        <a:lstStyle/>
        <a:p>
          <a:r>
            <a:rPr lang="tr-TR" b="1" dirty="0"/>
            <a:t>PC(6 BİT):</a:t>
          </a:r>
          <a:r>
            <a:rPr lang="tr-TR" dirty="0"/>
            <a:t>RAM üzerinde hangi komutun alınacağını belirler. RAM ‘in  2^6  </a:t>
          </a:r>
          <a:r>
            <a:rPr lang="tr-TR" dirty="0" err="1"/>
            <a:t>lokasyonuna</a:t>
          </a:r>
          <a:r>
            <a:rPr lang="tr-TR" dirty="0"/>
            <a:t> sahip olmasından ötürü 6 bittir.</a:t>
          </a:r>
          <a:endParaRPr lang="en-US" dirty="0"/>
        </a:p>
      </dgm:t>
    </dgm:pt>
    <dgm:pt modelId="{E39724F8-69D9-472F-A19B-C8C0EAB385B8}" type="parTrans" cxnId="{D40A8D1E-5A59-43FB-92D7-B61F0C38AE55}">
      <dgm:prSet/>
      <dgm:spPr/>
      <dgm:t>
        <a:bodyPr/>
        <a:lstStyle/>
        <a:p>
          <a:endParaRPr lang="en-US"/>
        </a:p>
      </dgm:t>
    </dgm:pt>
    <dgm:pt modelId="{8029CA76-1EED-49DC-96ED-7B7D03FC23A1}" type="sibTrans" cxnId="{D40A8D1E-5A59-43FB-92D7-B61F0C38AE55}">
      <dgm:prSet/>
      <dgm:spPr/>
      <dgm:t>
        <a:bodyPr/>
        <a:lstStyle/>
        <a:p>
          <a:endParaRPr lang="en-US"/>
        </a:p>
      </dgm:t>
    </dgm:pt>
    <dgm:pt modelId="{18D85EAB-7BAD-414A-A1EA-415E64BFCF6D}">
      <dgm:prSet/>
      <dgm:spPr/>
      <dgm:t>
        <a:bodyPr/>
        <a:lstStyle/>
        <a:p>
          <a:r>
            <a:rPr lang="tr-TR" b="1"/>
            <a:t>MAR(6 BİT):</a:t>
          </a:r>
          <a:r>
            <a:rPr lang="tr-TR"/>
            <a:t>Memory Address Register isminde bir saklayıcıdır. Bu saklayıcı RAM’in adres girişine bağlanmıştır. RAM’in 2^6 lokasyonu olduğu için MAR 6 bitliktir. Saklayıcı RAM’in içerisindedir.</a:t>
          </a:r>
          <a:endParaRPr lang="en-US"/>
        </a:p>
      </dgm:t>
    </dgm:pt>
    <dgm:pt modelId="{5AA49F56-BAFC-41A2-891F-B79DFDA9DF3F}" type="parTrans" cxnId="{2E4B0FB4-B6D6-4635-82F9-25A9F35E6C43}">
      <dgm:prSet/>
      <dgm:spPr/>
      <dgm:t>
        <a:bodyPr/>
        <a:lstStyle/>
        <a:p>
          <a:endParaRPr lang="en-US"/>
        </a:p>
      </dgm:t>
    </dgm:pt>
    <dgm:pt modelId="{35E6AED4-718B-44AB-BA9C-13C9634B15A5}" type="sibTrans" cxnId="{2E4B0FB4-B6D6-4635-82F9-25A9F35E6C43}">
      <dgm:prSet/>
      <dgm:spPr/>
      <dgm:t>
        <a:bodyPr/>
        <a:lstStyle/>
        <a:p>
          <a:endParaRPr lang="en-US"/>
        </a:p>
      </dgm:t>
    </dgm:pt>
    <dgm:pt modelId="{5809145A-EF92-4748-BB7E-78DF10B2E5F3}">
      <dgm:prSet/>
      <dgm:spPr/>
      <dgm:t>
        <a:bodyPr/>
        <a:lstStyle/>
        <a:p>
          <a:r>
            <a:rPr lang="tr-TR" b="1" dirty="0" err="1"/>
            <a:t>MDRIn</a:t>
          </a:r>
          <a:r>
            <a:rPr lang="tr-TR" b="1" dirty="0"/>
            <a:t>(10 BİT): </a:t>
          </a:r>
          <a:r>
            <a:rPr lang="tr-TR" dirty="0"/>
            <a:t>Memory Data </a:t>
          </a:r>
          <a:r>
            <a:rPr lang="tr-TR" dirty="0" err="1"/>
            <a:t>Register</a:t>
          </a:r>
          <a:r>
            <a:rPr lang="tr-TR" dirty="0"/>
            <a:t> </a:t>
          </a:r>
          <a:r>
            <a:rPr lang="tr-TR" dirty="0" err="1"/>
            <a:t>In</a:t>
          </a:r>
          <a:r>
            <a:rPr lang="tr-TR" dirty="0"/>
            <a:t>, </a:t>
          </a:r>
          <a:r>
            <a:rPr lang="tr-TR" dirty="0" err="1"/>
            <a:t>RAM’e</a:t>
          </a:r>
          <a:r>
            <a:rPr lang="tr-TR" dirty="0"/>
            <a:t> bir veri yazılacağı zaman kullanılan </a:t>
          </a:r>
          <a:r>
            <a:rPr lang="tr-TR" dirty="0" err="1"/>
            <a:t>saklayıcıdır.RAM</a:t>
          </a:r>
          <a:r>
            <a:rPr lang="tr-TR" dirty="0"/>
            <a:t> ‘in bir </a:t>
          </a:r>
          <a:r>
            <a:rPr lang="tr-TR" dirty="0" err="1"/>
            <a:t>loksayonu</a:t>
          </a:r>
          <a:r>
            <a:rPr lang="tr-TR" dirty="0"/>
            <a:t> 10 bitlik olmasından </a:t>
          </a:r>
          <a:r>
            <a:rPr lang="tr-TR" dirty="0" err="1"/>
            <a:t>ötürü,saklayıcı</a:t>
          </a:r>
          <a:r>
            <a:rPr lang="tr-TR" dirty="0"/>
            <a:t> 10 </a:t>
          </a:r>
          <a:r>
            <a:rPr lang="tr-TR" dirty="0" err="1"/>
            <a:t>bittir.Saklayıcı</a:t>
          </a:r>
          <a:r>
            <a:rPr lang="tr-TR" dirty="0"/>
            <a:t> </a:t>
          </a:r>
          <a:r>
            <a:rPr lang="tr-TR" dirty="0" err="1"/>
            <a:t>RAM’in</a:t>
          </a:r>
          <a:r>
            <a:rPr lang="tr-TR" dirty="0"/>
            <a:t> içerisindedir.</a:t>
          </a:r>
        </a:p>
        <a:p>
          <a:endParaRPr lang="en-US" dirty="0"/>
        </a:p>
      </dgm:t>
    </dgm:pt>
    <dgm:pt modelId="{50B4DE6E-1EB4-4C6D-9772-947A74C8B796}" type="parTrans" cxnId="{91CC4978-F6E0-4D53-BDB4-1A5B0D3FB03D}">
      <dgm:prSet/>
      <dgm:spPr/>
      <dgm:t>
        <a:bodyPr/>
        <a:lstStyle/>
        <a:p>
          <a:endParaRPr lang="en-US"/>
        </a:p>
      </dgm:t>
    </dgm:pt>
    <dgm:pt modelId="{C7A741B5-B5C1-41F5-9FC8-93ED2CC780C4}" type="sibTrans" cxnId="{91CC4978-F6E0-4D53-BDB4-1A5B0D3FB03D}">
      <dgm:prSet/>
      <dgm:spPr/>
      <dgm:t>
        <a:bodyPr/>
        <a:lstStyle/>
        <a:p>
          <a:endParaRPr lang="en-US"/>
        </a:p>
      </dgm:t>
    </dgm:pt>
    <dgm:pt modelId="{F2320758-34DA-464D-BA25-10D1380DB245}">
      <dgm:prSet/>
      <dgm:spPr/>
      <dgm:t>
        <a:bodyPr/>
        <a:lstStyle/>
        <a:p>
          <a:r>
            <a:rPr lang="tr-TR" b="1"/>
            <a:t>RAMWR(1 BİT):</a:t>
          </a:r>
          <a:r>
            <a:rPr lang="tr-TR"/>
            <a:t>RAM’e veri yazılacağı durumlarda aktif edilmektedir. 1 olmadığı durumlarda RAM’e veri yazılmaz. Saklayıcı RAM’in içerisindedir.</a:t>
          </a:r>
          <a:endParaRPr lang="en-US"/>
        </a:p>
      </dgm:t>
    </dgm:pt>
    <dgm:pt modelId="{302636A2-B200-40AB-BD38-203D86624DE6}" type="parTrans" cxnId="{CD78F6A5-394D-41EB-B712-88BD6F83A3D4}">
      <dgm:prSet/>
      <dgm:spPr/>
      <dgm:t>
        <a:bodyPr/>
        <a:lstStyle/>
        <a:p>
          <a:endParaRPr lang="en-US"/>
        </a:p>
      </dgm:t>
    </dgm:pt>
    <dgm:pt modelId="{12EADE96-EC24-4E2E-A61D-3BB0733B8011}" type="sibTrans" cxnId="{CD78F6A5-394D-41EB-B712-88BD6F83A3D4}">
      <dgm:prSet/>
      <dgm:spPr/>
      <dgm:t>
        <a:bodyPr/>
        <a:lstStyle/>
        <a:p>
          <a:endParaRPr lang="en-US"/>
        </a:p>
      </dgm:t>
    </dgm:pt>
    <dgm:pt modelId="{01541C58-E344-4E75-8F5F-F4220AE02096}">
      <dgm:prSet/>
      <dgm:spPr/>
      <dgm:t>
        <a:bodyPr/>
        <a:lstStyle/>
        <a:p>
          <a:r>
            <a:rPr lang="tr-TR" b="1" dirty="0" err="1"/>
            <a:t>MDROut</a:t>
          </a:r>
          <a:r>
            <a:rPr lang="tr-TR" b="1" dirty="0"/>
            <a:t>(10 BİT):</a:t>
          </a:r>
          <a:r>
            <a:rPr lang="tr-TR" dirty="0"/>
            <a:t>Memory Data </a:t>
          </a:r>
          <a:r>
            <a:rPr lang="tr-TR" dirty="0" err="1"/>
            <a:t>Register</a:t>
          </a:r>
          <a:r>
            <a:rPr lang="tr-TR" dirty="0"/>
            <a:t>, </a:t>
          </a:r>
          <a:r>
            <a:rPr lang="tr-TR" dirty="0" err="1"/>
            <a:t>RAM’den</a:t>
          </a:r>
          <a:r>
            <a:rPr lang="tr-TR" dirty="0"/>
            <a:t> veri okunacağı zaman kullanılan saklayıcıdır. </a:t>
          </a:r>
          <a:r>
            <a:rPr lang="tr-TR" dirty="0" err="1"/>
            <a:t>RAM’in</a:t>
          </a:r>
          <a:r>
            <a:rPr lang="tr-TR" dirty="0"/>
            <a:t> bir </a:t>
          </a:r>
          <a:r>
            <a:rPr lang="tr-TR" dirty="0" err="1"/>
            <a:t>lokasyonu</a:t>
          </a:r>
          <a:r>
            <a:rPr lang="tr-TR" dirty="0"/>
            <a:t>  10 bit olmasından dolayı, saklayıcı 10 bittir. Saklayıcı </a:t>
          </a:r>
          <a:r>
            <a:rPr lang="tr-TR" dirty="0" err="1"/>
            <a:t>RAM’in</a:t>
          </a:r>
          <a:r>
            <a:rPr lang="tr-TR" dirty="0"/>
            <a:t> içerisindedir.</a:t>
          </a:r>
          <a:endParaRPr lang="en-US" dirty="0"/>
        </a:p>
      </dgm:t>
    </dgm:pt>
    <dgm:pt modelId="{E9E604ED-03C9-4861-B4B7-45574A1BFA01}" type="parTrans" cxnId="{D39F2FB5-1744-4CE2-96EA-EC46F9545918}">
      <dgm:prSet/>
      <dgm:spPr/>
      <dgm:t>
        <a:bodyPr/>
        <a:lstStyle/>
        <a:p>
          <a:endParaRPr lang="en-US"/>
        </a:p>
      </dgm:t>
    </dgm:pt>
    <dgm:pt modelId="{74F58FEB-5446-456D-88B9-A2D98E62C32D}" type="sibTrans" cxnId="{D39F2FB5-1744-4CE2-96EA-EC46F9545918}">
      <dgm:prSet/>
      <dgm:spPr/>
      <dgm:t>
        <a:bodyPr/>
        <a:lstStyle/>
        <a:p>
          <a:endParaRPr lang="en-US"/>
        </a:p>
      </dgm:t>
    </dgm:pt>
    <dgm:pt modelId="{D4EEAD2D-BD6E-4695-B23E-19D84227C10A}">
      <dgm:prSet/>
      <dgm:spPr/>
      <dgm:t>
        <a:bodyPr/>
        <a:lstStyle/>
        <a:p>
          <a:r>
            <a:rPr lang="tr-TR" b="1"/>
            <a:t>IR(10 BİT): </a:t>
          </a:r>
          <a:r>
            <a:rPr lang="tr-TR"/>
            <a:t>Instruction Register RAM’de okunan kodun saklandığı saklayıcıdır.</a:t>
          </a:r>
          <a:endParaRPr lang="en-US"/>
        </a:p>
      </dgm:t>
    </dgm:pt>
    <dgm:pt modelId="{266270E5-0825-4D8F-9389-AB4F966B63F1}" type="parTrans" cxnId="{9AA2578B-8302-48BC-8A73-9CA558B18607}">
      <dgm:prSet/>
      <dgm:spPr/>
      <dgm:t>
        <a:bodyPr/>
        <a:lstStyle/>
        <a:p>
          <a:endParaRPr lang="en-US"/>
        </a:p>
      </dgm:t>
    </dgm:pt>
    <dgm:pt modelId="{21D5D3AA-CCB4-47EB-AE44-B10686EE902E}" type="sibTrans" cxnId="{9AA2578B-8302-48BC-8A73-9CA558B18607}">
      <dgm:prSet/>
      <dgm:spPr/>
      <dgm:t>
        <a:bodyPr/>
        <a:lstStyle/>
        <a:p>
          <a:endParaRPr lang="en-US"/>
        </a:p>
      </dgm:t>
    </dgm:pt>
    <dgm:pt modelId="{74AEA072-DF74-487F-B95B-77951EBD3433}">
      <dgm:prSet/>
      <dgm:spPr/>
      <dgm:t>
        <a:bodyPr/>
        <a:lstStyle/>
        <a:p>
          <a:r>
            <a:rPr lang="tr-TR" b="1" dirty="0"/>
            <a:t>ACC(10 BİT):</a:t>
          </a:r>
          <a:r>
            <a:rPr lang="tr-TR" dirty="0"/>
            <a:t>Aritmetik işlemlerin sonuçlarını tutan saklayıcıdır.</a:t>
          </a:r>
          <a:endParaRPr lang="en-US" dirty="0"/>
        </a:p>
      </dgm:t>
    </dgm:pt>
    <dgm:pt modelId="{89CA5823-EF0E-4BE5-80F3-34A67671AB62}" type="parTrans" cxnId="{227BA732-E6B6-4C02-BCD4-06A2AE0AE6D0}">
      <dgm:prSet/>
      <dgm:spPr/>
      <dgm:t>
        <a:bodyPr/>
        <a:lstStyle/>
        <a:p>
          <a:endParaRPr lang="en-US"/>
        </a:p>
      </dgm:t>
    </dgm:pt>
    <dgm:pt modelId="{E633604D-4313-45C9-A9AF-F8F0D13CD4E9}" type="sibTrans" cxnId="{227BA732-E6B6-4C02-BCD4-06A2AE0AE6D0}">
      <dgm:prSet/>
      <dgm:spPr/>
      <dgm:t>
        <a:bodyPr/>
        <a:lstStyle/>
        <a:p>
          <a:endParaRPr lang="en-US"/>
        </a:p>
      </dgm:t>
    </dgm:pt>
    <dgm:pt modelId="{722BCB41-E716-4ABF-B137-E87FE69A30F4}" type="pres">
      <dgm:prSet presAssocID="{2C57A882-3C7F-49DA-B3ED-E1CCB709256B}" presName="diagram" presStyleCnt="0">
        <dgm:presLayoutVars>
          <dgm:dir/>
          <dgm:resizeHandles val="exact"/>
        </dgm:presLayoutVars>
      </dgm:prSet>
      <dgm:spPr/>
    </dgm:pt>
    <dgm:pt modelId="{18E4982B-B986-427D-810C-FA417C59F01B}" type="pres">
      <dgm:prSet presAssocID="{6E3213FB-C04C-4711-B265-095DFA06DC27}" presName="node" presStyleLbl="node1" presStyleIdx="0" presStyleCnt="7">
        <dgm:presLayoutVars>
          <dgm:bulletEnabled val="1"/>
        </dgm:presLayoutVars>
      </dgm:prSet>
      <dgm:spPr/>
    </dgm:pt>
    <dgm:pt modelId="{F53B2EC0-5384-40B5-A847-566506FD26D2}" type="pres">
      <dgm:prSet presAssocID="{8029CA76-1EED-49DC-96ED-7B7D03FC23A1}" presName="sibTrans" presStyleCnt="0"/>
      <dgm:spPr/>
    </dgm:pt>
    <dgm:pt modelId="{EBB1400A-DB99-4AC2-B9A1-B6F3DE9BAFBF}" type="pres">
      <dgm:prSet presAssocID="{18D85EAB-7BAD-414A-A1EA-415E64BFCF6D}" presName="node" presStyleLbl="node1" presStyleIdx="1" presStyleCnt="7">
        <dgm:presLayoutVars>
          <dgm:bulletEnabled val="1"/>
        </dgm:presLayoutVars>
      </dgm:prSet>
      <dgm:spPr/>
    </dgm:pt>
    <dgm:pt modelId="{280DCBF7-287B-477F-A1FE-33075DD1278D}" type="pres">
      <dgm:prSet presAssocID="{35E6AED4-718B-44AB-BA9C-13C9634B15A5}" presName="sibTrans" presStyleCnt="0"/>
      <dgm:spPr/>
    </dgm:pt>
    <dgm:pt modelId="{B7DD98D5-CC2B-4395-8FAA-BC649EF80CA3}" type="pres">
      <dgm:prSet presAssocID="{5809145A-EF92-4748-BB7E-78DF10B2E5F3}" presName="node" presStyleLbl="node1" presStyleIdx="2" presStyleCnt="7">
        <dgm:presLayoutVars>
          <dgm:bulletEnabled val="1"/>
        </dgm:presLayoutVars>
      </dgm:prSet>
      <dgm:spPr/>
    </dgm:pt>
    <dgm:pt modelId="{FA68C9BB-7C11-4829-BB61-852BED22604B}" type="pres">
      <dgm:prSet presAssocID="{C7A741B5-B5C1-41F5-9FC8-93ED2CC780C4}" presName="sibTrans" presStyleCnt="0"/>
      <dgm:spPr/>
    </dgm:pt>
    <dgm:pt modelId="{734333F6-5E9C-4F63-BCA8-7DFA26DD02AA}" type="pres">
      <dgm:prSet presAssocID="{F2320758-34DA-464D-BA25-10D1380DB245}" presName="node" presStyleLbl="node1" presStyleIdx="3" presStyleCnt="7">
        <dgm:presLayoutVars>
          <dgm:bulletEnabled val="1"/>
        </dgm:presLayoutVars>
      </dgm:prSet>
      <dgm:spPr/>
    </dgm:pt>
    <dgm:pt modelId="{13EB9D80-7D6E-4C38-AF81-6FF78665B697}" type="pres">
      <dgm:prSet presAssocID="{12EADE96-EC24-4E2E-A61D-3BB0733B8011}" presName="sibTrans" presStyleCnt="0"/>
      <dgm:spPr/>
    </dgm:pt>
    <dgm:pt modelId="{4D6767B7-6B52-4F9C-95F7-5C6C344E2A22}" type="pres">
      <dgm:prSet presAssocID="{01541C58-E344-4E75-8F5F-F4220AE02096}" presName="node" presStyleLbl="node1" presStyleIdx="4" presStyleCnt="7">
        <dgm:presLayoutVars>
          <dgm:bulletEnabled val="1"/>
        </dgm:presLayoutVars>
      </dgm:prSet>
      <dgm:spPr/>
    </dgm:pt>
    <dgm:pt modelId="{1C8B6362-8441-41DF-BC20-2270146E073A}" type="pres">
      <dgm:prSet presAssocID="{74F58FEB-5446-456D-88B9-A2D98E62C32D}" presName="sibTrans" presStyleCnt="0"/>
      <dgm:spPr/>
    </dgm:pt>
    <dgm:pt modelId="{187146E8-3DA1-4676-8AF7-7BCEA66C5278}" type="pres">
      <dgm:prSet presAssocID="{D4EEAD2D-BD6E-4695-B23E-19D84227C10A}" presName="node" presStyleLbl="node1" presStyleIdx="5" presStyleCnt="7">
        <dgm:presLayoutVars>
          <dgm:bulletEnabled val="1"/>
        </dgm:presLayoutVars>
      </dgm:prSet>
      <dgm:spPr/>
    </dgm:pt>
    <dgm:pt modelId="{8FF3395A-A133-43A4-B9E2-BC5311211F31}" type="pres">
      <dgm:prSet presAssocID="{21D5D3AA-CCB4-47EB-AE44-B10686EE902E}" presName="sibTrans" presStyleCnt="0"/>
      <dgm:spPr/>
    </dgm:pt>
    <dgm:pt modelId="{EB468A68-FEE1-42F6-8C0C-739AA2EEF8D1}" type="pres">
      <dgm:prSet presAssocID="{74AEA072-DF74-487F-B95B-77951EBD3433}" presName="node" presStyleLbl="node1" presStyleIdx="6" presStyleCnt="7">
        <dgm:presLayoutVars>
          <dgm:bulletEnabled val="1"/>
        </dgm:presLayoutVars>
      </dgm:prSet>
      <dgm:spPr/>
    </dgm:pt>
  </dgm:ptLst>
  <dgm:cxnLst>
    <dgm:cxn modelId="{5B56AF0E-69A6-4DFA-AEC8-65F4A3A892EB}" type="presOf" srcId="{6E3213FB-C04C-4711-B265-095DFA06DC27}" destId="{18E4982B-B986-427D-810C-FA417C59F01B}" srcOrd="0" destOrd="0" presId="urn:microsoft.com/office/officeart/2005/8/layout/default"/>
    <dgm:cxn modelId="{D40A8D1E-5A59-43FB-92D7-B61F0C38AE55}" srcId="{2C57A882-3C7F-49DA-B3ED-E1CCB709256B}" destId="{6E3213FB-C04C-4711-B265-095DFA06DC27}" srcOrd="0" destOrd="0" parTransId="{E39724F8-69D9-472F-A19B-C8C0EAB385B8}" sibTransId="{8029CA76-1EED-49DC-96ED-7B7D03FC23A1}"/>
    <dgm:cxn modelId="{227BA732-E6B6-4C02-BCD4-06A2AE0AE6D0}" srcId="{2C57A882-3C7F-49DA-B3ED-E1CCB709256B}" destId="{74AEA072-DF74-487F-B95B-77951EBD3433}" srcOrd="6" destOrd="0" parTransId="{89CA5823-EF0E-4BE5-80F3-34A67671AB62}" sibTransId="{E633604D-4313-45C9-A9AF-F8F0D13CD4E9}"/>
    <dgm:cxn modelId="{CE29FA61-DB27-45C1-BC44-D7EB296F1905}" type="presOf" srcId="{18D85EAB-7BAD-414A-A1EA-415E64BFCF6D}" destId="{EBB1400A-DB99-4AC2-B9A1-B6F3DE9BAFBF}" srcOrd="0" destOrd="0" presId="urn:microsoft.com/office/officeart/2005/8/layout/default"/>
    <dgm:cxn modelId="{7FA0CD4A-A53D-4DD3-BEF9-E27AF9258E11}" type="presOf" srcId="{01541C58-E344-4E75-8F5F-F4220AE02096}" destId="{4D6767B7-6B52-4F9C-95F7-5C6C344E2A22}" srcOrd="0" destOrd="0" presId="urn:microsoft.com/office/officeart/2005/8/layout/default"/>
    <dgm:cxn modelId="{0AE9AD55-B8AA-4450-ADAB-25CB567AD9A0}" type="presOf" srcId="{5809145A-EF92-4748-BB7E-78DF10B2E5F3}" destId="{B7DD98D5-CC2B-4395-8FAA-BC649EF80CA3}" srcOrd="0" destOrd="0" presId="urn:microsoft.com/office/officeart/2005/8/layout/default"/>
    <dgm:cxn modelId="{91CC4978-F6E0-4D53-BDB4-1A5B0D3FB03D}" srcId="{2C57A882-3C7F-49DA-B3ED-E1CCB709256B}" destId="{5809145A-EF92-4748-BB7E-78DF10B2E5F3}" srcOrd="2" destOrd="0" parTransId="{50B4DE6E-1EB4-4C6D-9772-947A74C8B796}" sibTransId="{C7A741B5-B5C1-41F5-9FC8-93ED2CC780C4}"/>
    <dgm:cxn modelId="{9AA2578B-8302-48BC-8A73-9CA558B18607}" srcId="{2C57A882-3C7F-49DA-B3ED-E1CCB709256B}" destId="{D4EEAD2D-BD6E-4695-B23E-19D84227C10A}" srcOrd="5" destOrd="0" parTransId="{266270E5-0825-4D8F-9389-AB4F966B63F1}" sibTransId="{21D5D3AA-CCB4-47EB-AE44-B10686EE902E}"/>
    <dgm:cxn modelId="{C87AF495-3086-41E9-862B-A9F396B02493}" type="presOf" srcId="{F2320758-34DA-464D-BA25-10D1380DB245}" destId="{734333F6-5E9C-4F63-BCA8-7DFA26DD02AA}" srcOrd="0" destOrd="0" presId="urn:microsoft.com/office/officeart/2005/8/layout/default"/>
    <dgm:cxn modelId="{E27823A1-936F-4674-BC31-DA2E5A339F03}" type="presOf" srcId="{2C57A882-3C7F-49DA-B3ED-E1CCB709256B}" destId="{722BCB41-E716-4ABF-B137-E87FE69A30F4}" srcOrd="0" destOrd="0" presId="urn:microsoft.com/office/officeart/2005/8/layout/default"/>
    <dgm:cxn modelId="{CD78F6A5-394D-41EB-B712-88BD6F83A3D4}" srcId="{2C57A882-3C7F-49DA-B3ED-E1CCB709256B}" destId="{F2320758-34DA-464D-BA25-10D1380DB245}" srcOrd="3" destOrd="0" parTransId="{302636A2-B200-40AB-BD38-203D86624DE6}" sibTransId="{12EADE96-EC24-4E2E-A61D-3BB0733B8011}"/>
    <dgm:cxn modelId="{61B5A3AC-9B13-4556-96AA-62B2918BE97C}" type="presOf" srcId="{D4EEAD2D-BD6E-4695-B23E-19D84227C10A}" destId="{187146E8-3DA1-4676-8AF7-7BCEA66C5278}" srcOrd="0" destOrd="0" presId="urn:microsoft.com/office/officeart/2005/8/layout/default"/>
    <dgm:cxn modelId="{2E4B0FB4-B6D6-4635-82F9-25A9F35E6C43}" srcId="{2C57A882-3C7F-49DA-B3ED-E1CCB709256B}" destId="{18D85EAB-7BAD-414A-A1EA-415E64BFCF6D}" srcOrd="1" destOrd="0" parTransId="{5AA49F56-BAFC-41A2-891F-B79DFDA9DF3F}" sibTransId="{35E6AED4-718B-44AB-BA9C-13C9634B15A5}"/>
    <dgm:cxn modelId="{D39F2FB5-1744-4CE2-96EA-EC46F9545918}" srcId="{2C57A882-3C7F-49DA-B3ED-E1CCB709256B}" destId="{01541C58-E344-4E75-8F5F-F4220AE02096}" srcOrd="4" destOrd="0" parTransId="{E9E604ED-03C9-4861-B4B7-45574A1BFA01}" sibTransId="{74F58FEB-5446-456D-88B9-A2D98E62C32D}"/>
    <dgm:cxn modelId="{9B2B8AC3-703D-4BFC-9DE1-346B0E5F8F52}" type="presOf" srcId="{74AEA072-DF74-487F-B95B-77951EBD3433}" destId="{EB468A68-FEE1-42F6-8C0C-739AA2EEF8D1}" srcOrd="0" destOrd="0" presId="urn:microsoft.com/office/officeart/2005/8/layout/default"/>
    <dgm:cxn modelId="{BE969711-800C-407B-A71E-187653CFA1EF}" type="presParOf" srcId="{722BCB41-E716-4ABF-B137-E87FE69A30F4}" destId="{18E4982B-B986-427D-810C-FA417C59F01B}" srcOrd="0" destOrd="0" presId="urn:microsoft.com/office/officeart/2005/8/layout/default"/>
    <dgm:cxn modelId="{BA2E3403-EE60-4248-8012-81813CE060F3}" type="presParOf" srcId="{722BCB41-E716-4ABF-B137-E87FE69A30F4}" destId="{F53B2EC0-5384-40B5-A847-566506FD26D2}" srcOrd="1" destOrd="0" presId="urn:microsoft.com/office/officeart/2005/8/layout/default"/>
    <dgm:cxn modelId="{89090E35-2501-40DA-BB03-BA9A23C7336A}" type="presParOf" srcId="{722BCB41-E716-4ABF-B137-E87FE69A30F4}" destId="{EBB1400A-DB99-4AC2-B9A1-B6F3DE9BAFBF}" srcOrd="2" destOrd="0" presId="urn:microsoft.com/office/officeart/2005/8/layout/default"/>
    <dgm:cxn modelId="{F265127E-B86C-45AF-80C4-83BBBC9138FF}" type="presParOf" srcId="{722BCB41-E716-4ABF-B137-E87FE69A30F4}" destId="{280DCBF7-287B-477F-A1FE-33075DD1278D}" srcOrd="3" destOrd="0" presId="urn:microsoft.com/office/officeart/2005/8/layout/default"/>
    <dgm:cxn modelId="{E544DC66-D349-457F-9A89-168E025F34BC}" type="presParOf" srcId="{722BCB41-E716-4ABF-B137-E87FE69A30F4}" destId="{B7DD98D5-CC2B-4395-8FAA-BC649EF80CA3}" srcOrd="4" destOrd="0" presId="urn:microsoft.com/office/officeart/2005/8/layout/default"/>
    <dgm:cxn modelId="{F79A4ABE-07E4-4268-BD4B-CD24D4F0CA70}" type="presParOf" srcId="{722BCB41-E716-4ABF-B137-E87FE69A30F4}" destId="{FA68C9BB-7C11-4829-BB61-852BED22604B}" srcOrd="5" destOrd="0" presId="urn:microsoft.com/office/officeart/2005/8/layout/default"/>
    <dgm:cxn modelId="{A74AF8A2-0B0B-4F40-A7D1-06100B417E3B}" type="presParOf" srcId="{722BCB41-E716-4ABF-B137-E87FE69A30F4}" destId="{734333F6-5E9C-4F63-BCA8-7DFA26DD02AA}" srcOrd="6" destOrd="0" presId="urn:microsoft.com/office/officeart/2005/8/layout/default"/>
    <dgm:cxn modelId="{DF8F10BB-0BAE-4B27-A7C1-6583B0BDBF96}" type="presParOf" srcId="{722BCB41-E716-4ABF-B137-E87FE69A30F4}" destId="{13EB9D80-7D6E-4C38-AF81-6FF78665B697}" srcOrd="7" destOrd="0" presId="urn:microsoft.com/office/officeart/2005/8/layout/default"/>
    <dgm:cxn modelId="{D712FB77-49F3-4137-A7FA-0DD524727884}" type="presParOf" srcId="{722BCB41-E716-4ABF-B137-E87FE69A30F4}" destId="{4D6767B7-6B52-4F9C-95F7-5C6C344E2A22}" srcOrd="8" destOrd="0" presId="urn:microsoft.com/office/officeart/2005/8/layout/default"/>
    <dgm:cxn modelId="{D4192453-01CA-4791-A602-4D202682528F}" type="presParOf" srcId="{722BCB41-E716-4ABF-B137-E87FE69A30F4}" destId="{1C8B6362-8441-41DF-BC20-2270146E073A}" srcOrd="9" destOrd="0" presId="urn:microsoft.com/office/officeart/2005/8/layout/default"/>
    <dgm:cxn modelId="{FC0DAB85-F652-4373-981F-72CFAF30B3D5}" type="presParOf" srcId="{722BCB41-E716-4ABF-B137-E87FE69A30F4}" destId="{187146E8-3DA1-4676-8AF7-7BCEA66C5278}" srcOrd="10" destOrd="0" presId="urn:microsoft.com/office/officeart/2005/8/layout/default"/>
    <dgm:cxn modelId="{E85E5F48-8F39-41F1-BA98-B33FA6E61438}" type="presParOf" srcId="{722BCB41-E716-4ABF-B137-E87FE69A30F4}" destId="{8FF3395A-A133-43A4-B9E2-BC5311211F31}" srcOrd="11" destOrd="0" presId="urn:microsoft.com/office/officeart/2005/8/layout/default"/>
    <dgm:cxn modelId="{155B5DE1-3D44-40CF-A52A-A68CE430E083}" type="presParOf" srcId="{722BCB41-E716-4ABF-B137-E87FE69A30F4}" destId="{EB468A68-FEE1-42F6-8C0C-739AA2EEF8D1}"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E749E-17CA-4C71-B596-B1469B699023}">
      <dsp:nvSpPr>
        <dsp:cNvPr id="0" name=""/>
        <dsp:cNvSpPr/>
      </dsp:nvSpPr>
      <dsp:spPr>
        <a:xfrm>
          <a:off x="0" y="0"/>
          <a:ext cx="1029803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BDE47CF-19C0-4D13-890E-EB083C2A3CCE}">
      <dsp:nvSpPr>
        <dsp:cNvPr id="0" name=""/>
        <dsp:cNvSpPr/>
      </dsp:nvSpPr>
      <dsp:spPr>
        <a:xfrm>
          <a:off x="0" y="0"/>
          <a:ext cx="10298034" cy="1550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tr-TR" sz="2500" kern="1200" dirty="0">
              <a:latin typeface="Times New Roman" panose="02020603050405020304" pitchFamily="18" charset="0"/>
              <a:cs typeface="Times New Roman" panose="02020603050405020304" pitchFamily="18" charset="0"/>
            </a:rPr>
            <a:t>FBCPU SİMÜLATÖRÜ :FB-CPU’nun mimarisini görselleştiren, veri akışının gözlemlenebildiği “FBCPU Simülatörü” kullanılmıştır. Tasarımı gerçekleştiren bu simülasyon veri akışını daha iyi bir şekilde gözlemlenmesini sağlar.</a:t>
          </a:r>
          <a:endParaRPr lang="en-US" sz="2500" kern="1200" dirty="0">
            <a:latin typeface="Times New Roman" panose="02020603050405020304" pitchFamily="18" charset="0"/>
            <a:cs typeface="Times New Roman" panose="02020603050405020304" pitchFamily="18" charset="0"/>
          </a:endParaRPr>
        </a:p>
      </dsp:txBody>
      <dsp:txXfrm>
        <a:off x="0" y="0"/>
        <a:ext cx="10298034" cy="1550988"/>
      </dsp:txXfrm>
    </dsp:sp>
    <dsp:sp modelId="{79F1A54A-23AF-43F7-B7A8-CFC17E8E4BBB}">
      <dsp:nvSpPr>
        <dsp:cNvPr id="0" name=""/>
        <dsp:cNvSpPr/>
      </dsp:nvSpPr>
      <dsp:spPr>
        <a:xfrm>
          <a:off x="0" y="1550988"/>
          <a:ext cx="1029803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186CD14-3BD2-46BA-B92B-48847AEC7136}">
      <dsp:nvSpPr>
        <dsp:cNvPr id="0" name=""/>
        <dsp:cNvSpPr/>
      </dsp:nvSpPr>
      <dsp:spPr>
        <a:xfrm>
          <a:off x="0" y="1550988"/>
          <a:ext cx="10298034" cy="1550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tr-TR" sz="2500" kern="1200" dirty="0">
              <a:latin typeface="Times New Roman" panose="02020603050405020304" pitchFamily="18" charset="0"/>
              <a:cs typeface="Times New Roman" panose="02020603050405020304" pitchFamily="18" charset="0"/>
            </a:rPr>
            <a:t>XİLİNİX VİVADO DESİGN SUİTE:FBGA kartları üzerinde tasarımı geliştirmek için gerekli olan araçtır. FBGA’e yi konfigüre eder.</a:t>
          </a:r>
          <a:endParaRPr lang="en-US" sz="2500" kern="1200" dirty="0">
            <a:latin typeface="Times New Roman" panose="02020603050405020304" pitchFamily="18" charset="0"/>
            <a:cs typeface="Times New Roman" panose="02020603050405020304" pitchFamily="18" charset="0"/>
          </a:endParaRPr>
        </a:p>
      </dsp:txBody>
      <dsp:txXfrm>
        <a:off x="0" y="1550988"/>
        <a:ext cx="10298034" cy="15509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4982B-B986-427D-810C-FA417C59F01B}">
      <dsp:nvSpPr>
        <dsp:cNvPr id="0" name=""/>
        <dsp:cNvSpPr/>
      </dsp:nvSpPr>
      <dsp:spPr>
        <a:xfrm>
          <a:off x="378167" y="1738"/>
          <a:ext cx="2982092" cy="1789255"/>
        </a:xfrm>
        <a:prstGeom prst="rect">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tr-TR" sz="1500" b="1" kern="1200" dirty="0"/>
            <a:t>PC(6 BİT):</a:t>
          </a:r>
          <a:r>
            <a:rPr lang="tr-TR" sz="1500" kern="1200" dirty="0"/>
            <a:t>RAM üzerinde hangi komutun alınacağını belirler. RAM ‘in  2^6  </a:t>
          </a:r>
          <a:r>
            <a:rPr lang="tr-TR" sz="1500" kern="1200" dirty="0" err="1"/>
            <a:t>lokasyonuna</a:t>
          </a:r>
          <a:r>
            <a:rPr lang="tr-TR" sz="1500" kern="1200" dirty="0"/>
            <a:t> sahip olmasından ötürü 6 bittir.</a:t>
          </a:r>
          <a:endParaRPr lang="en-US" sz="1500" kern="1200" dirty="0"/>
        </a:p>
      </dsp:txBody>
      <dsp:txXfrm>
        <a:off x="378167" y="1738"/>
        <a:ext cx="2982092" cy="1789255"/>
      </dsp:txXfrm>
    </dsp:sp>
    <dsp:sp modelId="{EBB1400A-DB99-4AC2-B9A1-B6F3DE9BAFBF}">
      <dsp:nvSpPr>
        <dsp:cNvPr id="0" name=""/>
        <dsp:cNvSpPr/>
      </dsp:nvSpPr>
      <dsp:spPr>
        <a:xfrm>
          <a:off x="3658469" y="1738"/>
          <a:ext cx="2982092" cy="1789255"/>
        </a:xfrm>
        <a:prstGeom prst="rect">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tr-TR" sz="1500" b="1" kern="1200"/>
            <a:t>MAR(6 BİT):</a:t>
          </a:r>
          <a:r>
            <a:rPr lang="tr-TR" sz="1500" kern="1200"/>
            <a:t>Memory Address Register isminde bir saklayıcıdır. Bu saklayıcı RAM’in adres girişine bağlanmıştır. RAM’in 2^6 lokasyonu olduğu için MAR 6 bitliktir. Saklayıcı RAM’in içerisindedir.</a:t>
          </a:r>
          <a:endParaRPr lang="en-US" sz="1500" kern="1200"/>
        </a:p>
      </dsp:txBody>
      <dsp:txXfrm>
        <a:off x="3658469" y="1738"/>
        <a:ext cx="2982092" cy="1789255"/>
      </dsp:txXfrm>
    </dsp:sp>
    <dsp:sp modelId="{B7DD98D5-CC2B-4395-8FAA-BC649EF80CA3}">
      <dsp:nvSpPr>
        <dsp:cNvPr id="0" name=""/>
        <dsp:cNvSpPr/>
      </dsp:nvSpPr>
      <dsp:spPr>
        <a:xfrm>
          <a:off x="6938771" y="1738"/>
          <a:ext cx="2982092" cy="1789255"/>
        </a:xfrm>
        <a:prstGeom prst="rect">
          <a:avLst/>
        </a:prstGeom>
        <a:solidFill>
          <a:schemeClr val="accent4">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tr-TR" sz="1500" b="1" kern="1200" dirty="0" err="1"/>
            <a:t>MDRIn</a:t>
          </a:r>
          <a:r>
            <a:rPr lang="tr-TR" sz="1500" b="1" kern="1200" dirty="0"/>
            <a:t>(10 BİT): </a:t>
          </a:r>
          <a:r>
            <a:rPr lang="tr-TR" sz="1500" kern="1200" dirty="0"/>
            <a:t>Memory Data </a:t>
          </a:r>
          <a:r>
            <a:rPr lang="tr-TR" sz="1500" kern="1200" dirty="0" err="1"/>
            <a:t>Register</a:t>
          </a:r>
          <a:r>
            <a:rPr lang="tr-TR" sz="1500" kern="1200" dirty="0"/>
            <a:t> </a:t>
          </a:r>
          <a:r>
            <a:rPr lang="tr-TR" sz="1500" kern="1200" dirty="0" err="1"/>
            <a:t>In</a:t>
          </a:r>
          <a:r>
            <a:rPr lang="tr-TR" sz="1500" kern="1200" dirty="0"/>
            <a:t>, </a:t>
          </a:r>
          <a:r>
            <a:rPr lang="tr-TR" sz="1500" kern="1200" dirty="0" err="1"/>
            <a:t>RAM’e</a:t>
          </a:r>
          <a:r>
            <a:rPr lang="tr-TR" sz="1500" kern="1200" dirty="0"/>
            <a:t> bir veri yazılacağı zaman kullanılan </a:t>
          </a:r>
          <a:r>
            <a:rPr lang="tr-TR" sz="1500" kern="1200" dirty="0" err="1"/>
            <a:t>saklayıcıdır.RAM</a:t>
          </a:r>
          <a:r>
            <a:rPr lang="tr-TR" sz="1500" kern="1200" dirty="0"/>
            <a:t> ‘in bir </a:t>
          </a:r>
          <a:r>
            <a:rPr lang="tr-TR" sz="1500" kern="1200" dirty="0" err="1"/>
            <a:t>loksayonu</a:t>
          </a:r>
          <a:r>
            <a:rPr lang="tr-TR" sz="1500" kern="1200" dirty="0"/>
            <a:t> 10 bitlik olmasından </a:t>
          </a:r>
          <a:r>
            <a:rPr lang="tr-TR" sz="1500" kern="1200" dirty="0" err="1"/>
            <a:t>ötürü,saklayıcı</a:t>
          </a:r>
          <a:r>
            <a:rPr lang="tr-TR" sz="1500" kern="1200" dirty="0"/>
            <a:t> 10 </a:t>
          </a:r>
          <a:r>
            <a:rPr lang="tr-TR" sz="1500" kern="1200" dirty="0" err="1"/>
            <a:t>bittir.Saklayıcı</a:t>
          </a:r>
          <a:r>
            <a:rPr lang="tr-TR" sz="1500" kern="1200" dirty="0"/>
            <a:t> </a:t>
          </a:r>
          <a:r>
            <a:rPr lang="tr-TR" sz="1500" kern="1200" dirty="0" err="1"/>
            <a:t>RAM’in</a:t>
          </a:r>
          <a:r>
            <a:rPr lang="tr-TR" sz="1500" kern="1200" dirty="0"/>
            <a:t> içerisindedir.</a:t>
          </a:r>
        </a:p>
        <a:p>
          <a:pPr marL="0" lvl="0" indent="0" algn="ctr" defTabSz="666750">
            <a:lnSpc>
              <a:spcPct val="90000"/>
            </a:lnSpc>
            <a:spcBef>
              <a:spcPct val="0"/>
            </a:spcBef>
            <a:spcAft>
              <a:spcPct val="35000"/>
            </a:spcAft>
            <a:buNone/>
          </a:pPr>
          <a:endParaRPr lang="en-US" sz="1500" kern="1200" dirty="0"/>
        </a:p>
      </dsp:txBody>
      <dsp:txXfrm>
        <a:off x="6938771" y="1738"/>
        <a:ext cx="2982092" cy="1789255"/>
      </dsp:txXfrm>
    </dsp:sp>
    <dsp:sp modelId="{734333F6-5E9C-4F63-BCA8-7DFA26DD02AA}">
      <dsp:nvSpPr>
        <dsp:cNvPr id="0" name=""/>
        <dsp:cNvSpPr/>
      </dsp:nvSpPr>
      <dsp:spPr>
        <a:xfrm>
          <a:off x="378167" y="2089203"/>
          <a:ext cx="2982092" cy="1789255"/>
        </a:xfrm>
        <a:prstGeom prst="rect">
          <a:avLst/>
        </a:prstGeom>
        <a:solidFill>
          <a:schemeClr val="accent5">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tr-TR" sz="1500" b="1" kern="1200"/>
            <a:t>RAMWR(1 BİT):</a:t>
          </a:r>
          <a:r>
            <a:rPr lang="tr-TR" sz="1500" kern="1200"/>
            <a:t>RAM’e veri yazılacağı durumlarda aktif edilmektedir. 1 olmadığı durumlarda RAM’e veri yazılmaz. Saklayıcı RAM’in içerisindedir.</a:t>
          </a:r>
          <a:endParaRPr lang="en-US" sz="1500" kern="1200"/>
        </a:p>
      </dsp:txBody>
      <dsp:txXfrm>
        <a:off x="378167" y="2089203"/>
        <a:ext cx="2982092" cy="1789255"/>
      </dsp:txXfrm>
    </dsp:sp>
    <dsp:sp modelId="{4D6767B7-6B52-4F9C-95F7-5C6C344E2A22}">
      <dsp:nvSpPr>
        <dsp:cNvPr id="0" name=""/>
        <dsp:cNvSpPr/>
      </dsp:nvSpPr>
      <dsp:spPr>
        <a:xfrm>
          <a:off x="3658469" y="2089203"/>
          <a:ext cx="2982092" cy="1789255"/>
        </a:xfrm>
        <a:prstGeom prst="rect">
          <a:avLst/>
        </a:prstGeom>
        <a:solidFill>
          <a:schemeClr val="accent6">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tr-TR" sz="1500" b="1" kern="1200" dirty="0" err="1"/>
            <a:t>MDROut</a:t>
          </a:r>
          <a:r>
            <a:rPr lang="tr-TR" sz="1500" b="1" kern="1200" dirty="0"/>
            <a:t>(10 BİT):</a:t>
          </a:r>
          <a:r>
            <a:rPr lang="tr-TR" sz="1500" kern="1200" dirty="0"/>
            <a:t>Memory Data </a:t>
          </a:r>
          <a:r>
            <a:rPr lang="tr-TR" sz="1500" kern="1200" dirty="0" err="1"/>
            <a:t>Register</a:t>
          </a:r>
          <a:r>
            <a:rPr lang="tr-TR" sz="1500" kern="1200" dirty="0"/>
            <a:t>, </a:t>
          </a:r>
          <a:r>
            <a:rPr lang="tr-TR" sz="1500" kern="1200" dirty="0" err="1"/>
            <a:t>RAM’den</a:t>
          </a:r>
          <a:r>
            <a:rPr lang="tr-TR" sz="1500" kern="1200" dirty="0"/>
            <a:t> veri okunacağı zaman kullanılan saklayıcıdır. </a:t>
          </a:r>
          <a:r>
            <a:rPr lang="tr-TR" sz="1500" kern="1200" dirty="0" err="1"/>
            <a:t>RAM’in</a:t>
          </a:r>
          <a:r>
            <a:rPr lang="tr-TR" sz="1500" kern="1200" dirty="0"/>
            <a:t> bir </a:t>
          </a:r>
          <a:r>
            <a:rPr lang="tr-TR" sz="1500" kern="1200" dirty="0" err="1"/>
            <a:t>lokasyonu</a:t>
          </a:r>
          <a:r>
            <a:rPr lang="tr-TR" sz="1500" kern="1200" dirty="0"/>
            <a:t>  10 bit olmasından dolayı, saklayıcı 10 bittir. Saklayıcı </a:t>
          </a:r>
          <a:r>
            <a:rPr lang="tr-TR" sz="1500" kern="1200" dirty="0" err="1"/>
            <a:t>RAM’in</a:t>
          </a:r>
          <a:r>
            <a:rPr lang="tr-TR" sz="1500" kern="1200" dirty="0"/>
            <a:t> içerisindedir.</a:t>
          </a:r>
          <a:endParaRPr lang="en-US" sz="1500" kern="1200" dirty="0"/>
        </a:p>
      </dsp:txBody>
      <dsp:txXfrm>
        <a:off x="3658469" y="2089203"/>
        <a:ext cx="2982092" cy="1789255"/>
      </dsp:txXfrm>
    </dsp:sp>
    <dsp:sp modelId="{187146E8-3DA1-4676-8AF7-7BCEA66C5278}">
      <dsp:nvSpPr>
        <dsp:cNvPr id="0" name=""/>
        <dsp:cNvSpPr/>
      </dsp:nvSpPr>
      <dsp:spPr>
        <a:xfrm>
          <a:off x="6938771" y="2089203"/>
          <a:ext cx="2982092" cy="1789255"/>
        </a:xfrm>
        <a:prstGeom prst="rect">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tr-TR" sz="1500" b="1" kern="1200"/>
            <a:t>IR(10 BİT): </a:t>
          </a:r>
          <a:r>
            <a:rPr lang="tr-TR" sz="1500" kern="1200"/>
            <a:t>Instruction Register RAM’de okunan kodun saklandığı saklayıcıdır.</a:t>
          </a:r>
          <a:endParaRPr lang="en-US" sz="1500" kern="1200"/>
        </a:p>
      </dsp:txBody>
      <dsp:txXfrm>
        <a:off x="6938771" y="2089203"/>
        <a:ext cx="2982092" cy="1789255"/>
      </dsp:txXfrm>
    </dsp:sp>
    <dsp:sp modelId="{EB468A68-FEE1-42F6-8C0C-739AA2EEF8D1}">
      <dsp:nvSpPr>
        <dsp:cNvPr id="0" name=""/>
        <dsp:cNvSpPr/>
      </dsp:nvSpPr>
      <dsp:spPr>
        <a:xfrm>
          <a:off x="3658469" y="4176668"/>
          <a:ext cx="2982092" cy="1789255"/>
        </a:xfrm>
        <a:prstGeom prst="rect">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tr-TR" sz="1500" b="1" kern="1200" dirty="0"/>
            <a:t>ACC(10 BİT):</a:t>
          </a:r>
          <a:r>
            <a:rPr lang="tr-TR" sz="1500" kern="1200" dirty="0"/>
            <a:t>Aritmetik işlemlerin sonuçlarını tutan saklayıcıdır.</a:t>
          </a:r>
          <a:endParaRPr lang="en-US" sz="1500" kern="1200" dirty="0"/>
        </a:p>
      </dsp:txBody>
      <dsp:txXfrm>
        <a:off x="3658469" y="4176668"/>
        <a:ext cx="2982092" cy="17892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7" name="Date Placeholder 6"/>
          <p:cNvSpPr>
            <a:spLocks noGrp="1"/>
          </p:cNvSpPr>
          <p:nvPr>
            <p:ph type="dt" sz="half" idx="10"/>
          </p:nvPr>
        </p:nvSpPr>
        <p:spPr/>
        <p:txBody>
          <a:bodyPr/>
          <a:lstStyle/>
          <a:p>
            <a:fld id="{DA789CDC-EC73-4673-A81D-C78C8CEEB3A8}" type="datetimeFigureOut">
              <a:rPr lang="tr-TR" smtClean="0"/>
              <a:t>30.12.2021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F3E7BBE-0737-4DF1-80A1-CB3F830ED75F}" type="slidenum">
              <a:rPr lang="tr-TR" smtClean="0"/>
              <a:t>‹#›</a:t>
            </a:fld>
            <a:endParaRPr lang="tr-TR"/>
          </a:p>
        </p:txBody>
      </p:sp>
    </p:spTree>
    <p:extLst>
      <p:ext uri="{BB962C8B-B14F-4D97-AF65-F5344CB8AC3E}">
        <p14:creationId xmlns:p14="http://schemas.microsoft.com/office/powerpoint/2010/main" val="37278867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A789CDC-EC73-4673-A81D-C78C8CEEB3A8}" type="datetimeFigureOut">
              <a:rPr lang="tr-TR" smtClean="0"/>
              <a:t>30.12.2021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3E7BBE-0737-4DF1-80A1-CB3F830ED75F}" type="slidenum">
              <a:rPr lang="tr-TR" smtClean="0"/>
              <a:t>‹#›</a:t>
            </a:fld>
            <a:endParaRPr lang="tr-TR"/>
          </a:p>
        </p:txBody>
      </p:sp>
    </p:spTree>
    <p:extLst>
      <p:ext uri="{BB962C8B-B14F-4D97-AF65-F5344CB8AC3E}">
        <p14:creationId xmlns:p14="http://schemas.microsoft.com/office/powerpoint/2010/main" val="3155434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A789CDC-EC73-4673-A81D-C78C8CEEB3A8}" type="datetimeFigureOut">
              <a:rPr lang="tr-TR" smtClean="0"/>
              <a:t>30.12.2021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3E7BBE-0737-4DF1-80A1-CB3F830ED75F}" type="slidenum">
              <a:rPr lang="tr-TR" smtClean="0"/>
              <a:t>‹#›</a:t>
            </a:fld>
            <a:endParaRPr lang="tr-TR"/>
          </a:p>
        </p:txBody>
      </p:sp>
    </p:spTree>
    <p:extLst>
      <p:ext uri="{BB962C8B-B14F-4D97-AF65-F5344CB8AC3E}">
        <p14:creationId xmlns:p14="http://schemas.microsoft.com/office/powerpoint/2010/main" val="82494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A789CDC-EC73-4673-A81D-C78C8CEEB3A8}" type="datetimeFigureOut">
              <a:rPr lang="tr-TR" smtClean="0"/>
              <a:t>30.12.2021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F3E7BBE-0737-4DF1-80A1-CB3F830ED75F}" type="slidenum">
              <a:rPr lang="tr-TR" smtClean="0"/>
              <a:t>‹#›</a:t>
            </a:fld>
            <a:endParaRPr lang="tr-TR"/>
          </a:p>
        </p:txBody>
      </p:sp>
    </p:spTree>
    <p:extLst>
      <p:ext uri="{BB962C8B-B14F-4D97-AF65-F5344CB8AC3E}">
        <p14:creationId xmlns:p14="http://schemas.microsoft.com/office/powerpoint/2010/main" val="37235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DA789CDC-EC73-4673-A81D-C78C8CEEB3A8}" type="datetimeFigureOut">
              <a:rPr lang="tr-TR" smtClean="0"/>
              <a:t>30.12.2021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F3E7BBE-0737-4DF1-80A1-CB3F830ED75F}" type="slidenum">
              <a:rPr lang="tr-TR" smtClean="0"/>
              <a:t>‹#›</a:t>
            </a:fld>
            <a:endParaRPr lang="tr-TR"/>
          </a:p>
        </p:txBody>
      </p:sp>
    </p:spTree>
    <p:extLst>
      <p:ext uri="{BB962C8B-B14F-4D97-AF65-F5344CB8AC3E}">
        <p14:creationId xmlns:p14="http://schemas.microsoft.com/office/powerpoint/2010/main" val="19055165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8" name="Date Placeholder 7"/>
          <p:cNvSpPr>
            <a:spLocks noGrp="1"/>
          </p:cNvSpPr>
          <p:nvPr>
            <p:ph type="dt" sz="half" idx="10"/>
          </p:nvPr>
        </p:nvSpPr>
        <p:spPr/>
        <p:txBody>
          <a:bodyPr/>
          <a:lstStyle/>
          <a:p>
            <a:fld id="{DA789CDC-EC73-4673-A81D-C78C8CEEB3A8}" type="datetimeFigureOut">
              <a:rPr lang="tr-TR" smtClean="0"/>
              <a:t>30.12.2021</a:t>
            </a:fld>
            <a:endParaRPr lang="tr-TR"/>
          </a:p>
        </p:txBody>
      </p:sp>
      <p:sp>
        <p:nvSpPr>
          <p:cNvPr id="9" name="Footer Placeholder 8"/>
          <p:cNvSpPr>
            <a:spLocks noGrp="1"/>
          </p:cNvSpPr>
          <p:nvPr>
            <p:ph type="ftr" sz="quarter" idx="11"/>
          </p:nvPr>
        </p:nvSpPr>
        <p:spPr/>
        <p:txBody>
          <a:bodyPr/>
          <a:lstStyle/>
          <a:p>
            <a:endParaRPr lang="tr-TR"/>
          </a:p>
        </p:txBody>
      </p:sp>
      <p:sp>
        <p:nvSpPr>
          <p:cNvPr id="10" name="Slide Number Placeholder 9"/>
          <p:cNvSpPr>
            <a:spLocks noGrp="1"/>
          </p:cNvSpPr>
          <p:nvPr>
            <p:ph type="sldNum" sz="quarter" idx="12"/>
          </p:nvPr>
        </p:nvSpPr>
        <p:spPr/>
        <p:txBody>
          <a:bodyPr/>
          <a:lstStyle/>
          <a:p>
            <a:fld id="{DF3E7BBE-0737-4DF1-80A1-CB3F830ED75F}" type="slidenum">
              <a:rPr lang="tr-TR" smtClean="0"/>
              <a:t>‹#›</a:t>
            </a:fld>
            <a:endParaRPr lang="tr-TR"/>
          </a:p>
        </p:txBody>
      </p:sp>
    </p:spTree>
    <p:extLst>
      <p:ext uri="{BB962C8B-B14F-4D97-AF65-F5344CB8AC3E}">
        <p14:creationId xmlns:p14="http://schemas.microsoft.com/office/powerpoint/2010/main" val="19064593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583436" y="3143250"/>
            <a:ext cx="4270248" cy="259677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7" name="Date Placeholder 6"/>
          <p:cNvSpPr>
            <a:spLocks noGrp="1"/>
          </p:cNvSpPr>
          <p:nvPr>
            <p:ph type="dt" sz="half" idx="10"/>
          </p:nvPr>
        </p:nvSpPr>
        <p:spPr/>
        <p:txBody>
          <a:bodyPr/>
          <a:lstStyle/>
          <a:p>
            <a:fld id="{DA789CDC-EC73-4673-A81D-C78C8CEEB3A8}" type="datetimeFigureOut">
              <a:rPr lang="tr-TR" smtClean="0"/>
              <a:t>30.12.2021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F3E7BBE-0737-4DF1-80A1-CB3F830ED75F}" type="slidenum">
              <a:rPr lang="tr-TR" smtClean="0"/>
              <a:t>‹#›</a:t>
            </a:fld>
            <a:endParaRPr lang="tr-TR"/>
          </a:p>
        </p:txBody>
      </p:sp>
      <p:sp>
        <p:nvSpPr>
          <p:cNvPr id="10" name="Title 9"/>
          <p:cNvSpPr>
            <a:spLocks noGrp="1"/>
          </p:cNvSpPr>
          <p:nvPr>
            <p:ph type="title"/>
          </p:nvPr>
        </p:nvSpPr>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2041694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A789CDC-EC73-4673-A81D-C78C8CEEB3A8}" type="datetimeFigureOut">
              <a:rPr lang="tr-TR" smtClean="0"/>
              <a:t>30.12.2021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F3E7BBE-0737-4DF1-80A1-CB3F830ED75F}" type="slidenum">
              <a:rPr lang="tr-TR" smtClean="0"/>
              <a:t>‹#›</a:t>
            </a:fld>
            <a:endParaRPr lang="tr-TR"/>
          </a:p>
        </p:txBody>
      </p:sp>
    </p:spTree>
    <p:extLst>
      <p:ext uri="{BB962C8B-B14F-4D97-AF65-F5344CB8AC3E}">
        <p14:creationId xmlns:p14="http://schemas.microsoft.com/office/powerpoint/2010/main" val="162507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89CDC-EC73-4673-A81D-C78C8CEEB3A8}" type="datetimeFigureOut">
              <a:rPr lang="tr-TR" smtClean="0"/>
              <a:t>30.12.2021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F3E7BBE-0737-4DF1-80A1-CB3F830ED75F}" type="slidenum">
              <a:rPr lang="tr-TR" smtClean="0"/>
              <a:t>‹#›</a:t>
            </a:fld>
            <a:endParaRPr lang="tr-TR"/>
          </a:p>
        </p:txBody>
      </p:sp>
    </p:spTree>
    <p:extLst>
      <p:ext uri="{BB962C8B-B14F-4D97-AF65-F5344CB8AC3E}">
        <p14:creationId xmlns:p14="http://schemas.microsoft.com/office/powerpoint/2010/main" val="1467644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A789CDC-EC73-4673-A81D-C78C8CEEB3A8}" type="datetimeFigureOut">
              <a:rPr lang="tr-TR" smtClean="0"/>
              <a:t>30.12.2021</a:t>
            </a:fld>
            <a:endParaRPr lang="tr-TR"/>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tr-TR"/>
          </a:p>
        </p:txBody>
      </p:sp>
      <p:sp>
        <p:nvSpPr>
          <p:cNvPr id="7" name="Slide Number Placeholder 6"/>
          <p:cNvSpPr>
            <a:spLocks noGrp="1"/>
          </p:cNvSpPr>
          <p:nvPr>
            <p:ph type="sldNum" sz="quarter" idx="12"/>
          </p:nvPr>
        </p:nvSpPr>
        <p:spPr/>
        <p:txBody>
          <a:bodyPr/>
          <a:lstStyle/>
          <a:p>
            <a:fld id="{DF3E7BBE-0737-4DF1-80A1-CB3F830ED75F}" type="slidenum">
              <a:rPr lang="tr-TR" smtClean="0"/>
              <a:t>‹#›</a:t>
            </a:fld>
            <a:endParaRPr lang="tr-TR"/>
          </a:p>
        </p:txBody>
      </p:sp>
    </p:spTree>
    <p:extLst>
      <p:ext uri="{BB962C8B-B14F-4D97-AF65-F5344CB8AC3E}">
        <p14:creationId xmlns:p14="http://schemas.microsoft.com/office/powerpoint/2010/main" val="386885151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DA789CDC-EC73-4673-A81D-C78C8CEEB3A8}" type="datetimeFigureOut">
              <a:rPr lang="tr-TR" smtClean="0"/>
              <a:t>30.12.2021</a:t>
            </a:fld>
            <a:endParaRPr lang="tr-TR"/>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DF3E7BBE-0737-4DF1-80A1-CB3F830ED75F}" type="slidenum">
              <a:rPr lang="tr-TR" smtClean="0"/>
              <a:t>‹#›</a:t>
            </a:fld>
            <a:endParaRPr lang="tr-TR"/>
          </a:p>
        </p:txBody>
      </p:sp>
    </p:spTree>
    <p:extLst>
      <p:ext uri="{BB962C8B-B14F-4D97-AF65-F5344CB8AC3E}">
        <p14:creationId xmlns:p14="http://schemas.microsoft.com/office/powerpoint/2010/main" val="94007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A789CDC-EC73-4673-A81D-C78C8CEEB3A8}" type="datetimeFigureOut">
              <a:rPr lang="tr-TR" smtClean="0"/>
              <a:t>30.12.2021</a:t>
            </a:fld>
            <a:endParaRPr lang="tr-T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tr-T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F3E7BBE-0737-4DF1-80A1-CB3F830ED75F}" type="slidenum">
              <a:rPr lang="tr-TR" smtClean="0"/>
              <a:t>‹#›</a:t>
            </a:fld>
            <a:endParaRPr lang="tr-TR"/>
          </a:p>
        </p:txBody>
      </p:sp>
    </p:spTree>
    <p:extLst>
      <p:ext uri="{BB962C8B-B14F-4D97-AF65-F5344CB8AC3E}">
        <p14:creationId xmlns:p14="http://schemas.microsoft.com/office/powerpoint/2010/main" val="3720261441"/>
      </p:ext>
    </p:extLst>
  </p:cSld>
  <p:clrMap bg1="lt1" tx1="dk1" bg2="lt2" tx2="dk2" accent1="accent1" accent2="accent2" accent3="accent3" accent4="accent4" accent5="accent5" accent6="accent6" hlink="hlink" folHlink="folHlink"/>
  <p:sldLayoutIdLst>
    <p:sldLayoutId id="2147484771" r:id="rId1"/>
    <p:sldLayoutId id="2147484772" r:id="rId2"/>
    <p:sldLayoutId id="2147484773" r:id="rId3"/>
    <p:sldLayoutId id="2147484774" r:id="rId4"/>
    <p:sldLayoutId id="2147484775" r:id="rId5"/>
    <p:sldLayoutId id="2147484776" r:id="rId6"/>
    <p:sldLayoutId id="2147484777" r:id="rId7"/>
    <p:sldLayoutId id="2147484778" r:id="rId8"/>
    <p:sldLayoutId id="2147484779" r:id="rId9"/>
    <p:sldLayoutId id="2147484780" r:id="rId10"/>
    <p:sldLayoutId id="2147484781"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954578A8-465C-4DF3-95B0-429A9F8CBBB4}"/>
              </a:ext>
            </a:extLst>
          </p:cNvPr>
          <p:cNvPicPr>
            <a:picLocks noChangeAspect="1"/>
          </p:cNvPicPr>
          <p:nvPr/>
        </p:nvPicPr>
        <p:blipFill rotWithShape="1">
          <a:blip r:embed="rId2"/>
          <a:srcRect t="29687"/>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01343173-96C2-4CBC-AD3A-D491FF7051F5}"/>
              </a:ext>
            </a:extLst>
          </p:cNvPr>
          <p:cNvSpPr>
            <a:spLocks noGrp="1"/>
          </p:cNvSpPr>
          <p:nvPr>
            <p:ph type="ctrTitle"/>
          </p:nvPr>
        </p:nvSpPr>
        <p:spPr>
          <a:xfrm>
            <a:off x="457701" y="2094909"/>
            <a:ext cx="6896621" cy="1645920"/>
          </a:xfrm>
          <a:solidFill>
            <a:schemeClr val="tx1">
              <a:alpha val="80000"/>
            </a:schemeClr>
          </a:solidFill>
          <a:ln>
            <a:solidFill>
              <a:schemeClr val="bg1">
                <a:lumMod val="75000"/>
                <a:lumOff val="25000"/>
              </a:schemeClr>
            </a:solidFill>
          </a:ln>
        </p:spPr>
        <p:txBody>
          <a:bodyPr>
            <a:normAutofit fontScale="90000"/>
          </a:bodyPr>
          <a:lstStyle/>
          <a:p>
            <a:r>
              <a:rPr lang="tr-TR" sz="2400" b="1" dirty="0">
                <a:solidFill>
                  <a:srgbClr val="002060"/>
                </a:solidFill>
                <a:latin typeface="Times New Roman" panose="02020603050405020304" pitchFamily="18" charset="0"/>
                <a:cs typeface="Times New Roman" panose="02020603050405020304" pitchFamily="18" charset="0"/>
              </a:rPr>
              <a:t>FENERBAHÇE ÜNİVERSİTESİ</a:t>
            </a:r>
            <a:br>
              <a:rPr lang="tr-TR" sz="2400" b="1" dirty="0">
                <a:solidFill>
                  <a:srgbClr val="002060"/>
                </a:solidFill>
                <a:latin typeface="Times New Roman" panose="02020603050405020304" pitchFamily="18" charset="0"/>
                <a:cs typeface="Times New Roman" panose="02020603050405020304" pitchFamily="18" charset="0"/>
              </a:rPr>
            </a:br>
            <a:r>
              <a:rPr lang="tr-TR" sz="2400" b="1" dirty="0">
                <a:solidFill>
                  <a:srgbClr val="002060"/>
                </a:solidFill>
                <a:latin typeface="Times New Roman" panose="02020603050405020304" pitchFamily="18" charset="0"/>
                <a:cs typeface="Times New Roman" panose="02020603050405020304" pitchFamily="18" charset="0"/>
              </a:rPr>
              <a:t>BİLGİSAYAR MÜHENDİSLİĞİ BÖLÜMÜ</a:t>
            </a:r>
            <a:br>
              <a:rPr lang="tr-TR" sz="2400" b="1" dirty="0">
                <a:solidFill>
                  <a:srgbClr val="002060"/>
                </a:solidFill>
                <a:latin typeface="Times New Roman" panose="02020603050405020304" pitchFamily="18" charset="0"/>
                <a:cs typeface="Times New Roman" panose="02020603050405020304" pitchFamily="18" charset="0"/>
              </a:rPr>
            </a:br>
            <a:r>
              <a:rPr lang="tr-TR" sz="2400" b="1" dirty="0">
                <a:solidFill>
                  <a:srgbClr val="002060"/>
                </a:solidFill>
                <a:latin typeface="Times New Roman" panose="02020603050405020304" pitchFamily="18" charset="0"/>
                <a:cs typeface="Times New Roman" panose="02020603050405020304" pitchFamily="18" charset="0"/>
              </a:rPr>
              <a:t>FB-CPU RTL TASARIMI</a:t>
            </a:r>
            <a:endParaRPr lang="tr-TR" sz="2400" dirty="0">
              <a:solidFill>
                <a:srgbClr val="002060"/>
              </a:solidFill>
            </a:endParaRPr>
          </a:p>
        </p:txBody>
      </p:sp>
      <p:sp>
        <p:nvSpPr>
          <p:cNvPr id="3" name="Alt Başlık 2">
            <a:extLst>
              <a:ext uri="{FF2B5EF4-FFF2-40B4-BE49-F238E27FC236}">
                <a16:creationId xmlns:a16="http://schemas.microsoft.com/office/drawing/2014/main" id="{0B32277C-8E56-41EB-BFC9-9AE57C17A35F}"/>
              </a:ext>
            </a:extLst>
          </p:cNvPr>
          <p:cNvSpPr>
            <a:spLocks noGrp="1"/>
          </p:cNvSpPr>
          <p:nvPr>
            <p:ph type="subTitle" idx="1"/>
          </p:nvPr>
        </p:nvSpPr>
        <p:spPr>
          <a:xfrm>
            <a:off x="457701" y="3825551"/>
            <a:ext cx="6896621" cy="2444621"/>
          </a:xfrm>
        </p:spPr>
        <p:txBody>
          <a:bodyPr>
            <a:normAutofit/>
          </a:bodyPr>
          <a:lstStyle/>
          <a:p>
            <a:pPr algn="l"/>
            <a:r>
              <a:rPr lang="tr-TR" sz="2400" b="1" dirty="0">
                <a:solidFill>
                  <a:srgbClr val="002060"/>
                </a:solidFill>
                <a:latin typeface="Times New Roman" panose="02020603050405020304" pitchFamily="18" charset="0"/>
                <a:cs typeface="Times New Roman" panose="02020603050405020304" pitchFamily="18" charset="0"/>
              </a:rPr>
              <a:t>HAZIRLAYANLAR:</a:t>
            </a:r>
            <a:br>
              <a:rPr lang="tr-TR" sz="2000" b="1" dirty="0">
                <a:solidFill>
                  <a:srgbClr val="002060"/>
                </a:solidFill>
                <a:latin typeface="Times New Roman" panose="02020603050405020304" pitchFamily="18" charset="0"/>
                <a:cs typeface="Times New Roman" panose="02020603050405020304" pitchFamily="18" charset="0"/>
              </a:rPr>
            </a:br>
            <a:r>
              <a:rPr lang="tr-TR" sz="2000" dirty="0">
                <a:solidFill>
                  <a:srgbClr val="002060"/>
                </a:solidFill>
                <a:latin typeface="Times New Roman" panose="02020603050405020304" pitchFamily="18" charset="0"/>
                <a:cs typeface="Times New Roman" panose="02020603050405020304" pitchFamily="18" charset="0"/>
              </a:rPr>
              <a:t>MUHAMMET EMİN ARSLAN</a:t>
            </a:r>
            <a:br>
              <a:rPr lang="tr-TR" sz="2000" dirty="0">
                <a:solidFill>
                  <a:srgbClr val="002060"/>
                </a:solidFill>
                <a:latin typeface="Times New Roman" panose="02020603050405020304" pitchFamily="18" charset="0"/>
                <a:cs typeface="Times New Roman" panose="02020603050405020304" pitchFamily="18" charset="0"/>
              </a:rPr>
            </a:br>
            <a:r>
              <a:rPr lang="tr-TR" sz="2000" dirty="0">
                <a:solidFill>
                  <a:srgbClr val="002060"/>
                </a:solidFill>
                <a:latin typeface="Times New Roman" panose="02020603050405020304" pitchFamily="18" charset="0"/>
                <a:cs typeface="Times New Roman" panose="02020603050405020304" pitchFamily="18" charset="0"/>
              </a:rPr>
              <a:t>RABİA İLAYDA KAYA</a:t>
            </a:r>
            <a:br>
              <a:rPr lang="tr-TR" sz="2000" dirty="0">
                <a:solidFill>
                  <a:srgbClr val="002060"/>
                </a:solidFill>
                <a:latin typeface="Times New Roman" panose="02020603050405020304" pitchFamily="18" charset="0"/>
                <a:cs typeface="Times New Roman" panose="02020603050405020304" pitchFamily="18" charset="0"/>
              </a:rPr>
            </a:br>
            <a:r>
              <a:rPr lang="tr-TR" sz="2000" dirty="0">
                <a:solidFill>
                  <a:srgbClr val="002060"/>
                </a:solidFill>
                <a:latin typeface="Times New Roman" panose="02020603050405020304" pitchFamily="18" charset="0"/>
                <a:cs typeface="Times New Roman" panose="02020603050405020304" pitchFamily="18" charset="0"/>
              </a:rPr>
              <a:t>YASEMİN ASLAN</a:t>
            </a:r>
            <a:br>
              <a:rPr lang="tr-TR" sz="2000" dirty="0">
                <a:solidFill>
                  <a:srgbClr val="002060"/>
                </a:solidFill>
                <a:latin typeface="Times New Roman" panose="02020603050405020304" pitchFamily="18" charset="0"/>
                <a:cs typeface="Times New Roman" panose="02020603050405020304" pitchFamily="18" charset="0"/>
              </a:rPr>
            </a:br>
            <a:r>
              <a:rPr lang="tr-TR" sz="2000" dirty="0">
                <a:solidFill>
                  <a:srgbClr val="002060"/>
                </a:solidFill>
                <a:latin typeface="Times New Roman" panose="02020603050405020304" pitchFamily="18" charset="0"/>
                <a:cs typeface="Times New Roman" panose="02020603050405020304" pitchFamily="18" charset="0"/>
              </a:rPr>
              <a:t>BÜŞRA CENGİZ</a:t>
            </a:r>
            <a:endParaRPr lang="tr-TR" dirty="0">
              <a:solidFill>
                <a:srgbClr val="002060"/>
              </a:solidFill>
            </a:endParaRPr>
          </a:p>
        </p:txBody>
      </p:sp>
    </p:spTree>
    <p:extLst>
      <p:ext uri="{BB962C8B-B14F-4D97-AF65-F5344CB8AC3E}">
        <p14:creationId xmlns:p14="http://schemas.microsoft.com/office/powerpoint/2010/main" val="3285856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2ABA25A-88AA-4061-8939-C527BE07612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tr-TR" sz="3000">
                <a:solidFill>
                  <a:srgbClr val="FFFFFF"/>
                </a:solidFill>
              </a:rPr>
              <a:t>KONTROL ÜNİTESİ:</a:t>
            </a:r>
          </a:p>
        </p:txBody>
      </p:sp>
      <p:sp>
        <p:nvSpPr>
          <p:cNvPr id="3" name="İçerik Yer Tutucusu 2">
            <a:extLst>
              <a:ext uri="{FF2B5EF4-FFF2-40B4-BE49-F238E27FC236}">
                <a16:creationId xmlns:a16="http://schemas.microsoft.com/office/drawing/2014/main" id="{A344CE57-91CB-44A3-9F2B-40011FCBCDEF}"/>
              </a:ext>
            </a:extLst>
          </p:cNvPr>
          <p:cNvSpPr>
            <a:spLocks noGrp="1"/>
          </p:cNvSpPr>
          <p:nvPr>
            <p:ph idx="1"/>
          </p:nvPr>
        </p:nvSpPr>
        <p:spPr>
          <a:xfrm>
            <a:off x="5591695" y="1402080"/>
            <a:ext cx="5320696" cy="4053840"/>
          </a:xfrm>
        </p:spPr>
        <p:txBody>
          <a:bodyPr anchor="ctr">
            <a:normAutofit/>
          </a:bodyPr>
          <a:lstStyle/>
          <a:p>
            <a:pPr algn="just"/>
            <a:r>
              <a:rPr lang="tr-TR" dirty="0"/>
              <a:t> </a:t>
            </a:r>
            <a:r>
              <a:rPr lang="tr-TR" dirty="0">
                <a:latin typeface="Times New Roman" panose="02020603050405020304" pitchFamily="18" charset="0"/>
                <a:cs typeface="Times New Roman" panose="02020603050405020304" pitchFamily="18" charset="0"/>
              </a:rPr>
              <a:t>Saklayıcılar, Aritmetik İşlem Ünitesi ve </a:t>
            </a:r>
            <a:r>
              <a:rPr lang="tr-TR" dirty="0" err="1">
                <a:latin typeface="Times New Roman" panose="02020603050405020304" pitchFamily="18" charset="0"/>
                <a:cs typeface="Times New Roman" panose="02020603050405020304" pitchFamily="18" charset="0"/>
              </a:rPr>
              <a:t>RAM’e</a:t>
            </a:r>
            <a:r>
              <a:rPr lang="tr-TR" dirty="0">
                <a:latin typeface="Times New Roman" panose="02020603050405020304" pitchFamily="18" charset="0"/>
                <a:cs typeface="Times New Roman" panose="02020603050405020304" pitchFamily="18" charset="0"/>
              </a:rPr>
              <a:t> verilerin birbirleri arasında transferinden sorumludurlar. İşlemci içi veri akışını yönetir. İşlemci tasarımı için verilen başlangıç </a:t>
            </a:r>
            <a:r>
              <a:rPr lang="tr-TR" dirty="0" err="1">
                <a:latin typeface="Times New Roman" panose="02020603050405020304" pitchFamily="18" charset="0"/>
                <a:cs typeface="Times New Roman" panose="02020603050405020304" pitchFamily="18" charset="0"/>
              </a:rPr>
              <a:t>verilog</a:t>
            </a:r>
            <a:r>
              <a:rPr lang="tr-TR" dirty="0">
                <a:latin typeface="Times New Roman" panose="02020603050405020304" pitchFamily="18" charset="0"/>
                <a:cs typeface="Times New Roman" panose="02020603050405020304" pitchFamily="18" charset="0"/>
              </a:rPr>
              <a:t> tasarımında, İşlem ve Kontrol Ünitesi eksiktir. Bu eksik yerler, durum makinasında 2 ve 3 durumların içerisindedir. </a:t>
            </a:r>
          </a:p>
        </p:txBody>
      </p:sp>
    </p:spTree>
    <p:extLst>
      <p:ext uri="{BB962C8B-B14F-4D97-AF65-F5344CB8AC3E}">
        <p14:creationId xmlns:p14="http://schemas.microsoft.com/office/powerpoint/2010/main" val="471243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DAD37C-E6D7-4BDC-8F6C-4E6A7E3013E9}"/>
              </a:ext>
            </a:extLst>
          </p:cNvPr>
          <p:cNvSpPr>
            <a:spLocks noGrp="1"/>
          </p:cNvSpPr>
          <p:nvPr>
            <p:ph type="title"/>
          </p:nvPr>
        </p:nvSpPr>
        <p:spPr>
          <a:xfrm>
            <a:off x="804672" y="964692"/>
            <a:ext cx="3066937" cy="1188720"/>
          </a:xfrm>
        </p:spPr>
        <p:txBody>
          <a:bodyPr vert="horz" lIns="91440" tIns="45720" rIns="91440" bIns="45720" rtlCol="0">
            <a:normAutofit/>
          </a:bodyPr>
          <a:lstStyle/>
          <a:p>
            <a:r>
              <a:rPr lang="en-US" sz="2600" spc="-100"/>
              <a:t>FB-CPU’NUN DESTEKLEDİĞİ OPERASYONLAR:</a:t>
            </a:r>
          </a:p>
        </p:txBody>
      </p:sp>
      <p:sp>
        <p:nvSpPr>
          <p:cNvPr id="9" name="Content Placeholder 8">
            <a:extLst>
              <a:ext uri="{FF2B5EF4-FFF2-40B4-BE49-F238E27FC236}">
                <a16:creationId xmlns:a16="http://schemas.microsoft.com/office/drawing/2014/main" id="{8513BBE6-7935-4CDC-9DA0-40D0214C3B41}"/>
              </a:ext>
            </a:extLst>
          </p:cNvPr>
          <p:cNvSpPr>
            <a:spLocks noGrp="1"/>
          </p:cNvSpPr>
          <p:nvPr>
            <p:ph idx="1"/>
          </p:nvPr>
        </p:nvSpPr>
        <p:spPr>
          <a:xfrm>
            <a:off x="803244" y="2638044"/>
            <a:ext cx="3063765" cy="3263206"/>
          </a:xfrm>
        </p:spPr>
        <p:txBody>
          <a:bodyPr vert="horz" lIns="91440" tIns="45720" rIns="91440" bIns="45720" rtlCol="0">
            <a:normAutofit/>
          </a:bodyPr>
          <a:lstStyle/>
          <a:p>
            <a:pPr marL="0" indent="0">
              <a:buNone/>
            </a:pPr>
            <a:r>
              <a:rPr lang="en-US" dirty="0" err="1">
                <a:latin typeface="Times New Roman" panose="02020603050405020304" pitchFamily="18" charset="0"/>
                <a:cs typeface="Times New Roman" panose="02020603050405020304" pitchFamily="18" charset="0"/>
              </a:rPr>
              <a:t>İşlemci</a:t>
            </a:r>
            <a:r>
              <a:rPr lang="en-US" dirty="0">
                <a:latin typeface="Times New Roman" panose="02020603050405020304" pitchFamily="18" charset="0"/>
                <a:cs typeface="Times New Roman" panose="02020603050405020304" pitchFamily="18" charset="0"/>
              </a:rPr>
              <a:t> 9 </a:t>
            </a:r>
            <a:r>
              <a:rPr lang="en-US" dirty="0" err="1">
                <a:latin typeface="Times New Roman" panose="02020603050405020304" pitchFamily="18" charset="0"/>
                <a:cs typeface="Times New Roman" panose="02020603050405020304" pitchFamily="18" charset="0"/>
              </a:rPr>
              <a:t>adet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komutu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desteklemektedir</a:t>
            </a:r>
            <a:r>
              <a:rPr lang="en-US" dirty="0">
                <a:latin typeface="Times New Roman" panose="02020603050405020304" pitchFamily="18" charset="0"/>
                <a:cs typeface="Times New Roman" panose="02020603050405020304" pitchFamily="18" charset="0"/>
              </a:rPr>
              <a:t>. </a:t>
            </a:r>
          </a:p>
        </p:txBody>
      </p:sp>
      <p:sp>
        <p:nvSpPr>
          <p:cNvPr id="14" name="Rectangle 13">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5">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tablo içeren bir resim&#10;&#10;Açıklama otomatik olarak oluşturuldu">
            <a:extLst>
              <a:ext uri="{FF2B5EF4-FFF2-40B4-BE49-F238E27FC236}">
                <a16:creationId xmlns:a16="http://schemas.microsoft.com/office/drawing/2014/main" id="{73DA7037-992C-475F-A610-6894E4F07900}"/>
              </a:ext>
            </a:extLst>
          </p:cNvPr>
          <p:cNvPicPr>
            <a:picLocks noChangeAspect="1"/>
          </p:cNvPicPr>
          <p:nvPr/>
        </p:nvPicPr>
        <p:blipFill rotWithShape="1">
          <a:blip r:embed="rId2"/>
          <a:srcRect b="3736"/>
          <a:stretch/>
        </p:blipFill>
        <p:spPr>
          <a:xfrm>
            <a:off x="4823366" y="1297459"/>
            <a:ext cx="6227064" cy="4271024"/>
          </a:xfrm>
          <a:prstGeom prst="rect">
            <a:avLst/>
          </a:prstGeom>
        </p:spPr>
      </p:pic>
      <p:pic>
        <p:nvPicPr>
          <p:cNvPr id="7" name="Resim 6" descr="metin içeren bir resim&#10;&#10;Açıklama otomatik olarak oluşturuldu">
            <a:extLst>
              <a:ext uri="{FF2B5EF4-FFF2-40B4-BE49-F238E27FC236}">
                <a16:creationId xmlns:a16="http://schemas.microsoft.com/office/drawing/2014/main" id="{70CA565E-EAE0-4820-92F4-7DDA89BF3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864" y="3429000"/>
            <a:ext cx="3063765" cy="2127073"/>
          </a:xfrm>
          <a:prstGeom prst="rect">
            <a:avLst/>
          </a:prstGeom>
        </p:spPr>
      </p:pic>
    </p:spTree>
    <p:extLst>
      <p:ext uri="{BB962C8B-B14F-4D97-AF65-F5344CB8AC3E}">
        <p14:creationId xmlns:p14="http://schemas.microsoft.com/office/powerpoint/2010/main" val="175456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37020F-1F43-4AE0-839C-9DF47FAECCA6}"/>
              </a:ext>
            </a:extLst>
          </p:cNvPr>
          <p:cNvSpPr>
            <a:spLocks noGrp="1"/>
          </p:cNvSpPr>
          <p:nvPr>
            <p:ph type="title"/>
          </p:nvPr>
        </p:nvSpPr>
        <p:spPr>
          <a:xfrm>
            <a:off x="804672" y="964692"/>
            <a:ext cx="3066937" cy="1188720"/>
          </a:xfrm>
        </p:spPr>
        <p:txBody>
          <a:bodyPr vert="horz" lIns="91440" tIns="45720" rIns="91440" bIns="45720" rtlCol="0">
            <a:normAutofit/>
          </a:bodyPr>
          <a:lstStyle/>
          <a:p>
            <a:r>
              <a:rPr lang="en-US" sz="2200"/>
              <a:t>FB-CPU’NUN DURUM MAKİNASI GÖSTERİMİ:</a:t>
            </a:r>
          </a:p>
        </p:txBody>
      </p:sp>
      <p:sp>
        <p:nvSpPr>
          <p:cNvPr id="9" name="Content Placeholder 8">
            <a:extLst>
              <a:ext uri="{FF2B5EF4-FFF2-40B4-BE49-F238E27FC236}">
                <a16:creationId xmlns:a16="http://schemas.microsoft.com/office/drawing/2014/main" id="{DC2973A4-F469-497C-876B-13A7281C95DD}"/>
              </a:ext>
            </a:extLst>
          </p:cNvPr>
          <p:cNvSpPr>
            <a:spLocks noGrp="1"/>
          </p:cNvSpPr>
          <p:nvPr>
            <p:ph idx="1"/>
          </p:nvPr>
        </p:nvSpPr>
        <p:spPr>
          <a:xfrm>
            <a:off x="803244" y="2638044"/>
            <a:ext cx="3063765" cy="3263206"/>
          </a:xfrm>
        </p:spPr>
        <p:txBody>
          <a:bodyPr vert="horz" lIns="91440" tIns="45720" rIns="91440" bIns="45720" rtlCol="0">
            <a:normAutofit/>
          </a:bodyPr>
          <a:lstStyle/>
          <a:p>
            <a:pPr marL="0" indent="0" algn="just">
              <a:buNone/>
            </a:pPr>
            <a:r>
              <a:rPr lang="en-US" dirty="0">
                <a:latin typeface="Times New Roman" panose="02020603050405020304" pitchFamily="18" charset="0"/>
                <a:cs typeface="Times New Roman" panose="02020603050405020304" pitchFamily="18" charset="0"/>
              </a:rPr>
              <a:t>FB-CPU Durum </a:t>
            </a:r>
            <a:r>
              <a:rPr lang="en-US" dirty="0" err="1">
                <a:latin typeface="Times New Roman" panose="02020603050405020304" pitchFamily="18" charset="0"/>
                <a:cs typeface="Times New Roman" panose="02020603050405020304" pitchFamily="18" charset="0"/>
              </a:rPr>
              <a:t>Makinası</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 5 </a:t>
            </a:r>
            <a:r>
              <a:rPr lang="en-US" dirty="0" err="1">
                <a:latin typeface="Times New Roman" panose="02020603050405020304" pitchFamily="18" charset="0"/>
                <a:cs typeface="Times New Roman" panose="02020603050405020304" pitchFamily="18" charset="0"/>
              </a:rPr>
              <a:t>durumda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gösterilmektedir</a:t>
            </a:r>
            <a:r>
              <a:rPr lang="en-US" dirty="0"/>
              <a:t>.</a:t>
            </a:r>
          </a:p>
        </p:txBody>
      </p:sp>
      <p:sp>
        <p:nvSpPr>
          <p:cNvPr id="14" name="Rectangle 13">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C150EFA2-70C7-4601-86D2-F3DF4AAF8CFC}"/>
              </a:ext>
            </a:extLst>
          </p:cNvPr>
          <p:cNvPicPr>
            <a:picLocks noChangeAspect="1"/>
          </p:cNvPicPr>
          <p:nvPr/>
        </p:nvPicPr>
        <p:blipFill>
          <a:blip r:embed="rId2"/>
          <a:stretch>
            <a:fillRect/>
          </a:stretch>
        </p:blipFill>
        <p:spPr>
          <a:xfrm>
            <a:off x="4823366" y="1502581"/>
            <a:ext cx="6227064" cy="3860779"/>
          </a:xfrm>
          <a:prstGeom prst="rect">
            <a:avLst/>
          </a:prstGeom>
        </p:spPr>
      </p:pic>
    </p:spTree>
    <p:extLst>
      <p:ext uri="{BB962C8B-B14F-4D97-AF65-F5344CB8AC3E}">
        <p14:creationId xmlns:p14="http://schemas.microsoft.com/office/powerpoint/2010/main" val="4124247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78EE83A-BE93-440D-8B0D-8BDEC26809C6}"/>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tr-TR" sz="2300">
                <a:solidFill>
                  <a:srgbClr val="FFFFFF"/>
                </a:solidFill>
              </a:rPr>
              <a:t>TASARIM İÇİN GEREKENLER:</a:t>
            </a:r>
          </a:p>
        </p:txBody>
      </p:sp>
      <p:sp>
        <p:nvSpPr>
          <p:cNvPr id="3" name="İçerik Yer Tutucusu 2">
            <a:extLst>
              <a:ext uri="{FF2B5EF4-FFF2-40B4-BE49-F238E27FC236}">
                <a16:creationId xmlns:a16="http://schemas.microsoft.com/office/drawing/2014/main" id="{8E171126-4E11-4C00-B4E7-463488126EB2}"/>
              </a:ext>
            </a:extLst>
          </p:cNvPr>
          <p:cNvSpPr>
            <a:spLocks noGrp="1"/>
          </p:cNvSpPr>
          <p:nvPr>
            <p:ph idx="1"/>
          </p:nvPr>
        </p:nvSpPr>
        <p:spPr>
          <a:xfrm>
            <a:off x="5591695" y="783771"/>
            <a:ext cx="5320696" cy="4672149"/>
          </a:xfrm>
        </p:spPr>
        <p:txBody>
          <a:bodyPr anchor="ctr">
            <a:normAutofit/>
          </a:bodyPr>
          <a:lstStyle/>
          <a:p>
            <a:pPr marL="0" indent="0" algn="just">
              <a:buNone/>
            </a:pPr>
            <a:r>
              <a:rPr lang="tr-TR" dirty="0">
                <a:latin typeface="Times New Roman" panose="02020603050405020304" pitchFamily="18" charset="0"/>
                <a:cs typeface="Times New Roman" panose="02020603050405020304" pitchFamily="18" charset="0"/>
              </a:rPr>
              <a:t>• fbcpu_core.v: İşlemcinin tasarımını barındırır.</a:t>
            </a:r>
          </a:p>
          <a:p>
            <a:pPr marL="0" indent="0" algn="just">
              <a:buNone/>
            </a:pP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tb_fbcpu.v</a:t>
            </a:r>
            <a:r>
              <a:rPr lang="tr-TR" dirty="0">
                <a:latin typeface="Times New Roman" panose="02020603050405020304" pitchFamily="18" charset="0"/>
                <a:cs typeface="Times New Roman" panose="02020603050405020304" pitchFamily="18" charset="0"/>
              </a:rPr>
              <a:t>: İşlemciyi test edecek olan komutları besler ve sonucun doğru olup olmadığını kontrol eden </a:t>
            </a:r>
            <a:r>
              <a:rPr lang="tr-TR" dirty="0" err="1">
                <a:latin typeface="Times New Roman" panose="02020603050405020304" pitchFamily="18" charset="0"/>
                <a:cs typeface="Times New Roman" panose="02020603050405020304" pitchFamily="18" charset="0"/>
              </a:rPr>
              <a:t>testbench</a:t>
            </a:r>
            <a:r>
              <a:rPr lang="tr-TR" dirty="0">
                <a:latin typeface="Times New Roman" panose="02020603050405020304" pitchFamily="18" charset="0"/>
                <a:cs typeface="Times New Roman" panose="02020603050405020304" pitchFamily="18" charset="0"/>
              </a:rPr>
              <a:t> tasarımıdır.</a:t>
            </a:r>
          </a:p>
          <a:p>
            <a:pPr marL="0" indent="0" algn="just">
              <a:buNone/>
            </a:pP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memory.v</a:t>
            </a:r>
            <a:r>
              <a:rPr lang="tr-TR" dirty="0">
                <a:latin typeface="Times New Roman" panose="02020603050405020304" pitchFamily="18" charset="0"/>
                <a:cs typeface="Times New Roman" panose="02020603050405020304" pitchFamily="18" charset="0"/>
              </a:rPr>
              <a:t>: Komutlar ve verilerin tutulduğu, </a:t>
            </a:r>
            <a:r>
              <a:rPr lang="tr-TR" dirty="0" err="1">
                <a:latin typeface="Times New Roman" panose="02020603050405020304" pitchFamily="18" charset="0"/>
                <a:cs typeface="Times New Roman" panose="02020603050405020304" pitchFamily="18" charset="0"/>
              </a:rPr>
              <a:t>Block</a:t>
            </a:r>
            <a:r>
              <a:rPr lang="tr-TR" dirty="0">
                <a:latin typeface="Times New Roman" panose="02020603050405020304" pitchFamily="18" charset="0"/>
                <a:cs typeface="Times New Roman" panose="02020603050405020304" pitchFamily="18" charset="0"/>
              </a:rPr>
              <a:t> RAM olarak tasarlanmış bellektir.</a:t>
            </a:r>
          </a:p>
          <a:p>
            <a:pPr marL="0" indent="0" algn="just">
              <a:buNone/>
            </a:pPr>
            <a:r>
              <a:rPr lang="tr-TR" dirty="0">
                <a:latin typeface="Times New Roman" panose="02020603050405020304" pitchFamily="18" charset="0"/>
                <a:cs typeface="Times New Roman" panose="02020603050405020304" pitchFamily="18" charset="0"/>
              </a:rPr>
              <a:t>• testCase1.v: Örnek yazılım başlığında verilen 1. Yazılımı içerir.</a:t>
            </a:r>
          </a:p>
          <a:p>
            <a:pPr marL="0" indent="0" algn="just">
              <a:buNone/>
            </a:pPr>
            <a:r>
              <a:rPr lang="tr-TR" dirty="0">
                <a:latin typeface="Times New Roman" panose="02020603050405020304" pitchFamily="18" charset="0"/>
                <a:cs typeface="Times New Roman" panose="02020603050405020304" pitchFamily="18" charset="0"/>
              </a:rPr>
              <a:t>• testCase2.v: Örnek yazılım başlığında verilen 2. Yazılımı içerir.</a:t>
            </a:r>
          </a:p>
          <a:p>
            <a:pPr marL="0" indent="0" algn="just">
              <a:buNone/>
            </a:pPr>
            <a:r>
              <a:rPr lang="tr-TR" dirty="0">
                <a:latin typeface="Times New Roman" panose="02020603050405020304" pitchFamily="18" charset="0"/>
                <a:cs typeface="Times New Roman" panose="02020603050405020304" pitchFamily="18" charset="0"/>
              </a:rPr>
              <a:t>• testCase3.v: Örnek yazılım başlığında verilen 3. Yazılımı içerir.</a:t>
            </a:r>
          </a:p>
          <a:p>
            <a:pPr marL="0" indent="0">
              <a:buNone/>
            </a:pPr>
            <a:endParaRPr lang="tr-TR" dirty="0"/>
          </a:p>
        </p:txBody>
      </p:sp>
    </p:spTree>
    <p:extLst>
      <p:ext uri="{BB962C8B-B14F-4D97-AF65-F5344CB8AC3E}">
        <p14:creationId xmlns:p14="http://schemas.microsoft.com/office/powerpoint/2010/main" val="2728480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C2A5366-51D0-4241-BC08-858C3CB2D237}"/>
              </a:ext>
            </a:extLst>
          </p:cNvPr>
          <p:cNvSpPr>
            <a:spLocks noGrp="1"/>
          </p:cNvSpPr>
          <p:nvPr>
            <p:ph idx="1"/>
          </p:nvPr>
        </p:nvSpPr>
        <p:spPr>
          <a:xfrm>
            <a:off x="1382050" y="809245"/>
            <a:ext cx="7729728" cy="790956"/>
          </a:xfrm>
        </p:spPr>
        <p:txBody>
          <a:bodyPr>
            <a:normAutofit/>
          </a:bodyPr>
          <a:lstStyle/>
          <a:p>
            <a:r>
              <a:rPr lang="tr-TR" sz="2400" b="1" dirty="0">
                <a:solidFill>
                  <a:srgbClr val="002060"/>
                </a:solidFill>
              </a:rPr>
              <a:t>fbcpu_core.v:</a:t>
            </a:r>
          </a:p>
        </p:txBody>
      </p:sp>
      <p:pic>
        <p:nvPicPr>
          <p:cNvPr id="4" name="Resim 3">
            <a:extLst>
              <a:ext uri="{FF2B5EF4-FFF2-40B4-BE49-F238E27FC236}">
                <a16:creationId xmlns:a16="http://schemas.microsoft.com/office/drawing/2014/main" id="{1CCBF0CC-B807-4EA3-953B-741AF63AADED}"/>
              </a:ext>
            </a:extLst>
          </p:cNvPr>
          <p:cNvPicPr>
            <a:picLocks noChangeAspect="1"/>
          </p:cNvPicPr>
          <p:nvPr/>
        </p:nvPicPr>
        <p:blipFill>
          <a:blip r:embed="rId2"/>
          <a:stretch>
            <a:fillRect/>
          </a:stretch>
        </p:blipFill>
        <p:spPr>
          <a:xfrm>
            <a:off x="1275029" y="1357162"/>
            <a:ext cx="4055860" cy="4494998"/>
          </a:xfrm>
          <a:prstGeom prst="rect">
            <a:avLst/>
          </a:prstGeom>
        </p:spPr>
      </p:pic>
      <p:pic>
        <p:nvPicPr>
          <p:cNvPr id="5" name="Resim 4">
            <a:extLst>
              <a:ext uri="{FF2B5EF4-FFF2-40B4-BE49-F238E27FC236}">
                <a16:creationId xmlns:a16="http://schemas.microsoft.com/office/drawing/2014/main" id="{DF162683-9244-4066-BD56-C91583F39600}"/>
              </a:ext>
            </a:extLst>
          </p:cNvPr>
          <p:cNvPicPr>
            <a:picLocks noChangeAspect="1"/>
          </p:cNvPicPr>
          <p:nvPr/>
        </p:nvPicPr>
        <p:blipFill>
          <a:blip r:embed="rId3"/>
          <a:stretch>
            <a:fillRect/>
          </a:stretch>
        </p:blipFill>
        <p:spPr>
          <a:xfrm>
            <a:off x="5932946" y="1357162"/>
            <a:ext cx="4215517" cy="4494998"/>
          </a:xfrm>
          <a:prstGeom prst="rect">
            <a:avLst/>
          </a:prstGeom>
        </p:spPr>
      </p:pic>
    </p:spTree>
    <p:extLst>
      <p:ext uri="{BB962C8B-B14F-4D97-AF65-F5344CB8AC3E}">
        <p14:creationId xmlns:p14="http://schemas.microsoft.com/office/powerpoint/2010/main" val="3184346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0E686D05-8C75-446B-B76A-0B8819A5F1A5}"/>
              </a:ext>
            </a:extLst>
          </p:cNvPr>
          <p:cNvPicPr>
            <a:picLocks noChangeAspect="1"/>
          </p:cNvPicPr>
          <p:nvPr/>
        </p:nvPicPr>
        <p:blipFill>
          <a:blip r:embed="rId2"/>
          <a:stretch>
            <a:fillRect/>
          </a:stretch>
        </p:blipFill>
        <p:spPr>
          <a:xfrm>
            <a:off x="887969" y="811764"/>
            <a:ext cx="4425809" cy="4674636"/>
          </a:xfrm>
          <a:prstGeom prst="rect">
            <a:avLst/>
          </a:prstGeom>
        </p:spPr>
      </p:pic>
      <p:pic>
        <p:nvPicPr>
          <p:cNvPr id="6" name="Resim 5">
            <a:extLst>
              <a:ext uri="{FF2B5EF4-FFF2-40B4-BE49-F238E27FC236}">
                <a16:creationId xmlns:a16="http://schemas.microsoft.com/office/drawing/2014/main" id="{420939B8-4FC9-422B-8E0D-B9A43053E77D}"/>
              </a:ext>
            </a:extLst>
          </p:cNvPr>
          <p:cNvPicPr>
            <a:picLocks noChangeAspect="1"/>
          </p:cNvPicPr>
          <p:nvPr/>
        </p:nvPicPr>
        <p:blipFill>
          <a:blip r:embed="rId3"/>
          <a:stretch>
            <a:fillRect/>
          </a:stretch>
        </p:blipFill>
        <p:spPr>
          <a:xfrm>
            <a:off x="5879162" y="811764"/>
            <a:ext cx="4352534" cy="4674636"/>
          </a:xfrm>
          <a:prstGeom prst="rect">
            <a:avLst/>
          </a:prstGeom>
        </p:spPr>
      </p:pic>
    </p:spTree>
    <p:extLst>
      <p:ext uri="{BB962C8B-B14F-4D97-AF65-F5344CB8AC3E}">
        <p14:creationId xmlns:p14="http://schemas.microsoft.com/office/powerpoint/2010/main" val="670954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8E5DD7F-7BE4-4A3F-895C-311C05C1E3A7}"/>
              </a:ext>
            </a:extLst>
          </p:cNvPr>
          <p:cNvSpPr>
            <a:spLocks noGrp="1"/>
          </p:cNvSpPr>
          <p:nvPr>
            <p:ph idx="1"/>
          </p:nvPr>
        </p:nvSpPr>
        <p:spPr>
          <a:xfrm>
            <a:off x="719576" y="408028"/>
            <a:ext cx="7729728" cy="832944"/>
          </a:xfrm>
        </p:spPr>
        <p:txBody>
          <a:bodyPr>
            <a:normAutofit/>
          </a:bodyPr>
          <a:lstStyle/>
          <a:p>
            <a:r>
              <a:rPr lang="tr-TR" sz="2400" b="1" dirty="0" err="1">
                <a:solidFill>
                  <a:srgbClr val="002060"/>
                </a:solidFill>
              </a:rPr>
              <a:t>Memory.v</a:t>
            </a:r>
            <a:r>
              <a:rPr lang="tr-TR" sz="2400" b="1" dirty="0">
                <a:solidFill>
                  <a:srgbClr val="002060"/>
                </a:solidFill>
              </a:rPr>
              <a:t>:</a:t>
            </a:r>
          </a:p>
        </p:txBody>
      </p:sp>
      <p:pic>
        <p:nvPicPr>
          <p:cNvPr id="5" name="Resim 4">
            <a:extLst>
              <a:ext uri="{FF2B5EF4-FFF2-40B4-BE49-F238E27FC236}">
                <a16:creationId xmlns:a16="http://schemas.microsoft.com/office/drawing/2014/main" id="{85EFCE68-3BF8-433B-9F9C-02D29937E9A5}"/>
              </a:ext>
            </a:extLst>
          </p:cNvPr>
          <p:cNvPicPr>
            <a:picLocks noChangeAspect="1"/>
          </p:cNvPicPr>
          <p:nvPr/>
        </p:nvPicPr>
        <p:blipFill>
          <a:blip r:embed="rId2"/>
          <a:stretch>
            <a:fillRect/>
          </a:stretch>
        </p:blipFill>
        <p:spPr>
          <a:xfrm>
            <a:off x="6366478" y="1148139"/>
            <a:ext cx="4165651" cy="4202330"/>
          </a:xfrm>
          <a:prstGeom prst="rect">
            <a:avLst/>
          </a:prstGeom>
        </p:spPr>
      </p:pic>
      <p:pic>
        <p:nvPicPr>
          <p:cNvPr id="6" name="Resim 5">
            <a:extLst>
              <a:ext uri="{FF2B5EF4-FFF2-40B4-BE49-F238E27FC236}">
                <a16:creationId xmlns:a16="http://schemas.microsoft.com/office/drawing/2014/main" id="{8A25AFBD-0A80-467D-BB97-BA5928FD0E08}"/>
              </a:ext>
            </a:extLst>
          </p:cNvPr>
          <p:cNvPicPr>
            <a:picLocks noChangeAspect="1"/>
          </p:cNvPicPr>
          <p:nvPr/>
        </p:nvPicPr>
        <p:blipFill>
          <a:blip r:embed="rId3"/>
          <a:stretch>
            <a:fillRect/>
          </a:stretch>
        </p:blipFill>
        <p:spPr>
          <a:xfrm>
            <a:off x="719576" y="1148139"/>
            <a:ext cx="5376424" cy="4202330"/>
          </a:xfrm>
          <a:prstGeom prst="rect">
            <a:avLst/>
          </a:prstGeom>
        </p:spPr>
      </p:pic>
    </p:spTree>
    <p:extLst>
      <p:ext uri="{BB962C8B-B14F-4D97-AF65-F5344CB8AC3E}">
        <p14:creationId xmlns:p14="http://schemas.microsoft.com/office/powerpoint/2010/main" val="256653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0A4172C5-C61B-4047-893D-9EF152EF954E}"/>
              </a:ext>
            </a:extLst>
          </p:cNvPr>
          <p:cNvSpPr>
            <a:spLocks noGrp="1"/>
          </p:cNvSpPr>
          <p:nvPr>
            <p:ph idx="1"/>
          </p:nvPr>
        </p:nvSpPr>
        <p:spPr>
          <a:xfrm>
            <a:off x="243716" y="327018"/>
            <a:ext cx="7729728" cy="811318"/>
          </a:xfrm>
        </p:spPr>
        <p:txBody>
          <a:bodyPr>
            <a:normAutofit/>
          </a:bodyPr>
          <a:lstStyle/>
          <a:p>
            <a:r>
              <a:rPr lang="tr-TR" sz="2400" b="1" dirty="0" err="1">
                <a:solidFill>
                  <a:srgbClr val="002060"/>
                </a:solidFill>
              </a:rPr>
              <a:t>tb_fbcpu</a:t>
            </a:r>
            <a:r>
              <a:rPr lang="tr-TR" sz="2400" b="1" dirty="0">
                <a:solidFill>
                  <a:srgbClr val="002060"/>
                </a:solidFill>
              </a:rPr>
              <a:t> .v</a:t>
            </a:r>
          </a:p>
        </p:txBody>
      </p:sp>
      <p:pic>
        <p:nvPicPr>
          <p:cNvPr id="7" name="Resim 6">
            <a:extLst>
              <a:ext uri="{FF2B5EF4-FFF2-40B4-BE49-F238E27FC236}">
                <a16:creationId xmlns:a16="http://schemas.microsoft.com/office/drawing/2014/main" id="{D798A47A-65FB-43BC-81A9-1D8A55FF2FD7}"/>
              </a:ext>
            </a:extLst>
          </p:cNvPr>
          <p:cNvPicPr>
            <a:picLocks noChangeAspect="1"/>
          </p:cNvPicPr>
          <p:nvPr/>
        </p:nvPicPr>
        <p:blipFill>
          <a:blip r:embed="rId2"/>
          <a:stretch>
            <a:fillRect/>
          </a:stretch>
        </p:blipFill>
        <p:spPr>
          <a:xfrm>
            <a:off x="346919" y="1214101"/>
            <a:ext cx="4145639" cy="4243184"/>
          </a:xfrm>
          <a:prstGeom prst="rect">
            <a:avLst/>
          </a:prstGeom>
        </p:spPr>
      </p:pic>
      <p:pic>
        <p:nvPicPr>
          <p:cNvPr id="8" name="Resim 7">
            <a:extLst>
              <a:ext uri="{FF2B5EF4-FFF2-40B4-BE49-F238E27FC236}">
                <a16:creationId xmlns:a16="http://schemas.microsoft.com/office/drawing/2014/main" id="{FE7A9AD2-3BBB-4228-A89E-4D9FCAB2E67B}"/>
              </a:ext>
            </a:extLst>
          </p:cNvPr>
          <p:cNvPicPr>
            <a:picLocks noChangeAspect="1"/>
          </p:cNvPicPr>
          <p:nvPr/>
        </p:nvPicPr>
        <p:blipFill>
          <a:blip r:embed="rId3"/>
          <a:stretch>
            <a:fillRect/>
          </a:stretch>
        </p:blipFill>
        <p:spPr>
          <a:xfrm>
            <a:off x="4540054" y="1214101"/>
            <a:ext cx="3335826" cy="4243184"/>
          </a:xfrm>
          <a:prstGeom prst="rect">
            <a:avLst/>
          </a:prstGeom>
        </p:spPr>
      </p:pic>
      <p:pic>
        <p:nvPicPr>
          <p:cNvPr id="9" name="Resim 8">
            <a:extLst>
              <a:ext uri="{FF2B5EF4-FFF2-40B4-BE49-F238E27FC236}">
                <a16:creationId xmlns:a16="http://schemas.microsoft.com/office/drawing/2014/main" id="{2157D9DB-79A1-4253-9A3B-C84D91CB3BDF}"/>
              </a:ext>
            </a:extLst>
          </p:cNvPr>
          <p:cNvPicPr>
            <a:picLocks noChangeAspect="1"/>
          </p:cNvPicPr>
          <p:nvPr/>
        </p:nvPicPr>
        <p:blipFill>
          <a:blip r:embed="rId4"/>
          <a:stretch>
            <a:fillRect/>
          </a:stretch>
        </p:blipFill>
        <p:spPr>
          <a:xfrm>
            <a:off x="7923376" y="1214102"/>
            <a:ext cx="4066461" cy="4243184"/>
          </a:xfrm>
          <a:prstGeom prst="rect">
            <a:avLst/>
          </a:prstGeom>
        </p:spPr>
      </p:pic>
    </p:spTree>
    <p:extLst>
      <p:ext uri="{BB962C8B-B14F-4D97-AF65-F5344CB8AC3E}">
        <p14:creationId xmlns:p14="http://schemas.microsoft.com/office/powerpoint/2010/main" val="1894687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A6A4CD-21DC-41FD-B3F0-1E5F75BFD8AD}"/>
              </a:ext>
            </a:extLst>
          </p:cNvPr>
          <p:cNvSpPr>
            <a:spLocks noGrp="1"/>
          </p:cNvSpPr>
          <p:nvPr>
            <p:ph type="title"/>
          </p:nvPr>
        </p:nvSpPr>
        <p:spPr/>
        <p:txBody>
          <a:bodyPr>
            <a:normAutofit/>
          </a:bodyPr>
          <a:lstStyle/>
          <a:p>
            <a:r>
              <a:rPr lang="tr-TR" sz="3200" dirty="0">
                <a:solidFill>
                  <a:schemeClr val="accent5">
                    <a:lumMod val="50000"/>
                  </a:schemeClr>
                </a:solidFill>
              </a:rPr>
              <a:t>Test Case- 1:</a:t>
            </a:r>
          </a:p>
        </p:txBody>
      </p:sp>
      <p:pic>
        <p:nvPicPr>
          <p:cNvPr id="5" name="Resim 4">
            <a:extLst>
              <a:ext uri="{FF2B5EF4-FFF2-40B4-BE49-F238E27FC236}">
                <a16:creationId xmlns:a16="http://schemas.microsoft.com/office/drawing/2014/main" id="{20B52D5F-3BD4-4603-8B86-F69BDBF38075}"/>
              </a:ext>
            </a:extLst>
          </p:cNvPr>
          <p:cNvPicPr>
            <a:picLocks noChangeAspect="1"/>
          </p:cNvPicPr>
          <p:nvPr/>
        </p:nvPicPr>
        <p:blipFill>
          <a:blip r:embed="rId2"/>
          <a:stretch>
            <a:fillRect/>
          </a:stretch>
        </p:blipFill>
        <p:spPr>
          <a:xfrm>
            <a:off x="2231136" y="2665465"/>
            <a:ext cx="7799272" cy="2039123"/>
          </a:xfrm>
          <a:prstGeom prst="rect">
            <a:avLst/>
          </a:prstGeom>
        </p:spPr>
      </p:pic>
    </p:spTree>
    <p:extLst>
      <p:ext uri="{BB962C8B-B14F-4D97-AF65-F5344CB8AC3E}">
        <p14:creationId xmlns:p14="http://schemas.microsoft.com/office/powerpoint/2010/main" val="3071997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3E5329E5-6F76-492B-A4BE-0ABB0FD56F59}"/>
              </a:ext>
            </a:extLst>
          </p:cNvPr>
          <p:cNvPicPr>
            <a:picLocks noChangeAspect="1"/>
          </p:cNvPicPr>
          <p:nvPr/>
        </p:nvPicPr>
        <p:blipFill>
          <a:blip r:embed="rId2"/>
          <a:stretch>
            <a:fillRect/>
          </a:stretch>
        </p:blipFill>
        <p:spPr>
          <a:xfrm>
            <a:off x="481262" y="289895"/>
            <a:ext cx="10874093" cy="6278209"/>
          </a:xfrm>
          <a:prstGeom prst="rect">
            <a:avLst/>
          </a:prstGeom>
        </p:spPr>
      </p:pic>
    </p:spTree>
    <p:extLst>
      <p:ext uri="{BB962C8B-B14F-4D97-AF65-F5344CB8AC3E}">
        <p14:creationId xmlns:p14="http://schemas.microsoft.com/office/powerpoint/2010/main" val="478350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51"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543"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18"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45B3112-E98B-4FE7-8B00-80308F165C78}"/>
              </a:ext>
            </a:extLst>
          </p:cNvPr>
          <p:cNvSpPr>
            <a:spLocks noGrp="1"/>
          </p:cNvSpPr>
          <p:nvPr>
            <p:ph type="title"/>
          </p:nvPr>
        </p:nvSpPr>
        <p:spPr>
          <a:xfrm>
            <a:off x="7720168" y="1586484"/>
            <a:ext cx="3685032" cy="3685032"/>
          </a:xfrm>
          <a:prstGeom prst="ellipse">
            <a:avLst/>
          </a:prstGeom>
          <a:solidFill>
            <a:schemeClr val="accent2"/>
          </a:solidFill>
          <a:ln>
            <a:noFill/>
          </a:ln>
        </p:spPr>
        <p:txBody>
          <a:bodyPr>
            <a:normAutofit/>
          </a:bodyPr>
          <a:lstStyle/>
          <a:p>
            <a:r>
              <a:rPr lang="tr-TR" sz="2300">
                <a:solidFill>
                  <a:srgbClr val="FFFFFF"/>
                </a:solidFill>
              </a:rPr>
              <a:t>İÇİNDEKİLER:</a:t>
            </a:r>
          </a:p>
        </p:txBody>
      </p:sp>
      <p:sp>
        <p:nvSpPr>
          <p:cNvPr id="3" name="İçerik Yer Tutucusu 2">
            <a:extLst>
              <a:ext uri="{FF2B5EF4-FFF2-40B4-BE49-F238E27FC236}">
                <a16:creationId xmlns:a16="http://schemas.microsoft.com/office/drawing/2014/main" id="{80CA3AA8-FB96-4185-8F7A-B8A24DA292B6}"/>
              </a:ext>
            </a:extLst>
          </p:cNvPr>
          <p:cNvSpPr>
            <a:spLocks noGrp="1"/>
          </p:cNvSpPr>
          <p:nvPr>
            <p:ph idx="1"/>
          </p:nvPr>
        </p:nvSpPr>
        <p:spPr>
          <a:xfrm>
            <a:off x="1316984" y="1283546"/>
            <a:ext cx="5715917" cy="3914063"/>
          </a:xfrm>
        </p:spPr>
        <p:txBody>
          <a:bodyPr anchor="ctr">
            <a:normAutofit/>
          </a:bodyPr>
          <a:lstStyle/>
          <a:p>
            <a:pPr>
              <a:lnSpc>
                <a:spcPct val="90000"/>
              </a:lnSpc>
            </a:pPr>
            <a:r>
              <a:rPr lang="tr-TR" dirty="0">
                <a:solidFill>
                  <a:srgbClr val="404040"/>
                </a:solidFill>
                <a:latin typeface="Times New Roman" panose="02020603050405020304" pitchFamily="18" charset="0"/>
                <a:cs typeface="Times New Roman" panose="02020603050405020304" pitchFamily="18" charset="0"/>
              </a:rPr>
              <a:t>PROJENİN TANIMI</a:t>
            </a:r>
          </a:p>
          <a:p>
            <a:pPr>
              <a:lnSpc>
                <a:spcPct val="90000"/>
              </a:lnSpc>
            </a:pPr>
            <a:r>
              <a:rPr lang="tr-TR" dirty="0">
                <a:solidFill>
                  <a:srgbClr val="404040"/>
                </a:solidFill>
                <a:latin typeface="Times New Roman" panose="02020603050405020304" pitchFamily="18" charset="0"/>
                <a:cs typeface="Times New Roman" panose="02020603050405020304" pitchFamily="18" charset="0"/>
              </a:rPr>
              <a:t>KULLANILAN ARAÇLAR</a:t>
            </a:r>
          </a:p>
          <a:p>
            <a:pPr>
              <a:lnSpc>
                <a:spcPct val="90000"/>
              </a:lnSpc>
            </a:pPr>
            <a:r>
              <a:rPr lang="tr-TR" dirty="0">
                <a:solidFill>
                  <a:srgbClr val="404040"/>
                </a:solidFill>
                <a:latin typeface="Times New Roman" panose="02020603050405020304" pitchFamily="18" charset="0"/>
                <a:cs typeface="Times New Roman" panose="02020603050405020304" pitchFamily="18" charset="0"/>
              </a:rPr>
              <a:t>VON NEUMANN MİMARİSİ NEDİR?</a:t>
            </a:r>
          </a:p>
          <a:p>
            <a:pPr>
              <a:lnSpc>
                <a:spcPct val="90000"/>
              </a:lnSpc>
            </a:pPr>
            <a:r>
              <a:rPr lang="tr-TR" dirty="0">
                <a:solidFill>
                  <a:srgbClr val="404040"/>
                </a:solidFill>
                <a:latin typeface="Times New Roman" panose="02020603050405020304" pitchFamily="18" charset="0"/>
                <a:cs typeface="Times New Roman" panose="02020603050405020304" pitchFamily="18" charset="0"/>
              </a:rPr>
              <a:t>BELLEK</a:t>
            </a:r>
          </a:p>
          <a:p>
            <a:pPr>
              <a:lnSpc>
                <a:spcPct val="90000"/>
              </a:lnSpc>
            </a:pPr>
            <a:r>
              <a:rPr lang="tr-TR" dirty="0">
                <a:solidFill>
                  <a:srgbClr val="404040"/>
                </a:solidFill>
                <a:latin typeface="Times New Roman" panose="02020603050405020304" pitchFamily="18" charset="0"/>
                <a:cs typeface="Times New Roman" panose="02020603050405020304" pitchFamily="18" charset="0"/>
              </a:rPr>
              <a:t>SAKLAYICILAR</a:t>
            </a:r>
          </a:p>
          <a:p>
            <a:pPr>
              <a:lnSpc>
                <a:spcPct val="90000"/>
              </a:lnSpc>
            </a:pPr>
            <a:r>
              <a:rPr lang="tr-TR" dirty="0">
                <a:solidFill>
                  <a:srgbClr val="404040"/>
                </a:solidFill>
                <a:latin typeface="Times New Roman" panose="02020603050405020304" pitchFamily="18" charset="0"/>
                <a:cs typeface="Times New Roman" panose="02020603050405020304" pitchFamily="18" charset="0"/>
              </a:rPr>
              <a:t>İŞLEMCİ ÜNİTESİ</a:t>
            </a:r>
          </a:p>
          <a:p>
            <a:pPr>
              <a:lnSpc>
                <a:spcPct val="90000"/>
              </a:lnSpc>
            </a:pPr>
            <a:r>
              <a:rPr lang="tr-TR" dirty="0">
                <a:solidFill>
                  <a:srgbClr val="404040"/>
                </a:solidFill>
                <a:latin typeface="Times New Roman" panose="02020603050405020304" pitchFamily="18" charset="0"/>
                <a:cs typeface="Times New Roman" panose="02020603050405020304" pitchFamily="18" charset="0"/>
              </a:rPr>
              <a:t>KONTROL ÜNİTESİ</a:t>
            </a:r>
          </a:p>
          <a:p>
            <a:pPr>
              <a:lnSpc>
                <a:spcPct val="90000"/>
              </a:lnSpc>
            </a:pPr>
            <a:r>
              <a:rPr lang="tr-TR" dirty="0">
                <a:solidFill>
                  <a:srgbClr val="404040"/>
                </a:solidFill>
                <a:latin typeface="Times New Roman" panose="02020603050405020304" pitchFamily="18" charset="0"/>
                <a:cs typeface="Times New Roman" panose="02020603050405020304" pitchFamily="18" charset="0"/>
              </a:rPr>
              <a:t>FB-CPU’NUN DESTEKLEDİĞİ OPERASYONLAR</a:t>
            </a:r>
          </a:p>
          <a:p>
            <a:pPr>
              <a:lnSpc>
                <a:spcPct val="90000"/>
              </a:lnSpc>
            </a:pPr>
            <a:r>
              <a:rPr lang="tr-TR" dirty="0">
                <a:solidFill>
                  <a:srgbClr val="404040"/>
                </a:solidFill>
                <a:latin typeface="Times New Roman" panose="02020603050405020304" pitchFamily="18" charset="0"/>
                <a:cs typeface="Times New Roman" panose="02020603050405020304" pitchFamily="18" charset="0"/>
              </a:rPr>
              <a:t>FB-CPU’NUN DURUM MAKİNASI GÖSTERİMİ</a:t>
            </a:r>
          </a:p>
          <a:p>
            <a:pPr>
              <a:lnSpc>
                <a:spcPct val="90000"/>
              </a:lnSpc>
            </a:pPr>
            <a:r>
              <a:rPr lang="tr-TR" dirty="0">
                <a:solidFill>
                  <a:srgbClr val="404040"/>
                </a:solidFill>
                <a:latin typeface="Times New Roman" panose="02020603050405020304" pitchFamily="18" charset="0"/>
                <a:cs typeface="Times New Roman" panose="02020603050405020304" pitchFamily="18" charset="0"/>
              </a:rPr>
              <a:t>TASARIM İÇİN GEREKENLER</a:t>
            </a:r>
          </a:p>
        </p:txBody>
      </p:sp>
    </p:spTree>
    <p:extLst>
      <p:ext uri="{BB962C8B-B14F-4D97-AF65-F5344CB8AC3E}">
        <p14:creationId xmlns:p14="http://schemas.microsoft.com/office/powerpoint/2010/main" val="1383986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AAB4DA-6034-41A9-8193-C9A0E32DEAC3}"/>
              </a:ext>
            </a:extLst>
          </p:cNvPr>
          <p:cNvSpPr>
            <a:spLocks noGrp="1"/>
          </p:cNvSpPr>
          <p:nvPr>
            <p:ph type="title"/>
          </p:nvPr>
        </p:nvSpPr>
        <p:spPr/>
        <p:txBody>
          <a:bodyPr>
            <a:normAutofit/>
          </a:bodyPr>
          <a:lstStyle/>
          <a:p>
            <a:r>
              <a:rPr lang="tr-TR" sz="3200" dirty="0">
                <a:solidFill>
                  <a:schemeClr val="accent5">
                    <a:lumMod val="50000"/>
                  </a:schemeClr>
                </a:solidFill>
              </a:rPr>
              <a:t>Test Case -2:</a:t>
            </a:r>
          </a:p>
        </p:txBody>
      </p:sp>
      <p:pic>
        <p:nvPicPr>
          <p:cNvPr id="5" name="Resim 4">
            <a:extLst>
              <a:ext uri="{FF2B5EF4-FFF2-40B4-BE49-F238E27FC236}">
                <a16:creationId xmlns:a16="http://schemas.microsoft.com/office/drawing/2014/main" id="{0AC29530-3D46-4B96-968D-9119FD4E0B1B}"/>
              </a:ext>
            </a:extLst>
          </p:cNvPr>
          <p:cNvPicPr>
            <a:picLocks noChangeAspect="1"/>
          </p:cNvPicPr>
          <p:nvPr/>
        </p:nvPicPr>
        <p:blipFill>
          <a:blip r:embed="rId2"/>
          <a:stretch>
            <a:fillRect/>
          </a:stretch>
        </p:blipFill>
        <p:spPr>
          <a:xfrm>
            <a:off x="2231136" y="2941721"/>
            <a:ext cx="7729728" cy="1957538"/>
          </a:xfrm>
          <a:prstGeom prst="rect">
            <a:avLst/>
          </a:prstGeom>
        </p:spPr>
      </p:pic>
    </p:spTree>
    <p:extLst>
      <p:ext uri="{BB962C8B-B14F-4D97-AF65-F5344CB8AC3E}">
        <p14:creationId xmlns:p14="http://schemas.microsoft.com/office/powerpoint/2010/main" val="3515033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ED65FE51-C0B5-478E-A735-4FF71E1DC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888" y="539015"/>
            <a:ext cx="11059428" cy="6125310"/>
          </a:xfrm>
          <a:prstGeom prst="rect">
            <a:avLst/>
          </a:prstGeom>
        </p:spPr>
      </p:pic>
    </p:spTree>
    <p:extLst>
      <p:ext uri="{BB962C8B-B14F-4D97-AF65-F5344CB8AC3E}">
        <p14:creationId xmlns:p14="http://schemas.microsoft.com/office/powerpoint/2010/main" val="2413469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B671E7-50F1-48BA-B1BF-462FE1CE057B}"/>
              </a:ext>
            </a:extLst>
          </p:cNvPr>
          <p:cNvSpPr>
            <a:spLocks noGrp="1"/>
          </p:cNvSpPr>
          <p:nvPr>
            <p:ph type="title"/>
          </p:nvPr>
        </p:nvSpPr>
        <p:spPr/>
        <p:txBody>
          <a:bodyPr>
            <a:normAutofit/>
          </a:bodyPr>
          <a:lstStyle/>
          <a:p>
            <a:r>
              <a:rPr lang="tr-TR" sz="3200" dirty="0">
                <a:solidFill>
                  <a:schemeClr val="accent5">
                    <a:lumMod val="50000"/>
                  </a:schemeClr>
                </a:solidFill>
              </a:rPr>
              <a:t>Test Case -3:</a:t>
            </a:r>
          </a:p>
        </p:txBody>
      </p:sp>
      <p:pic>
        <p:nvPicPr>
          <p:cNvPr id="5" name="İçerik Yer Tutucusu 4">
            <a:extLst>
              <a:ext uri="{FF2B5EF4-FFF2-40B4-BE49-F238E27FC236}">
                <a16:creationId xmlns:a16="http://schemas.microsoft.com/office/drawing/2014/main" id="{BEFA7626-A7F7-4815-94AD-988000118B7A}"/>
              </a:ext>
            </a:extLst>
          </p:cNvPr>
          <p:cNvPicPr>
            <a:picLocks noGrp="1" noChangeAspect="1"/>
          </p:cNvPicPr>
          <p:nvPr>
            <p:ph idx="1"/>
          </p:nvPr>
        </p:nvPicPr>
        <p:blipFill>
          <a:blip r:embed="rId2"/>
          <a:stretch>
            <a:fillRect/>
          </a:stretch>
        </p:blipFill>
        <p:spPr>
          <a:xfrm>
            <a:off x="2229739" y="2629960"/>
            <a:ext cx="7729728" cy="3453206"/>
          </a:xfrm>
        </p:spPr>
      </p:pic>
    </p:spTree>
    <p:extLst>
      <p:ext uri="{BB962C8B-B14F-4D97-AF65-F5344CB8AC3E}">
        <p14:creationId xmlns:p14="http://schemas.microsoft.com/office/powerpoint/2010/main" val="1293078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6DB287C6-8500-4BDA-B4BA-569DB8E9D7BE}"/>
              </a:ext>
            </a:extLst>
          </p:cNvPr>
          <p:cNvPicPr>
            <a:picLocks noChangeAspect="1"/>
          </p:cNvPicPr>
          <p:nvPr/>
        </p:nvPicPr>
        <p:blipFill>
          <a:blip r:embed="rId2"/>
          <a:stretch>
            <a:fillRect/>
          </a:stretch>
        </p:blipFill>
        <p:spPr>
          <a:xfrm>
            <a:off x="269506" y="481262"/>
            <a:ext cx="11598443" cy="5900287"/>
          </a:xfrm>
          <a:prstGeom prst="rect">
            <a:avLst/>
          </a:prstGeom>
        </p:spPr>
      </p:pic>
    </p:spTree>
    <p:extLst>
      <p:ext uri="{BB962C8B-B14F-4D97-AF65-F5344CB8AC3E}">
        <p14:creationId xmlns:p14="http://schemas.microsoft.com/office/powerpoint/2010/main" val="2685589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561D61F-23B6-4CCC-82E4-55907B7A319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tr-TR" sz="3000">
                <a:solidFill>
                  <a:srgbClr val="FFFFFF"/>
                </a:solidFill>
              </a:rPr>
              <a:t>PROJENİN TANIMI:</a:t>
            </a:r>
          </a:p>
        </p:txBody>
      </p:sp>
      <p:sp>
        <p:nvSpPr>
          <p:cNvPr id="3" name="İçerik Yer Tutucusu 2">
            <a:extLst>
              <a:ext uri="{FF2B5EF4-FFF2-40B4-BE49-F238E27FC236}">
                <a16:creationId xmlns:a16="http://schemas.microsoft.com/office/drawing/2014/main" id="{C93BC822-A6BF-4D2A-991C-C123687892E8}"/>
              </a:ext>
            </a:extLst>
          </p:cNvPr>
          <p:cNvSpPr>
            <a:spLocks noGrp="1"/>
          </p:cNvSpPr>
          <p:nvPr>
            <p:ph idx="1"/>
          </p:nvPr>
        </p:nvSpPr>
        <p:spPr>
          <a:xfrm>
            <a:off x="5591695" y="1402080"/>
            <a:ext cx="5320696" cy="4053840"/>
          </a:xfrm>
        </p:spPr>
        <p:txBody>
          <a:bodyPr anchor="ctr">
            <a:normAutofit/>
          </a:bodyPr>
          <a:lstStyle/>
          <a:p>
            <a:pPr algn="just"/>
            <a:r>
              <a:rPr lang="tr-TR" dirty="0">
                <a:latin typeface="Times New Roman" panose="02020603050405020304" pitchFamily="18" charset="0"/>
                <a:cs typeface="Times New Roman" panose="02020603050405020304" pitchFamily="18" charset="0"/>
              </a:rPr>
              <a:t>Bu proje kapsamında FB-CPU isminde bir işlemcinin </a:t>
            </a:r>
            <a:r>
              <a:rPr lang="tr-TR" dirty="0" err="1">
                <a:latin typeface="Times New Roman" panose="02020603050405020304" pitchFamily="18" charset="0"/>
                <a:cs typeface="Times New Roman" panose="02020603050405020304" pitchFamily="18" charset="0"/>
              </a:rPr>
              <a:t>Verilog</a:t>
            </a:r>
            <a:r>
              <a:rPr lang="tr-TR" dirty="0">
                <a:latin typeface="Times New Roman" panose="02020603050405020304" pitchFamily="18" charset="0"/>
                <a:cs typeface="Times New Roman" panose="02020603050405020304" pitchFamily="18" charset="0"/>
              </a:rPr>
              <a:t> dili ile RTL tasarımı ve tasarlanan işlemci üzerinde makine dili ile yazılan çeşitli kod parçacıkları yazılacaktır. Proje sonunda basit bir işlemcideki RAM, Kontrol Ünitesi ve Saklayıcıların bir arada çalışıp, makine dilindeki kod parçacıklarını nasıl yürütebildiği gözlemlenecektir. Kullanılacak Basys3 FPGA geliştirme kartı üzerinde FB-CPU </a:t>
            </a:r>
            <a:r>
              <a:rPr lang="tr-TR" dirty="0" err="1">
                <a:latin typeface="Times New Roman" panose="02020603050405020304" pitchFamily="18" charset="0"/>
                <a:cs typeface="Times New Roman" panose="02020603050405020304" pitchFamily="18" charset="0"/>
              </a:rPr>
              <a:t>demo’su</a:t>
            </a:r>
            <a:r>
              <a:rPr lang="tr-TR" dirty="0">
                <a:latin typeface="Times New Roman" panose="02020603050405020304" pitchFamily="18" charset="0"/>
                <a:cs typeface="Times New Roman" panose="02020603050405020304" pitchFamily="18" charset="0"/>
              </a:rPr>
              <a:t> yapılacaktır.</a:t>
            </a:r>
          </a:p>
        </p:txBody>
      </p:sp>
    </p:spTree>
    <p:extLst>
      <p:ext uri="{BB962C8B-B14F-4D97-AF65-F5344CB8AC3E}">
        <p14:creationId xmlns:p14="http://schemas.microsoft.com/office/powerpoint/2010/main" val="378356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E634D8-3E9F-4F52-B633-AD4676BD3360}"/>
              </a:ext>
            </a:extLst>
          </p:cNvPr>
          <p:cNvSpPr>
            <a:spLocks noGrp="1"/>
          </p:cNvSpPr>
          <p:nvPr>
            <p:ph type="title"/>
          </p:nvPr>
        </p:nvSpPr>
        <p:spPr>
          <a:xfrm>
            <a:off x="2231136" y="964692"/>
            <a:ext cx="7729728" cy="1188720"/>
          </a:xfrm>
        </p:spPr>
        <p:txBody>
          <a:bodyPr>
            <a:normAutofit/>
          </a:bodyPr>
          <a:lstStyle/>
          <a:p>
            <a:r>
              <a:rPr lang="tr-TR"/>
              <a:t>KULLANILAN ARAÇLAR:</a:t>
            </a:r>
          </a:p>
        </p:txBody>
      </p:sp>
      <p:graphicFrame>
        <p:nvGraphicFramePr>
          <p:cNvPr id="5" name="İçerik Yer Tutucusu 2">
            <a:extLst>
              <a:ext uri="{FF2B5EF4-FFF2-40B4-BE49-F238E27FC236}">
                <a16:creationId xmlns:a16="http://schemas.microsoft.com/office/drawing/2014/main" id="{8DCA19C0-42FE-4E20-A98E-C5D4C8880CFD}"/>
              </a:ext>
            </a:extLst>
          </p:cNvPr>
          <p:cNvGraphicFramePr>
            <a:graphicFrameLocks noGrp="1"/>
          </p:cNvGraphicFramePr>
          <p:nvPr>
            <p:ph idx="1"/>
            <p:extLst>
              <p:ext uri="{D42A27DB-BD31-4B8C-83A1-F6EECF244321}">
                <p14:modId xmlns:p14="http://schemas.microsoft.com/office/powerpoint/2010/main" val="2062954701"/>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72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471737-85A5-44C6-A3C5-4C3193ADD8AE}"/>
              </a:ext>
            </a:extLst>
          </p:cNvPr>
          <p:cNvSpPr>
            <a:spLocks noGrp="1"/>
          </p:cNvSpPr>
          <p:nvPr>
            <p:ph type="title"/>
          </p:nvPr>
        </p:nvSpPr>
        <p:spPr>
          <a:xfrm>
            <a:off x="6879787" y="964692"/>
            <a:ext cx="4476806" cy="1188720"/>
          </a:xfrm>
        </p:spPr>
        <p:txBody>
          <a:bodyPr>
            <a:normAutofit/>
          </a:bodyPr>
          <a:lstStyle/>
          <a:p>
            <a:r>
              <a:rPr lang="tr-TR"/>
              <a:t>VON NEUMANN MİMARİSİ NEDİR?</a:t>
            </a:r>
          </a:p>
        </p:txBody>
      </p:sp>
      <p:sp>
        <p:nvSpPr>
          <p:cNvPr id="20" name="Rectangle 9">
            <a:extLst>
              <a:ext uri="{FF2B5EF4-FFF2-40B4-BE49-F238E27FC236}">
                <a16:creationId xmlns:a16="http://schemas.microsoft.com/office/drawing/2014/main" id="{1A7506BE-4F6E-470F-B163-72761ED59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760"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1">
            <a:extLst>
              <a:ext uri="{FF2B5EF4-FFF2-40B4-BE49-F238E27FC236}">
                <a16:creationId xmlns:a16="http://schemas.microsoft.com/office/drawing/2014/main" id="{4923DA06-F0E9-407E-8DD6-8E2591F8D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1854"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8C0C2835-1428-4BA7-B9F0-5569B2BCFEDE}"/>
              </a:ext>
            </a:extLst>
          </p:cNvPr>
          <p:cNvPicPr>
            <a:picLocks noChangeAspect="1"/>
          </p:cNvPicPr>
          <p:nvPr/>
        </p:nvPicPr>
        <p:blipFill>
          <a:blip r:embed="rId2"/>
          <a:stretch>
            <a:fillRect/>
          </a:stretch>
        </p:blipFill>
        <p:spPr>
          <a:xfrm>
            <a:off x="1153944" y="1675471"/>
            <a:ext cx="4782312" cy="3514999"/>
          </a:xfrm>
          <a:prstGeom prst="rect">
            <a:avLst/>
          </a:prstGeom>
        </p:spPr>
      </p:pic>
      <p:sp>
        <p:nvSpPr>
          <p:cNvPr id="3" name="İçerik Yer Tutucusu 2">
            <a:extLst>
              <a:ext uri="{FF2B5EF4-FFF2-40B4-BE49-F238E27FC236}">
                <a16:creationId xmlns:a16="http://schemas.microsoft.com/office/drawing/2014/main" id="{43201FC3-6AEC-4BA0-A26A-61576247C22B}"/>
              </a:ext>
            </a:extLst>
          </p:cNvPr>
          <p:cNvSpPr>
            <a:spLocks noGrp="1"/>
          </p:cNvSpPr>
          <p:nvPr>
            <p:ph idx="1"/>
          </p:nvPr>
        </p:nvSpPr>
        <p:spPr>
          <a:xfrm>
            <a:off x="6878359" y="2286001"/>
            <a:ext cx="4492932" cy="4068146"/>
          </a:xfrm>
        </p:spPr>
        <p:txBody>
          <a:bodyPr>
            <a:noAutofit/>
          </a:bodyPr>
          <a:lstStyle/>
          <a:p>
            <a:pPr algn="just">
              <a:lnSpc>
                <a:spcPct val="90000"/>
              </a:lnSpc>
            </a:pPr>
            <a:r>
              <a:rPr lang="tr-TR" dirty="0" err="1">
                <a:latin typeface="Times New Roman" panose="02020603050405020304" pitchFamily="18" charset="0"/>
                <a:cs typeface="Times New Roman" panose="02020603050405020304" pitchFamily="18" charset="0"/>
              </a:rPr>
              <a:t>Von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Neumann</a:t>
            </a:r>
            <a:r>
              <a:rPr lang="tr-TR" dirty="0">
                <a:latin typeface="Times New Roman" panose="02020603050405020304" pitchFamily="18" charset="0"/>
                <a:cs typeface="Times New Roman" panose="02020603050405020304" pitchFamily="18" charset="0"/>
              </a:rPr>
              <a:t> mimarisine sahip bilgisayarlar depolanmış program olarak bilinir. Bu, bilgisayarın çalışması için harici anahtarlara veya diğer etkilere ihtiyaç duymadığı anlamına gelir. Tüm talimatlar ve veriler rasgele erişim hafızasında (RAM) saklanır.</a:t>
            </a:r>
          </a:p>
          <a:p>
            <a:pPr>
              <a:lnSpc>
                <a:spcPct val="90000"/>
              </a:lnSpc>
            </a:pPr>
            <a:r>
              <a:rPr lang="tr-TR" dirty="0">
                <a:latin typeface="Times New Roman" panose="02020603050405020304" pitchFamily="18" charset="0"/>
                <a:cs typeface="Times New Roman" panose="02020603050405020304" pitchFamily="18" charset="0"/>
              </a:rPr>
              <a:t>Temel olarak 4 elemanı vardır.</a:t>
            </a:r>
          </a:p>
          <a:p>
            <a:pPr>
              <a:lnSpc>
                <a:spcPct val="90000"/>
              </a:lnSpc>
            </a:pPr>
            <a:r>
              <a:rPr lang="tr-TR" dirty="0">
                <a:latin typeface="Times New Roman" panose="02020603050405020304" pitchFamily="18" charset="0"/>
                <a:cs typeface="Times New Roman" panose="02020603050405020304" pitchFamily="18" charset="0"/>
              </a:rPr>
              <a:t> Saklayıcılar (Şekil 2’de </a:t>
            </a:r>
            <a:r>
              <a:rPr lang="tr-TR" dirty="0" err="1">
                <a:latin typeface="Times New Roman" panose="02020603050405020304" pitchFamily="18" charset="0"/>
                <a:cs typeface="Times New Roman" panose="02020603050405020304" pitchFamily="18" charset="0"/>
              </a:rPr>
              <a:t>Processing</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Unit’in</a:t>
            </a:r>
            <a:r>
              <a:rPr lang="tr-TR" dirty="0">
                <a:latin typeface="Times New Roman" panose="02020603050405020304" pitchFamily="18" charset="0"/>
                <a:cs typeface="Times New Roman" panose="02020603050405020304" pitchFamily="18" charset="0"/>
              </a:rPr>
              <a:t> altındaki </a:t>
            </a:r>
            <a:r>
              <a:rPr lang="tr-TR" dirty="0" err="1">
                <a:latin typeface="Times New Roman" panose="02020603050405020304" pitchFamily="18" charset="0"/>
                <a:cs typeface="Times New Roman" panose="02020603050405020304" pitchFamily="18" charset="0"/>
              </a:rPr>
              <a:t>Temp</a:t>
            </a:r>
            <a:r>
              <a:rPr lang="tr-TR" dirty="0">
                <a:latin typeface="Times New Roman" panose="02020603050405020304" pitchFamily="18" charset="0"/>
                <a:cs typeface="Times New Roman" panose="02020603050405020304" pitchFamily="18" charset="0"/>
              </a:rPr>
              <a:t> değişkeni)</a:t>
            </a:r>
          </a:p>
          <a:p>
            <a:pPr>
              <a:lnSpc>
                <a:spcPct val="90000"/>
              </a:lnSpc>
            </a:pPr>
            <a:r>
              <a:rPr lang="tr-TR" dirty="0">
                <a:latin typeface="Times New Roman" panose="02020603050405020304" pitchFamily="18" charset="0"/>
                <a:cs typeface="Times New Roman" panose="02020603050405020304" pitchFamily="18" charset="0"/>
              </a:rPr>
              <a:t> Bellek (RAM)</a:t>
            </a:r>
          </a:p>
          <a:p>
            <a:pPr>
              <a:lnSpc>
                <a:spcPct val="90000"/>
              </a:lnSpc>
            </a:pPr>
            <a:r>
              <a:rPr lang="tr-TR" dirty="0">
                <a:latin typeface="Times New Roman" panose="02020603050405020304" pitchFamily="18" charset="0"/>
                <a:cs typeface="Times New Roman" panose="02020603050405020304" pitchFamily="18" charset="0"/>
              </a:rPr>
              <a:t> İşlem Ünitesi (ALU)</a:t>
            </a:r>
          </a:p>
          <a:p>
            <a:pPr>
              <a:lnSpc>
                <a:spcPct val="90000"/>
              </a:lnSpc>
            </a:pPr>
            <a:r>
              <a:rPr lang="tr-TR" dirty="0">
                <a:latin typeface="Times New Roman" panose="02020603050405020304" pitchFamily="18" charset="0"/>
                <a:cs typeface="Times New Roman" panose="02020603050405020304" pitchFamily="18" charset="0"/>
              </a:rPr>
              <a:t> Kontrol Ünitesi</a:t>
            </a:r>
          </a:p>
          <a:p>
            <a:pPr>
              <a:lnSpc>
                <a:spcPct val="90000"/>
              </a:lnSpc>
            </a:pPr>
            <a:endParaRPr lang="tr-TR" dirty="0"/>
          </a:p>
        </p:txBody>
      </p:sp>
    </p:spTree>
    <p:extLst>
      <p:ext uri="{BB962C8B-B14F-4D97-AF65-F5344CB8AC3E}">
        <p14:creationId xmlns:p14="http://schemas.microsoft.com/office/powerpoint/2010/main" val="172572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D698C5E-718B-4A25-AD00-A55D3A5C7322}"/>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tr-TR" sz="3000">
                <a:solidFill>
                  <a:srgbClr val="FFFFFF"/>
                </a:solidFill>
              </a:rPr>
              <a:t>BELLEK:</a:t>
            </a:r>
          </a:p>
        </p:txBody>
      </p:sp>
      <p:sp>
        <p:nvSpPr>
          <p:cNvPr id="3" name="İçerik Yer Tutucusu 2">
            <a:extLst>
              <a:ext uri="{FF2B5EF4-FFF2-40B4-BE49-F238E27FC236}">
                <a16:creationId xmlns:a16="http://schemas.microsoft.com/office/drawing/2014/main" id="{094134B8-6E41-44F5-B08B-F026DD20C1F6}"/>
              </a:ext>
            </a:extLst>
          </p:cNvPr>
          <p:cNvSpPr>
            <a:spLocks noGrp="1"/>
          </p:cNvSpPr>
          <p:nvPr>
            <p:ph idx="1"/>
          </p:nvPr>
        </p:nvSpPr>
        <p:spPr>
          <a:xfrm>
            <a:off x="5591695" y="1402080"/>
            <a:ext cx="5320696" cy="4053840"/>
          </a:xfrm>
        </p:spPr>
        <p:txBody>
          <a:bodyPr anchor="ctr">
            <a:normAutofit/>
          </a:bodyPr>
          <a:lstStyle/>
          <a:p>
            <a:pPr algn="just">
              <a:buFont typeface="Arial" panose="020B0604020202020204" pitchFamily="34" charset="0"/>
              <a:buChar char="•"/>
            </a:pPr>
            <a:r>
              <a:rPr lang="tr-TR" sz="2000" dirty="0">
                <a:latin typeface="Times New Roman" panose="02020603050405020304" pitchFamily="18" charset="0"/>
                <a:cs typeface="Times New Roman" panose="02020603050405020304" pitchFamily="18" charset="0"/>
              </a:rPr>
              <a:t>FB-CPU’nun komutları okuyup, hesaplanan değerleri geri yazacağı bir </a:t>
            </a:r>
            <a:r>
              <a:rPr lang="tr-TR" sz="2000" dirty="0" err="1">
                <a:latin typeface="Times New Roman" panose="02020603050405020304" pitchFamily="18" charset="0"/>
                <a:cs typeface="Times New Roman" panose="02020603050405020304" pitchFamily="18" charset="0"/>
              </a:rPr>
              <a:t>Block</a:t>
            </a:r>
            <a:r>
              <a:rPr lang="tr-TR" sz="2000" dirty="0">
                <a:latin typeface="Times New Roman" panose="02020603050405020304" pitchFamily="18" charset="0"/>
                <a:cs typeface="Times New Roman" panose="02020603050405020304" pitchFamily="18" charset="0"/>
              </a:rPr>
              <a:t> RAM mekanizması bulunmaktadır. Bu bellek fbcpu_core.v dosyasında bulunmamaktadır. Test kodunun instantiate ettiği bellek </a:t>
            </a:r>
            <a:r>
              <a:rPr lang="tr-TR" sz="2000" dirty="0" err="1">
                <a:latin typeface="Times New Roman" panose="02020603050405020304" pitchFamily="18" charset="0"/>
                <a:cs typeface="Times New Roman" panose="02020603050405020304" pitchFamily="18" charset="0"/>
              </a:rPr>
              <a:t>memory.v</a:t>
            </a:r>
            <a:r>
              <a:rPr lang="tr-TR" sz="2000" dirty="0">
                <a:latin typeface="Times New Roman" panose="02020603050405020304" pitchFamily="18" charset="0"/>
                <a:cs typeface="Times New Roman" panose="02020603050405020304" pitchFamily="18" charset="0"/>
              </a:rPr>
              <a:t> dosyasında bulunmaktadır. </a:t>
            </a:r>
            <a:r>
              <a:rPr lang="tr-TR" sz="2000" dirty="0" err="1">
                <a:latin typeface="Times New Roman" panose="02020603050405020304" pitchFamily="18" charset="0"/>
                <a:cs typeface="Times New Roman" panose="02020603050405020304" pitchFamily="18" charset="0"/>
              </a:rPr>
              <a:t>RAM’e</a:t>
            </a:r>
            <a:r>
              <a:rPr lang="tr-TR" sz="2000" dirty="0">
                <a:latin typeface="Times New Roman" panose="02020603050405020304" pitchFamily="18" charset="0"/>
                <a:cs typeface="Times New Roman" panose="02020603050405020304" pitchFamily="18" charset="0"/>
              </a:rPr>
              <a:t> bağlı 4 saklayıcı, </a:t>
            </a:r>
            <a:r>
              <a:rPr lang="tr-TR" sz="2000" dirty="0" err="1">
                <a:latin typeface="Times New Roman" panose="02020603050405020304" pitchFamily="18" charset="0"/>
                <a:cs typeface="Times New Roman" panose="02020603050405020304" pitchFamily="18" charset="0"/>
              </a:rPr>
              <a:t>clock</a:t>
            </a:r>
            <a:r>
              <a:rPr lang="tr-TR" sz="2000" dirty="0">
                <a:latin typeface="Times New Roman" panose="02020603050405020304" pitchFamily="18" charset="0"/>
                <a:cs typeface="Times New Roman" panose="02020603050405020304" pitchFamily="18" charset="0"/>
              </a:rPr>
              <a:t> ve </a:t>
            </a:r>
            <a:r>
              <a:rPr lang="tr-TR" sz="2000" dirty="0" err="1">
                <a:latin typeface="Times New Roman" panose="02020603050405020304" pitchFamily="18" charset="0"/>
                <a:cs typeface="Times New Roman" panose="02020603050405020304" pitchFamily="18" charset="0"/>
              </a:rPr>
              <a:t>reset</a:t>
            </a:r>
            <a:r>
              <a:rPr lang="tr-TR" sz="2000" dirty="0">
                <a:latin typeface="Times New Roman" panose="02020603050405020304" pitchFamily="18" charset="0"/>
                <a:cs typeface="Times New Roman" panose="02020603050405020304" pitchFamily="18" charset="0"/>
              </a:rPr>
              <a:t> sinyali bulunmaktadır.</a:t>
            </a:r>
          </a:p>
          <a:p>
            <a:pPr marL="0" indent="0">
              <a:buNone/>
            </a:pPr>
            <a:r>
              <a:rPr lang="tr-TR" sz="2000" dirty="0"/>
              <a:t>  </a:t>
            </a:r>
          </a:p>
        </p:txBody>
      </p:sp>
    </p:spTree>
    <p:extLst>
      <p:ext uri="{BB962C8B-B14F-4D97-AF65-F5344CB8AC3E}">
        <p14:creationId xmlns:p14="http://schemas.microsoft.com/office/powerpoint/2010/main" val="343608908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1">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3">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5">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E270607-66E0-49FE-B886-234BBC7910F2}"/>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tr-TR" sz="2100">
                <a:solidFill>
                  <a:srgbClr val="FFFFFF"/>
                </a:solidFill>
              </a:rPr>
              <a:t>SAKLAYICILAR:</a:t>
            </a:r>
          </a:p>
        </p:txBody>
      </p:sp>
      <p:sp>
        <p:nvSpPr>
          <p:cNvPr id="3" name="İçerik Yer Tutucusu 2">
            <a:extLst>
              <a:ext uri="{FF2B5EF4-FFF2-40B4-BE49-F238E27FC236}">
                <a16:creationId xmlns:a16="http://schemas.microsoft.com/office/drawing/2014/main" id="{5CBB4AD5-FAF0-45A5-9B9E-9482063E71D8}"/>
              </a:ext>
            </a:extLst>
          </p:cNvPr>
          <p:cNvSpPr>
            <a:spLocks noGrp="1"/>
          </p:cNvSpPr>
          <p:nvPr>
            <p:ph idx="1"/>
          </p:nvPr>
        </p:nvSpPr>
        <p:spPr>
          <a:xfrm>
            <a:off x="5591695" y="1402080"/>
            <a:ext cx="5320696" cy="4053840"/>
          </a:xfrm>
        </p:spPr>
        <p:txBody>
          <a:bodyPr anchor="ctr">
            <a:normAutofit/>
          </a:bodyPr>
          <a:lstStyle/>
          <a:p>
            <a:pPr algn="just"/>
            <a:r>
              <a:rPr lang="tr-TR" dirty="0">
                <a:latin typeface="Times New Roman" panose="02020603050405020304" pitchFamily="18" charset="0"/>
                <a:cs typeface="Times New Roman" panose="02020603050405020304" pitchFamily="18" charset="0"/>
              </a:rPr>
              <a:t>Başlangıç tasarımında </a:t>
            </a:r>
            <a:r>
              <a:rPr lang="tr-TR" dirty="0" err="1">
                <a:latin typeface="Times New Roman" panose="02020603050405020304" pitchFamily="18" charset="0"/>
                <a:cs typeface="Times New Roman" panose="02020603050405020304" pitchFamily="18" charset="0"/>
              </a:rPr>
              <a:t>FBCPU’nun</a:t>
            </a:r>
            <a:r>
              <a:rPr lang="tr-TR" dirty="0">
                <a:latin typeface="Times New Roman" panose="02020603050405020304" pitchFamily="18" charset="0"/>
                <a:cs typeface="Times New Roman" panose="02020603050405020304" pitchFamily="18" charset="0"/>
              </a:rPr>
              <a:t> gerek duyacağı tüm saklayıcılar tanımlanmıştır. Tasarımda 4 adet saklayıcı bulunmaktadır. Bunlar; </a:t>
            </a:r>
          </a:p>
          <a:p>
            <a:pPr algn="just"/>
            <a:r>
              <a:rPr lang="tr-TR" dirty="0">
                <a:latin typeface="Times New Roman" panose="02020603050405020304" pitchFamily="18" charset="0"/>
                <a:cs typeface="Times New Roman" panose="02020603050405020304" pitchFamily="18" charset="0"/>
              </a:rPr>
              <a:t> durum: Durum makinasında, hangi durumda olduğunu bilgisi tutulur. </a:t>
            </a:r>
          </a:p>
          <a:p>
            <a:pPr algn="just"/>
            <a:r>
              <a:rPr lang="tr-TR" dirty="0">
                <a:latin typeface="Times New Roman" panose="02020603050405020304" pitchFamily="18" charset="0"/>
                <a:cs typeface="Times New Roman" panose="02020603050405020304" pitchFamily="18" charset="0"/>
              </a:rPr>
              <a:t> PC: RAM ’deki hangi adresteki komutun çalıştığı bilgisi tutulur.</a:t>
            </a:r>
          </a:p>
          <a:p>
            <a:pPr algn="just"/>
            <a:r>
              <a:rPr lang="tr-TR" dirty="0">
                <a:latin typeface="Times New Roman" panose="02020603050405020304" pitchFamily="18" charset="0"/>
                <a:cs typeface="Times New Roman" panose="02020603050405020304" pitchFamily="18" charset="0"/>
              </a:rPr>
              <a:t>  IR: O anda çalışan komutun kendisi tutulur.</a:t>
            </a:r>
          </a:p>
          <a:p>
            <a:pPr algn="just"/>
            <a:r>
              <a:rPr lang="tr-TR" dirty="0">
                <a:latin typeface="Times New Roman" panose="02020603050405020304" pitchFamily="18" charset="0"/>
                <a:cs typeface="Times New Roman" panose="02020603050405020304" pitchFamily="18" charset="0"/>
              </a:rPr>
              <a:t>  ACC: Geçici saklama alanı.</a:t>
            </a:r>
          </a:p>
        </p:txBody>
      </p:sp>
    </p:spTree>
    <p:extLst>
      <p:ext uri="{BB962C8B-B14F-4D97-AF65-F5344CB8AC3E}">
        <p14:creationId xmlns:p14="http://schemas.microsoft.com/office/powerpoint/2010/main" val="200751693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18" name="İçerik Yer Tutucusu 2">
            <a:extLst>
              <a:ext uri="{FF2B5EF4-FFF2-40B4-BE49-F238E27FC236}">
                <a16:creationId xmlns:a16="http://schemas.microsoft.com/office/drawing/2014/main" id="{004E17EE-9778-49DA-86A2-54440F8AB6C3}"/>
              </a:ext>
            </a:extLst>
          </p:cNvPr>
          <p:cNvGraphicFramePr>
            <a:graphicFrameLocks noGrp="1"/>
          </p:cNvGraphicFramePr>
          <p:nvPr>
            <p:ph idx="1"/>
            <p:extLst>
              <p:ext uri="{D42A27DB-BD31-4B8C-83A1-F6EECF244321}">
                <p14:modId xmlns:p14="http://schemas.microsoft.com/office/powerpoint/2010/main" val="3023066584"/>
              </p:ext>
            </p:extLst>
          </p:nvPr>
        </p:nvGraphicFramePr>
        <p:xfrm>
          <a:off x="808522" y="445169"/>
          <a:ext cx="10299032" cy="5967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6008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06CE8E6-4182-4C5A-92DC-B178B977DF92}"/>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tr-TR" sz="2600" dirty="0">
                <a:solidFill>
                  <a:srgbClr val="FFFFFF"/>
                </a:solidFill>
              </a:rPr>
              <a:t>İŞLEMCİ ÜNİTESİ(ALU, </a:t>
            </a:r>
            <a:r>
              <a:rPr lang="tr-TR" sz="2600" dirty="0" err="1">
                <a:solidFill>
                  <a:srgbClr val="FFFFFF"/>
                </a:solidFill>
              </a:rPr>
              <a:t>Arithmetic</a:t>
            </a:r>
            <a:r>
              <a:rPr lang="tr-TR" sz="2600" dirty="0">
                <a:solidFill>
                  <a:srgbClr val="FFFFFF"/>
                </a:solidFill>
              </a:rPr>
              <a:t> </a:t>
            </a:r>
            <a:r>
              <a:rPr lang="tr-TR" sz="2600" dirty="0" err="1">
                <a:solidFill>
                  <a:srgbClr val="FFFFFF"/>
                </a:solidFill>
              </a:rPr>
              <a:t>Logic</a:t>
            </a:r>
            <a:r>
              <a:rPr lang="tr-TR" sz="2600" dirty="0">
                <a:solidFill>
                  <a:srgbClr val="FFFFFF"/>
                </a:solidFill>
              </a:rPr>
              <a:t> </a:t>
            </a:r>
            <a:r>
              <a:rPr lang="tr-TR" sz="2600" dirty="0" err="1">
                <a:solidFill>
                  <a:srgbClr val="FFFFFF"/>
                </a:solidFill>
              </a:rPr>
              <a:t>Unit</a:t>
            </a:r>
            <a:r>
              <a:rPr lang="tr-TR" sz="2600" dirty="0">
                <a:solidFill>
                  <a:srgbClr val="FFFFFF"/>
                </a:solidFill>
              </a:rPr>
              <a:t>):</a:t>
            </a:r>
          </a:p>
        </p:txBody>
      </p:sp>
      <p:sp>
        <p:nvSpPr>
          <p:cNvPr id="3" name="İçerik Yer Tutucusu 2">
            <a:extLst>
              <a:ext uri="{FF2B5EF4-FFF2-40B4-BE49-F238E27FC236}">
                <a16:creationId xmlns:a16="http://schemas.microsoft.com/office/drawing/2014/main" id="{A9D61561-AE49-416D-B58E-876563674CF2}"/>
              </a:ext>
            </a:extLst>
          </p:cNvPr>
          <p:cNvSpPr>
            <a:spLocks noGrp="1"/>
          </p:cNvSpPr>
          <p:nvPr>
            <p:ph idx="1"/>
          </p:nvPr>
        </p:nvSpPr>
        <p:spPr>
          <a:xfrm>
            <a:off x="5591695" y="1402080"/>
            <a:ext cx="5320696" cy="4053840"/>
          </a:xfrm>
        </p:spPr>
        <p:txBody>
          <a:bodyPr anchor="ctr">
            <a:normAutofit/>
          </a:bodyPr>
          <a:lstStyle/>
          <a:p>
            <a:pPr algn="just"/>
            <a:r>
              <a:rPr lang="tr-TR" dirty="0">
                <a:latin typeface="Times New Roman" panose="02020603050405020304" pitchFamily="18" charset="0"/>
                <a:cs typeface="Times New Roman" panose="02020603050405020304" pitchFamily="18" charset="0"/>
              </a:rPr>
              <a:t>Aritmetik işlemlerin gerçekleştirildiği bölümdür. FB-CPU’da 3 adet aritmetik işlem vardır. Bunlar toplama, çıkartma ve çarpma, gelen operasyon koduna göre işlemleri gerçekleştirip ACC saklayıcısına yazmaktadır. </a:t>
            </a:r>
          </a:p>
        </p:txBody>
      </p:sp>
    </p:spTree>
    <p:extLst>
      <p:ext uri="{BB962C8B-B14F-4D97-AF65-F5344CB8AC3E}">
        <p14:creationId xmlns:p14="http://schemas.microsoft.com/office/powerpoint/2010/main" val="1688199662"/>
      </p:ext>
    </p:extLst>
  </p:cSld>
  <p:clrMapOvr>
    <a:masterClrMapping/>
  </p:clrMapOvr>
</p:sld>
</file>

<file path=ppt/theme/theme1.xml><?xml version="1.0" encoding="utf-8"?>
<a:theme xmlns:a="http://schemas.openxmlformats.org/drawingml/2006/main" name="Paket">
  <a:themeElements>
    <a:clrScheme name="Paket">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k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277A8775CFABFD4FAE4A0770E0876449" ma:contentTypeVersion="4" ma:contentTypeDescription="Yeni belge oluşturun." ma:contentTypeScope="" ma:versionID="4d60a7557608e47a29f7fc7f9616ebb0">
  <xsd:schema xmlns:xsd="http://www.w3.org/2001/XMLSchema" xmlns:xs="http://www.w3.org/2001/XMLSchema" xmlns:p="http://schemas.microsoft.com/office/2006/metadata/properties" xmlns:ns3="71cac2b3-0268-49a8-a0c2-e701cf813723" targetNamespace="http://schemas.microsoft.com/office/2006/metadata/properties" ma:root="true" ma:fieldsID="e9ff2febe4b7a1476689514ed6829828" ns3:_="">
    <xsd:import namespace="71cac2b3-0268-49a8-a0c2-e701cf81372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ac2b3-0268-49a8-a0c2-e701cf8137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71FA6D-B31A-4F14-89C0-8BAE2F5FE5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ac2b3-0268-49a8-a0c2-e701cf8137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9D1E85-78C2-495B-81A9-95742E8BE7E3}">
  <ds:schemaRefs>
    <ds:schemaRef ds:uri="http://schemas.microsoft.com/sharepoint/v3/contenttype/forms"/>
  </ds:schemaRefs>
</ds:datastoreItem>
</file>

<file path=customXml/itemProps3.xml><?xml version="1.0" encoding="utf-8"?>
<ds:datastoreItem xmlns:ds="http://schemas.openxmlformats.org/officeDocument/2006/customXml" ds:itemID="{A4CE39A9-85D7-4584-AE75-09FC3FBB39D5}">
  <ds:schemaRefs>
    <ds:schemaRef ds:uri="http://schemas.microsoft.com/office/2006/documentManagement/types"/>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71cac2b3-0268-49a8-a0c2-e701cf813723"/>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Paket</Template>
  <TotalTime>317</TotalTime>
  <Words>752</Words>
  <Application>Microsoft Office PowerPoint</Application>
  <PresentationFormat>Geniş ekran</PresentationFormat>
  <Paragraphs>62</Paragraphs>
  <Slides>23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23</vt:i4>
      </vt:variant>
    </vt:vector>
  </HeadingPairs>
  <TitlesOfParts>
    <vt:vector size="27" baseType="lpstr">
      <vt:lpstr>Arial</vt:lpstr>
      <vt:lpstr>Gill Sans MT</vt:lpstr>
      <vt:lpstr>Times New Roman</vt:lpstr>
      <vt:lpstr>Paket</vt:lpstr>
      <vt:lpstr>FENERBAHÇE ÜNİVERSİTESİ BİLGİSAYAR MÜHENDİSLİĞİ BÖLÜMÜ FB-CPU RTL TASARIMI</vt:lpstr>
      <vt:lpstr>İÇİNDEKİLER:</vt:lpstr>
      <vt:lpstr>PROJENİN TANIMI:</vt:lpstr>
      <vt:lpstr>KULLANILAN ARAÇLAR:</vt:lpstr>
      <vt:lpstr>VON NEUMANN MİMARİSİ NEDİR?</vt:lpstr>
      <vt:lpstr>BELLEK:</vt:lpstr>
      <vt:lpstr>SAKLAYICILAR:</vt:lpstr>
      <vt:lpstr>PowerPoint Sunusu</vt:lpstr>
      <vt:lpstr>İŞLEMCİ ÜNİTESİ(ALU, Arithmetic Logic Unit):</vt:lpstr>
      <vt:lpstr>KONTROL ÜNİTESİ:</vt:lpstr>
      <vt:lpstr>FB-CPU’NUN DESTEKLEDİĞİ OPERASYONLAR:</vt:lpstr>
      <vt:lpstr>FB-CPU’NUN DURUM MAKİNASI GÖSTERİMİ:</vt:lpstr>
      <vt:lpstr>TASARIM İÇİN GEREKENLER:</vt:lpstr>
      <vt:lpstr>PowerPoint Sunusu</vt:lpstr>
      <vt:lpstr>PowerPoint Sunusu</vt:lpstr>
      <vt:lpstr>PowerPoint Sunusu</vt:lpstr>
      <vt:lpstr>PowerPoint Sunusu</vt:lpstr>
      <vt:lpstr>Test Case- 1:</vt:lpstr>
      <vt:lpstr>PowerPoint Sunusu</vt:lpstr>
      <vt:lpstr>Test Case -2:</vt:lpstr>
      <vt:lpstr>PowerPoint Sunusu</vt:lpstr>
      <vt:lpstr>Test Case -3:</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FENERBAHÇE ÜNİVERSİTESİ FB-CPU RTL TASARIMI PROJESİ</dc:title>
  <dc:creator>Rabia İlayda KAYA</dc:creator>
  <cp:lastModifiedBy>Rabia İlayda KAYA</cp:lastModifiedBy>
  <cp:revision>30</cp:revision>
  <dcterms:created xsi:type="dcterms:W3CDTF">2021-12-19T15:13:00Z</dcterms:created>
  <dcterms:modified xsi:type="dcterms:W3CDTF">2021-12-30T19:26:25Z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0x010100277A8775CFABFD4FAE4A0770E0876449</vt:lpwstr>
  </property>
</Properties>
</file>