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0" r:id="rId4"/>
  </p:sldMasterIdLst>
  <p:sldIdLst>
    <p:sldId id="287" r:id="rId5"/>
    <p:sldId id="257" r:id="rId6"/>
    <p:sldId id="258" r:id="rId7"/>
    <p:sldId id="259" r:id="rId8"/>
    <p:sldId id="260" r:id="rId9"/>
    <p:sldId id="271" r:id="rId10"/>
    <p:sldId id="261" r:id="rId11"/>
    <p:sldId id="263" r:id="rId12"/>
    <p:sldId id="289" r:id="rId13"/>
    <p:sldId id="276" r:id="rId14"/>
    <p:sldId id="290" r:id="rId15"/>
    <p:sldId id="293" r:id="rId16"/>
    <p:sldId id="292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497376-7C50-4FE5-BC58-8B7154325E35}" v="4" dt="2021-12-30T19:19:26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8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EBC360-54B4-4116-BE9A-D2C32A7445E9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C14D50-8A97-4DAB-8EE0-DC4C2B99B66F}">
      <dgm:prSet/>
      <dgm:spPr/>
      <dgm:t>
        <a:bodyPr/>
        <a:lstStyle/>
        <a:p>
          <a:r>
            <a:rPr lang="tr-TR"/>
            <a:t>Xilinx Vivado Design Suite:</a:t>
          </a:r>
          <a:endParaRPr lang="en-US"/>
        </a:p>
      </dgm:t>
    </dgm:pt>
    <dgm:pt modelId="{D3A7D121-1429-4190-8D6B-9D843AD5AE64}" type="parTrans" cxnId="{0284207C-2794-49E3-A829-AE4A896D3BEB}">
      <dgm:prSet/>
      <dgm:spPr/>
      <dgm:t>
        <a:bodyPr/>
        <a:lstStyle/>
        <a:p>
          <a:endParaRPr lang="en-US"/>
        </a:p>
      </dgm:t>
    </dgm:pt>
    <dgm:pt modelId="{6CE1029B-03E7-4D90-B5B7-6F24CFC9DB85}" type="sibTrans" cxnId="{0284207C-2794-49E3-A829-AE4A896D3BEB}">
      <dgm:prSet/>
      <dgm:spPr/>
      <dgm:t>
        <a:bodyPr/>
        <a:lstStyle/>
        <a:p>
          <a:endParaRPr lang="en-US"/>
        </a:p>
      </dgm:t>
    </dgm:pt>
    <dgm:pt modelId="{03585405-FF83-42C8-8AFC-3F708EE759B1}">
      <dgm:prSet/>
      <dgm:spPr/>
      <dgm:t>
        <a:bodyPr/>
        <a:lstStyle/>
        <a:p>
          <a:pPr algn="just"/>
          <a:r>
            <a:rPr lang="tr-TR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Xilinx</a:t>
          </a:r>
          <a:r>
            <a: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Vivado</a:t>
          </a:r>
          <a:r>
            <a: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Design Suite, FPGA geliştirme kartları üzerinde çalışmalar yapmak için gerekli olan tasarımı oluşturmak için kullanılmaktadır. </a:t>
          </a:r>
          <a:r>
            <a:rPr lang="tr-TR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Verilog</a:t>
          </a:r>
          <a:r>
            <a: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VHDL vb. donanım tasarım dillerini alarak, </a:t>
          </a:r>
          <a:r>
            <a:rPr lang="tr-TR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FPGA’e</a:t>
          </a:r>
          <a:r>
            <a: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konfigüre edilebilecek (</a:t>
          </a:r>
          <a:r>
            <a:rPr lang="tr-TR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Xilinx</a:t>
          </a:r>
          <a:r>
            <a: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firması </a:t>
          </a:r>
          <a:r>
            <a:rPr lang="tr-TR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FPGA’leri</a:t>
          </a:r>
          <a:r>
            <a: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için .bit uzantılı dosyalar) tasarım dosyasını oluşturur. 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BC096E-9725-4B95-B1FB-FCAD06C6F14B}" type="parTrans" cxnId="{98CB3244-1A98-442D-8BB2-9EBAEA2B3C29}">
      <dgm:prSet/>
      <dgm:spPr/>
      <dgm:t>
        <a:bodyPr/>
        <a:lstStyle/>
        <a:p>
          <a:endParaRPr lang="en-US"/>
        </a:p>
      </dgm:t>
    </dgm:pt>
    <dgm:pt modelId="{655A84FE-40FD-4682-BA58-4B6894E72E16}" type="sibTrans" cxnId="{98CB3244-1A98-442D-8BB2-9EBAEA2B3C29}">
      <dgm:prSet/>
      <dgm:spPr/>
      <dgm:t>
        <a:bodyPr/>
        <a:lstStyle/>
        <a:p>
          <a:endParaRPr lang="en-US"/>
        </a:p>
      </dgm:t>
    </dgm:pt>
    <dgm:pt modelId="{A97C44BA-37D8-4CC6-BE67-3055E7674D2B}" type="pres">
      <dgm:prSet presAssocID="{F0EBC360-54B4-4116-BE9A-D2C32A7445E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1E2CE5-F538-47FA-9DD0-64F41C272CA2}" type="pres">
      <dgm:prSet presAssocID="{74C14D50-8A97-4DAB-8EE0-DC4C2B99B66F}" presName="hierRoot1" presStyleCnt="0"/>
      <dgm:spPr/>
    </dgm:pt>
    <dgm:pt modelId="{FBB29FD0-344C-4998-93C2-A32673389C42}" type="pres">
      <dgm:prSet presAssocID="{74C14D50-8A97-4DAB-8EE0-DC4C2B99B66F}" presName="composite" presStyleCnt="0"/>
      <dgm:spPr/>
    </dgm:pt>
    <dgm:pt modelId="{DFF80695-F54C-49EF-A9C6-BC6A3E552CD2}" type="pres">
      <dgm:prSet presAssocID="{74C14D50-8A97-4DAB-8EE0-DC4C2B99B66F}" presName="background" presStyleLbl="node0" presStyleIdx="0" presStyleCnt="2"/>
      <dgm:spPr/>
    </dgm:pt>
    <dgm:pt modelId="{440074BC-932B-4006-8CD5-0850467CEEB5}" type="pres">
      <dgm:prSet presAssocID="{74C14D50-8A97-4DAB-8EE0-DC4C2B99B66F}" presName="text" presStyleLbl="fgAcc0" presStyleIdx="0" presStyleCnt="2">
        <dgm:presLayoutVars>
          <dgm:chPref val="3"/>
        </dgm:presLayoutVars>
      </dgm:prSet>
      <dgm:spPr/>
    </dgm:pt>
    <dgm:pt modelId="{B9F0CC10-810B-4A41-8F0C-F7FB7DC0F316}" type="pres">
      <dgm:prSet presAssocID="{74C14D50-8A97-4DAB-8EE0-DC4C2B99B66F}" presName="hierChild2" presStyleCnt="0"/>
      <dgm:spPr/>
    </dgm:pt>
    <dgm:pt modelId="{9AF64B4B-211C-4424-9AF2-E4CBFA2B92F3}" type="pres">
      <dgm:prSet presAssocID="{03585405-FF83-42C8-8AFC-3F708EE759B1}" presName="hierRoot1" presStyleCnt="0"/>
      <dgm:spPr/>
    </dgm:pt>
    <dgm:pt modelId="{BAD4B399-045B-4D0C-B15A-010B0727EDB7}" type="pres">
      <dgm:prSet presAssocID="{03585405-FF83-42C8-8AFC-3F708EE759B1}" presName="composite" presStyleCnt="0"/>
      <dgm:spPr/>
    </dgm:pt>
    <dgm:pt modelId="{3F2D490C-2C13-4264-A974-FA22C9EEDE48}" type="pres">
      <dgm:prSet presAssocID="{03585405-FF83-42C8-8AFC-3F708EE759B1}" presName="background" presStyleLbl="node0" presStyleIdx="1" presStyleCnt="2"/>
      <dgm:spPr/>
    </dgm:pt>
    <dgm:pt modelId="{BB71558C-EAF6-4DA8-898B-81C0A7470AD7}" type="pres">
      <dgm:prSet presAssocID="{03585405-FF83-42C8-8AFC-3F708EE759B1}" presName="text" presStyleLbl="fgAcc0" presStyleIdx="1" presStyleCnt="2">
        <dgm:presLayoutVars>
          <dgm:chPref val="3"/>
        </dgm:presLayoutVars>
      </dgm:prSet>
      <dgm:spPr/>
    </dgm:pt>
    <dgm:pt modelId="{9EBE062D-4BF7-42F6-A767-31D5D64095D7}" type="pres">
      <dgm:prSet presAssocID="{03585405-FF83-42C8-8AFC-3F708EE759B1}" presName="hierChild2" presStyleCnt="0"/>
      <dgm:spPr/>
    </dgm:pt>
  </dgm:ptLst>
  <dgm:cxnLst>
    <dgm:cxn modelId="{98CB3244-1A98-442D-8BB2-9EBAEA2B3C29}" srcId="{F0EBC360-54B4-4116-BE9A-D2C32A7445E9}" destId="{03585405-FF83-42C8-8AFC-3F708EE759B1}" srcOrd="1" destOrd="0" parTransId="{DDBC096E-9725-4B95-B1FB-FCAD06C6F14B}" sibTransId="{655A84FE-40FD-4682-BA58-4B6894E72E16}"/>
    <dgm:cxn modelId="{C6AF8C65-F2E8-4F15-9DD3-CF2AABD60195}" type="presOf" srcId="{74C14D50-8A97-4DAB-8EE0-DC4C2B99B66F}" destId="{440074BC-932B-4006-8CD5-0850467CEEB5}" srcOrd="0" destOrd="0" presId="urn:microsoft.com/office/officeart/2005/8/layout/hierarchy1"/>
    <dgm:cxn modelId="{0284207C-2794-49E3-A829-AE4A896D3BEB}" srcId="{F0EBC360-54B4-4116-BE9A-D2C32A7445E9}" destId="{74C14D50-8A97-4DAB-8EE0-DC4C2B99B66F}" srcOrd="0" destOrd="0" parTransId="{D3A7D121-1429-4190-8D6B-9D843AD5AE64}" sibTransId="{6CE1029B-03E7-4D90-B5B7-6F24CFC9DB85}"/>
    <dgm:cxn modelId="{6557D17E-E378-4519-BAF2-DFE9BA14D2C9}" type="presOf" srcId="{03585405-FF83-42C8-8AFC-3F708EE759B1}" destId="{BB71558C-EAF6-4DA8-898B-81C0A7470AD7}" srcOrd="0" destOrd="0" presId="urn:microsoft.com/office/officeart/2005/8/layout/hierarchy1"/>
    <dgm:cxn modelId="{FED485BE-C3E3-4DD3-B2D4-C78EAD5E19C2}" type="presOf" srcId="{F0EBC360-54B4-4116-BE9A-D2C32A7445E9}" destId="{A97C44BA-37D8-4CC6-BE67-3055E7674D2B}" srcOrd="0" destOrd="0" presId="urn:microsoft.com/office/officeart/2005/8/layout/hierarchy1"/>
    <dgm:cxn modelId="{D66EBD49-31F5-4710-87FB-587F2AFA40A7}" type="presParOf" srcId="{A97C44BA-37D8-4CC6-BE67-3055E7674D2B}" destId="{091E2CE5-F538-47FA-9DD0-64F41C272CA2}" srcOrd="0" destOrd="0" presId="urn:microsoft.com/office/officeart/2005/8/layout/hierarchy1"/>
    <dgm:cxn modelId="{B68D8D2A-7104-433B-B3F8-38FD3E12AEF8}" type="presParOf" srcId="{091E2CE5-F538-47FA-9DD0-64F41C272CA2}" destId="{FBB29FD0-344C-4998-93C2-A32673389C42}" srcOrd="0" destOrd="0" presId="urn:microsoft.com/office/officeart/2005/8/layout/hierarchy1"/>
    <dgm:cxn modelId="{9214B21C-AD39-4826-933F-C92BDCA3FC47}" type="presParOf" srcId="{FBB29FD0-344C-4998-93C2-A32673389C42}" destId="{DFF80695-F54C-49EF-A9C6-BC6A3E552CD2}" srcOrd="0" destOrd="0" presId="urn:microsoft.com/office/officeart/2005/8/layout/hierarchy1"/>
    <dgm:cxn modelId="{34A872D0-03FE-4E87-B7C1-1012E943FC4A}" type="presParOf" srcId="{FBB29FD0-344C-4998-93C2-A32673389C42}" destId="{440074BC-932B-4006-8CD5-0850467CEEB5}" srcOrd="1" destOrd="0" presId="urn:microsoft.com/office/officeart/2005/8/layout/hierarchy1"/>
    <dgm:cxn modelId="{91CF2688-9BB1-4977-8E48-A3AC0F732507}" type="presParOf" srcId="{091E2CE5-F538-47FA-9DD0-64F41C272CA2}" destId="{B9F0CC10-810B-4A41-8F0C-F7FB7DC0F316}" srcOrd="1" destOrd="0" presId="urn:microsoft.com/office/officeart/2005/8/layout/hierarchy1"/>
    <dgm:cxn modelId="{ED40846A-DF0E-458E-AE39-100D3993FFB4}" type="presParOf" srcId="{A97C44BA-37D8-4CC6-BE67-3055E7674D2B}" destId="{9AF64B4B-211C-4424-9AF2-E4CBFA2B92F3}" srcOrd="1" destOrd="0" presId="urn:microsoft.com/office/officeart/2005/8/layout/hierarchy1"/>
    <dgm:cxn modelId="{289AC2C5-86A7-4CDD-AB32-CE0259C25C42}" type="presParOf" srcId="{9AF64B4B-211C-4424-9AF2-E4CBFA2B92F3}" destId="{BAD4B399-045B-4D0C-B15A-010B0727EDB7}" srcOrd="0" destOrd="0" presId="urn:microsoft.com/office/officeart/2005/8/layout/hierarchy1"/>
    <dgm:cxn modelId="{E7DBC550-AD81-4B7A-980E-6A8A2C3C8026}" type="presParOf" srcId="{BAD4B399-045B-4D0C-B15A-010B0727EDB7}" destId="{3F2D490C-2C13-4264-A974-FA22C9EEDE48}" srcOrd="0" destOrd="0" presId="urn:microsoft.com/office/officeart/2005/8/layout/hierarchy1"/>
    <dgm:cxn modelId="{F3BF024F-489B-46E3-9B68-73612D5F1C28}" type="presParOf" srcId="{BAD4B399-045B-4D0C-B15A-010B0727EDB7}" destId="{BB71558C-EAF6-4DA8-898B-81C0A7470AD7}" srcOrd="1" destOrd="0" presId="urn:microsoft.com/office/officeart/2005/8/layout/hierarchy1"/>
    <dgm:cxn modelId="{2937590F-A072-45E4-B069-F0341446645F}" type="presParOf" srcId="{9AF64B4B-211C-4424-9AF2-E4CBFA2B92F3}" destId="{9EBE062D-4BF7-42F6-A767-31D5D64095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80695-F54C-49EF-A9C6-BC6A3E552CD2}">
      <dsp:nvSpPr>
        <dsp:cNvPr id="0" name=""/>
        <dsp:cNvSpPr/>
      </dsp:nvSpPr>
      <dsp:spPr>
        <a:xfrm>
          <a:off x="265244" y="971"/>
          <a:ext cx="4186090" cy="2658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40074BC-932B-4006-8CD5-0850467CEEB5}">
      <dsp:nvSpPr>
        <dsp:cNvPr id="0" name=""/>
        <dsp:cNvSpPr/>
      </dsp:nvSpPr>
      <dsp:spPr>
        <a:xfrm>
          <a:off x="730365" y="442836"/>
          <a:ext cx="4186090" cy="2658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Xilinx Vivado Design Suite:</a:t>
          </a:r>
          <a:endParaRPr lang="en-US" sz="1900" kern="1200"/>
        </a:p>
      </dsp:txBody>
      <dsp:txXfrm>
        <a:off x="808220" y="520691"/>
        <a:ext cx="4030380" cy="2502457"/>
      </dsp:txXfrm>
    </dsp:sp>
    <dsp:sp modelId="{3F2D490C-2C13-4264-A974-FA22C9EEDE48}">
      <dsp:nvSpPr>
        <dsp:cNvPr id="0" name=""/>
        <dsp:cNvSpPr/>
      </dsp:nvSpPr>
      <dsp:spPr>
        <a:xfrm>
          <a:off x="5381577" y="971"/>
          <a:ext cx="4186090" cy="2658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71558C-EAF6-4DA8-898B-81C0A7470AD7}">
      <dsp:nvSpPr>
        <dsp:cNvPr id="0" name=""/>
        <dsp:cNvSpPr/>
      </dsp:nvSpPr>
      <dsp:spPr>
        <a:xfrm>
          <a:off x="5846698" y="442836"/>
          <a:ext cx="4186090" cy="2658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Xilinx</a:t>
          </a:r>
          <a:r>
            <a:rPr lang="tr-TR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Vivado</a:t>
          </a:r>
          <a:r>
            <a:rPr lang="tr-TR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Design Suite, FPGA geliştirme kartları üzerinde çalışmalar yapmak için gerekli olan tasarımı oluşturmak için kullanılmaktadır. </a:t>
          </a:r>
          <a:r>
            <a:rPr lang="tr-TR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Verilog</a:t>
          </a:r>
          <a:r>
            <a:rPr lang="tr-TR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VHDL vb. donanım tasarım dillerini alarak, </a:t>
          </a:r>
          <a:r>
            <a:rPr lang="tr-TR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FPGA’e</a:t>
          </a:r>
          <a:r>
            <a:rPr lang="tr-TR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konfigüre edilebilecek (</a:t>
          </a:r>
          <a:r>
            <a:rPr lang="tr-TR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Xilinx</a:t>
          </a:r>
          <a:r>
            <a:rPr lang="tr-TR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firması </a:t>
          </a:r>
          <a:r>
            <a:rPr lang="tr-TR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FPGA’leri</a:t>
          </a:r>
          <a:r>
            <a:rPr lang="tr-TR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için .bit uzantılı dosyalar) tasarım dosyasını oluşturur. </a:t>
          </a:r>
          <a:endParaRPr lang="en-US" sz="19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24553" y="520691"/>
        <a:ext cx="4030380" cy="2502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CDC-EC73-4673-A81D-C78C8CEEB3A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BBE-0737-4DF1-80A1-CB3F830ED7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7886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CDC-EC73-4673-A81D-C78C8CEEB3A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BBE-0737-4DF1-80A1-CB3F830ED7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543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CDC-EC73-4673-A81D-C78C8CEEB3A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BBE-0737-4DF1-80A1-CB3F830ED7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494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CDC-EC73-4673-A81D-C78C8CEEB3A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BBE-0737-4DF1-80A1-CB3F830ED7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35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CDC-EC73-4673-A81D-C78C8CEEB3A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BBE-0737-4DF1-80A1-CB3F830ED7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5516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CDC-EC73-4673-A81D-C78C8CEEB3A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BBE-0737-4DF1-80A1-CB3F830ED7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645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CDC-EC73-4673-A81D-C78C8CEEB3A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BBE-0737-4DF1-80A1-CB3F830ED75F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9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CDC-EC73-4673-A81D-C78C8CEEB3A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BBE-0737-4DF1-80A1-CB3F830ED7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507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CDC-EC73-4673-A81D-C78C8CEEB3A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BBE-0737-4DF1-80A1-CB3F830ED7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764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CDC-EC73-4673-A81D-C78C8CEEB3A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BBE-0737-4DF1-80A1-CB3F830ED7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8851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A789CDC-EC73-4673-A81D-C78C8CEEB3A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BBE-0737-4DF1-80A1-CB3F830ED7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07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A789CDC-EC73-4673-A81D-C78C8CEEB3A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F3E7BBE-0737-4DF1-80A1-CB3F830ED7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026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73" r:id="rId3"/>
    <p:sldLayoutId id="2147484774" r:id="rId4"/>
    <p:sldLayoutId id="2147484775" r:id="rId5"/>
    <p:sldLayoutId id="2147484776" r:id="rId6"/>
    <p:sldLayoutId id="2147484777" r:id="rId7"/>
    <p:sldLayoutId id="2147484778" r:id="rId8"/>
    <p:sldLayoutId id="2147484779" r:id="rId9"/>
    <p:sldLayoutId id="2147484780" r:id="rId10"/>
    <p:sldLayoutId id="214748478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urriyet.com.tr/haberleri/al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954578A8-465C-4DF3-95B0-429A9F8CB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-102637" y="-68232"/>
            <a:ext cx="12313299" cy="6926232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01343173-96C2-4CBC-AD3A-D491FF705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701" y="2094909"/>
            <a:ext cx="6896621" cy="1645920"/>
          </a:xfrm>
          <a:solidFill>
            <a:schemeClr val="tx1">
              <a:alpha val="8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tr-T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FENERBAHÇE ÜNİVERSİTESİ</a:t>
            </a:r>
            <a:br>
              <a:rPr lang="tr-T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BİLGİSAYAR MÜHENDİSLİĞİ BÖLÜMÜ</a:t>
            </a:r>
            <a:br>
              <a:rPr lang="tr-T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RISC </a:t>
            </a:r>
            <a:r>
              <a:rPr lang="tr-TR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–V TABANLI </a:t>
            </a:r>
            <a:r>
              <a:rPr lang="tr-T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İŞLEMCİ TASARIMI</a:t>
            </a:r>
            <a:endParaRPr lang="tr-TR" sz="2400" dirty="0">
              <a:solidFill>
                <a:srgbClr val="002060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B32277C-8E56-41EB-BFC9-9AE57C17A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701" y="3825551"/>
            <a:ext cx="6896621" cy="244462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tr-T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HAZIRLAYANLAR:</a:t>
            </a:r>
            <a:br>
              <a:rPr lang="tr-T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RABİA İLAYDA KAYA</a:t>
            </a:r>
          </a:p>
          <a:p>
            <a:pPr algn="l"/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ELİF İLGİ AKÇAY</a:t>
            </a:r>
          </a:p>
          <a:p>
            <a:pPr algn="l"/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MELİSA YILDIRIM</a:t>
            </a:r>
          </a:p>
          <a:p>
            <a:pPr algn="l"/>
            <a:r>
              <a:rPr lang="tr-T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SUDE EMİK</a:t>
            </a:r>
          </a:p>
          <a:p>
            <a:pPr algn="l"/>
            <a:r>
              <a:rPr lang="tr-T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YASEMİN ASLAN</a:t>
            </a:r>
            <a:br>
              <a:rPr lang="tr-T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856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098A923A-72A1-4735-A7C6-36877883B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55" b="-2"/>
          <a:stretch/>
        </p:blipFill>
        <p:spPr>
          <a:xfrm>
            <a:off x="321724" y="671803"/>
            <a:ext cx="5602826" cy="586446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954121B2-C9B6-4D7A-A965-39B35BDB0CC4}"/>
              </a:ext>
            </a:extLst>
          </p:cNvPr>
          <p:cNvSpPr txBox="1"/>
          <p:nvPr/>
        </p:nvSpPr>
        <p:spPr>
          <a:xfrm>
            <a:off x="886408" y="186611"/>
            <a:ext cx="396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 (ARİTMETİK LOGİC UNİT): 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03AF912F-1F89-4147-8849-F9419CFA6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71802"/>
            <a:ext cx="5602826" cy="5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5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065C16-8F01-4100-BD99-A70ACFCA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969" y="827773"/>
            <a:ext cx="3390646" cy="1325639"/>
          </a:xfrm>
          <a:prstGeom prst="ellipse">
            <a:avLst/>
          </a:prstGeom>
        </p:spPr>
        <p:txBody>
          <a:bodyPr>
            <a:noAutofit/>
          </a:bodyPr>
          <a:lstStyle/>
          <a:p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279462-C377-4545-808A-BE333D100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B67055-73BA-466D-9A33-028775706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D6F435D-E1B5-4005-8888-ADF7C5F12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15" y="1576873"/>
            <a:ext cx="6558192" cy="3872205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B6B7662-AB6E-4DF7-CE1F-974A1BCD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390646" cy="3263206"/>
          </a:xfrm>
        </p:spPr>
        <p:txBody>
          <a:bodyPr>
            <a:normAutofit/>
          </a:bodyPr>
          <a:lstStyle/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projede  ALU içerisinde geliştirilen operasyon kodları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şeklinde kullanılmıştır.</a:t>
            </a:r>
          </a:p>
          <a:p>
            <a:pPr algn="just"/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formatlar yan tarafta gösterilmiştir.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6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800AE5-A59F-49CE-A286-0A3CF0BA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  <a:prstGeom prst="ellipse">
            <a:avLst/>
          </a:prstGeom>
        </p:spPr>
        <p:txBody>
          <a:bodyPr>
            <a:noAutofit/>
          </a:bodyPr>
          <a:lstStyle/>
          <a:p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C60739-8B23-485F-BBDF-C4DE1702C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pPr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ram’den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gelen komutları ayrıştırır. Bu kısımda giriş ve çıkışlar bize başlangıç tasarımında verilmiştir. Bizden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formatıyla gösterilen şekilde parçalara ayırmamız ve girdileri bu </a:t>
            </a: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şekilde göstermemiz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beklenmektedir.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C23146-3D9E-4DD1-90F2-D9AAE492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165923-D8A4-48EF-BD8D-8DF410BBE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BF74A56A-9BB5-4F93-9F09-310948871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298" y="1399592"/>
            <a:ext cx="3657600" cy="399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05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E1DA6CE6-6DC2-45ED-984E-3BEBE7184130}"/>
              </a:ext>
            </a:extLst>
          </p:cNvPr>
          <p:cNvSpPr txBox="1"/>
          <p:nvPr/>
        </p:nvSpPr>
        <p:spPr>
          <a:xfrm>
            <a:off x="4115189" y="687937"/>
            <a:ext cx="3722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SİMÜLASYON VE TEST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8EFE563-D2AE-4647-BD28-8204AAEE6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41" y="1390650"/>
            <a:ext cx="9664960" cy="3395954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8CA46DCD-3EF1-4729-88AD-DF27EC2C5C4B}"/>
              </a:ext>
            </a:extLst>
          </p:cNvPr>
          <p:cNvSpPr txBox="1"/>
          <p:nvPr/>
        </p:nvSpPr>
        <p:spPr>
          <a:xfrm>
            <a:off x="1418253" y="5122506"/>
            <a:ext cx="912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kısımda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bus_write_data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değerinin 0 veya 1 olması durumuna göre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veya fail çıktısını verir.</a:t>
            </a:r>
          </a:p>
        </p:txBody>
      </p:sp>
    </p:spTree>
    <p:extLst>
      <p:ext uri="{BB962C8B-B14F-4D97-AF65-F5344CB8AC3E}">
        <p14:creationId xmlns:p14="http://schemas.microsoft.com/office/powerpoint/2010/main" val="88239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5CAF306-C5F3-45D9-A4A2-145E35C85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17" y="447868"/>
            <a:ext cx="11148365" cy="610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45B3112-E98B-4FE7-8B00-80308F16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tr-TR" sz="2300">
                <a:solidFill>
                  <a:srgbClr val="FFFFFF"/>
                </a:solidFill>
              </a:rPr>
              <a:t>İÇİNDEKİLER: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CA3AA8-FB96-4185-8F7A-B8A24DA29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PROJENİN TANIMI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KULLANILAN ARAÇLAR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RISC –V  MİMARİSİ  NEDİR?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HARVARD MİMARİSİ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VERİLEN BAŞLANGIÇ TASARIMI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ALU(ARİTMETİK LOGİC UNİT) 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INSTRUCTİON DECODER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SİMÜLASYON VE TEST</a:t>
            </a: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98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561D61F-23B6-4CCC-82E4-55907B7A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tr-TR" sz="3000">
                <a:solidFill>
                  <a:srgbClr val="FFFFFF"/>
                </a:solidFill>
              </a:rPr>
              <a:t>PROJENİN TANIMI: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3BC822-A6BF-4D2A-991C-C12368789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proje kapsamında başlangıç tasarım verilen bir RISC-V işlemcisinin ALU ve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blokları temel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SystemVerilog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dili özellikleri kullanılarak tasarım ve doğrulama çalışmaları yapılacaktır. Projenin amacı RISC-V işlemcinin tasarımını, temel çalışma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prensiblerini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öğrenmek ve uygulayabilmektir.</a:t>
            </a:r>
          </a:p>
        </p:txBody>
      </p:sp>
    </p:spTree>
    <p:extLst>
      <p:ext uri="{BB962C8B-B14F-4D97-AF65-F5344CB8AC3E}">
        <p14:creationId xmlns:p14="http://schemas.microsoft.com/office/powerpoint/2010/main" val="378356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E634D8-3E9F-4F52-B633-AD4676BD3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tr-TR" dirty="0"/>
              <a:t>KULLANILAN ARAÇLAR:</a:t>
            </a:r>
          </a:p>
        </p:txBody>
      </p:sp>
      <p:graphicFrame>
        <p:nvGraphicFramePr>
          <p:cNvPr id="21" name="İçerik Yer Tutucusu 9">
            <a:extLst>
              <a:ext uri="{FF2B5EF4-FFF2-40B4-BE49-F238E27FC236}">
                <a16:creationId xmlns:a16="http://schemas.microsoft.com/office/drawing/2014/main" id="{0DF03C21-12DF-0EEB-5699-B57743D70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104591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72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9471737-85A5-44C6-A3C5-4C3193ADD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tr-TR" sz="3000" dirty="0">
                <a:solidFill>
                  <a:srgbClr val="FFFFFF"/>
                </a:solidFill>
              </a:rPr>
              <a:t>RISC –V MİMARİSİ NEDİR?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201FC3-6AEC-4BA0-A26A-6157624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RISC-V ,’İndirgenmiş Komut Seti Bilgisayarı ‘ yani RISC(</a:t>
            </a:r>
            <a:r>
              <a:rPr lang="tr-T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tr-T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ilkelerine dayanan bir açık standart komut seti mimarisidir.</a:t>
            </a:r>
          </a:p>
          <a:p>
            <a:pPr algn="just">
              <a:lnSpc>
                <a:spcPct val="90000"/>
              </a:lnSpc>
            </a:pP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Komut sayısı azdır bu yönüyle CISC mimarisine göre daha basittir.</a:t>
            </a:r>
          </a:p>
          <a:p>
            <a:pPr algn="just">
              <a:lnSpc>
                <a:spcPct val="90000"/>
              </a:lnSpc>
            </a:pP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RISC </a:t>
            </a:r>
            <a:r>
              <a:rPr lang="tr-T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modifiye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edilmiş Harvard mimarisi kullanır.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RISC ‘de 32 adet </a:t>
            </a:r>
            <a:r>
              <a:rPr lang="tr-TR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tr-TR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bulunur.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RISC mimarisinde içerisinde daha az basit komutlar bulundurur yani komutlar tek başına </a:t>
            </a:r>
            <a:r>
              <a:rPr lang="tr-TR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tr-TR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işleri yapamazlar.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Hafızaya sadece </a:t>
            </a:r>
            <a:r>
              <a:rPr lang="tr-TR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tr-TR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tr-TR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komutları ile erişebilir.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İşlemcileri hızlandırma amaçlı hazırlanmıştır.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Bellek kullanımı daha fazladır.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Yazılıma yönelik bir mimaridir.</a:t>
            </a:r>
          </a:p>
          <a:p>
            <a:pPr marL="0" indent="0">
              <a:lnSpc>
                <a:spcPct val="90000"/>
              </a:lnSpc>
              <a:buNone/>
            </a:pPr>
            <a:endParaRPr lang="tr-TR" sz="15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2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D698C5E-718B-4A25-AD00-A55D3A5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tr-TR" sz="3000" dirty="0">
                <a:solidFill>
                  <a:srgbClr val="FFFFFF"/>
                </a:solidFill>
              </a:rPr>
              <a:t>HARVARD MİMARİSİ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4134B8-6E41-44F5-B08B-F026DD20C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Harvard mimarisi ,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Instruction’lar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 veriler için farklı depolama ve sinyal yollarına sahip bir bilgisayar mimarisidir. Program ve komutlarının  ve verilerin aynı bellek ve yolları paylaştığı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neumann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mimarisiyle bu yönden ayrılmaktadır.</a:t>
            </a:r>
          </a:p>
        </p:txBody>
      </p:sp>
    </p:spTree>
    <p:extLst>
      <p:ext uri="{BB962C8B-B14F-4D97-AF65-F5344CB8AC3E}">
        <p14:creationId xmlns:p14="http://schemas.microsoft.com/office/powerpoint/2010/main" val="3436089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DAD37C-E6D7-4BDC-8F6C-4E6A7E30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tr-TR" sz="2600" spc="-100" dirty="0"/>
              <a:t>VERİLEN BAŞLANGIÇ TASARIMI</a:t>
            </a:r>
            <a:r>
              <a:rPr lang="en-US" sz="2600" spc="-100" dirty="0"/>
              <a:t>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13BBE6-7935-4CDC-9DA0-40D0214C3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251801" cy="3263206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Tasarlanması istenen ALU ünitesi ve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ünitesi ,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risc_core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adındaki tepe modülünün içerisinde bulunmaktadır.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Tasarım içerisinde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tb_top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adında bir simülasyon test modülü bulunmaktadır.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A6A8C2-8B3A-4AD3-AFCC-F1D3F1F02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F64937-39B5-4AB3-A2EF-EA689BA60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F6EDD75B-0E9B-4CBD-9AE2-79BB66F9F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894" y="1293275"/>
            <a:ext cx="5840963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6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78EE83A-BE93-440D-8B0D-8BDEC268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tr-TR" sz="2300" dirty="0">
                <a:solidFill>
                  <a:srgbClr val="FFFFFF"/>
                </a:solidFill>
              </a:rPr>
              <a:t>ARİTHMETİC LOGİC UNİT(ALU):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171126-4E11-4C00-B4E7-46348812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783771"/>
            <a:ext cx="5320696" cy="4672149"/>
          </a:xfrm>
        </p:spPr>
        <p:txBody>
          <a:bodyPr anchor="ctr">
            <a:normAutofit/>
          </a:bodyPr>
          <a:lstStyle/>
          <a:p>
            <a:pPr algn="just"/>
            <a:r>
              <a:rPr lang="tr-TR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 bilgisayardaki her işlemi yerine getiren CPU'nun matematiksel ve mantıksal </a:t>
            </a:r>
            <a:r>
              <a:rPr lang="tr-TR" b="0" i="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işlemeri</a:t>
            </a:r>
            <a:r>
              <a:rPr lang="tr-TR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yapan birimine </a:t>
            </a:r>
            <a:r>
              <a:rPr lang="tr-TR" b="0" i="0" u="none" strike="noStrike" dirty="0">
                <a:solidFill>
                  <a:srgbClr val="3269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ALU</a:t>
            </a:r>
            <a:r>
              <a:rPr lang="tr-TR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tr-TR" b="0" i="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Arithmetic</a:t>
            </a:r>
            <a:r>
              <a:rPr lang="tr-TR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tr-TR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tr-TR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denir.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Aritmetik ve mantık işlevlerini gerçekleştiren bir dijital devredir.</a:t>
            </a:r>
            <a:r>
              <a:rPr lang="tr-TR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 komutlar; </a:t>
            </a:r>
            <a:r>
              <a:rPr lang="tr-TR" b="0" i="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matemetiksel</a:t>
            </a:r>
            <a:r>
              <a:rPr lang="tr-TR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 mantıksal olmak üzere 2'ye ayrılır. Yani, toplama, çarpma, çıkarma, mantıksal ve kaydırma komutlarıdır. Bu komutları yerine getirmek için elektrik sinyalleri </a:t>
            </a:r>
            <a:r>
              <a:rPr lang="tr-TR" b="0" i="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transistörlerden</a:t>
            </a:r>
            <a:r>
              <a:rPr lang="tr-TR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geçerek toplama, çıkarma, çarpma ve bölme gibi temel matematiksel işleme dönüştürülür. Ayrıca bilgisayarlar, kendinde tanımlı olmayan komutları yerine getiremez.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480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DAD37C-E6D7-4BDC-8F6C-4E6A7E30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tr-TR" dirty="0"/>
              <a:t>ARİTHMETİC </a:t>
            </a:r>
            <a:br>
              <a:rPr lang="tr-TR" dirty="0"/>
            </a:br>
            <a:r>
              <a:rPr lang="tr-TR" dirty="0"/>
              <a:t>LOGİC UNİT</a:t>
            </a:r>
            <a:br>
              <a:rPr lang="tr-TR" dirty="0"/>
            </a:br>
            <a:r>
              <a:rPr lang="tr-TR" dirty="0"/>
              <a:t>(ALU):</a:t>
            </a:r>
            <a:endParaRPr lang="en-US" sz="2600" spc="-1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13BBE6-7935-4CDC-9DA0-40D0214C3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320887" cy="3263206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kısmında giriş ve çıkış sinyalleri bize verilmiştir. İşlemcinin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ALU’sunun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destekleyeceği 11 adet işlem vardır. Bu işlemlerden hangisinin yapılacağı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alu_function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girişinden gelmektedir. İşlemlere göre a ve b sayıları,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isminde sonuç çıkışı ve sonuç eğer sıfır ise, ayrı bir çıkış olarak sonucun sıfır olması durumunda 1 olan bir çıktı vardır. 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Yandaki tabloda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ALU’nun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desteklediği işlemler ve operasyon kodları verilmektedir.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A6A8C2-8B3A-4AD3-AFCC-F1D3F1F02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F64937-39B5-4AB3-A2EF-EA689BA60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CFA7F12-899D-412C-9317-1A403867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491" y="1146505"/>
            <a:ext cx="2820953" cy="2983077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BDD8D41F-8517-4B84-9BB3-12385C8EF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133" y="1146505"/>
            <a:ext cx="2731384" cy="298307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69229062-358E-4266-8EA8-4E21BB80E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664" y="4241115"/>
            <a:ext cx="3667224" cy="1341538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55270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277A8775CFABFD4FAE4A0770E0876449" ma:contentTypeVersion="4" ma:contentTypeDescription="Yeni belge oluşturun." ma:contentTypeScope="" ma:versionID="4d60a7557608e47a29f7fc7f9616ebb0">
  <xsd:schema xmlns:xsd="http://www.w3.org/2001/XMLSchema" xmlns:xs="http://www.w3.org/2001/XMLSchema" xmlns:p="http://schemas.microsoft.com/office/2006/metadata/properties" xmlns:ns3="71cac2b3-0268-49a8-a0c2-e701cf813723" targetNamespace="http://schemas.microsoft.com/office/2006/metadata/properties" ma:root="true" ma:fieldsID="e9ff2febe4b7a1476689514ed6829828" ns3:_="">
    <xsd:import namespace="71cac2b3-0268-49a8-a0c2-e701cf8137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ac2b3-0268-49a8-a0c2-e701cf8137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71FA6D-B31A-4F14-89C0-8BAE2F5FE5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ac2b3-0268-49a8-a0c2-e701cf8137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9D1E85-78C2-495B-81A9-95742E8BE7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CE39A9-85D7-4584-AE75-09FC3FBB39D5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71cac2b3-0268-49a8-a0c2-e701cf813723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431</TotalTime>
  <Words>569</Words>
  <Application>Microsoft Office PowerPoint</Application>
  <PresentationFormat>Geniş ekran</PresentationFormat>
  <Paragraphs>48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Times New Roman</vt:lpstr>
      <vt:lpstr>Paket</vt:lpstr>
      <vt:lpstr>FENERBAHÇE ÜNİVERSİTESİ BİLGİSAYAR MÜHENDİSLİĞİ BÖLÜMÜ RISC –V TABANLI İŞLEMCİ TASARIMI</vt:lpstr>
      <vt:lpstr>İÇİNDEKİLER:</vt:lpstr>
      <vt:lpstr>PROJENİN TANIMI:</vt:lpstr>
      <vt:lpstr>KULLANILAN ARAÇLAR:</vt:lpstr>
      <vt:lpstr>RISC –V MİMARİSİ NEDİR?</vt:lpstr>
      <vt:lpstr>HARVARD MİMARİSİ</vt:lpstr>
      <vt:lpstr>VERİLEN BAŞLANGIÇ TASARIMI:</vt:lpstr>
      <vt:lpstr>ARİTHMETİC LOGİC UNİT(ALU):</vt:lpstr>
      <vt:lpstr>ARİTHMETİC  LOGİC UNİT (ALU):</vt:lpstr>
      <vt:lpstr>PowerPoint Sunusu</vt:lpstr>
      <vt:lpstr>Instruction Decoder:</vt:lpstr>
      <vt:lpstr>Instruction Decoder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FENERBAHÇE ÜNİVERSİTESİ FB-CPU RTL TASARIMI PROJESİ</dc:title>
  <dc:creator>Rabia İlayda KAYA</dc:creator>
  <cp:lastModifiedBy>Rabia İlayda KAYA</cp:lastModifiedBy>
  <cp:revision>56</cp:revision>
  <dcterms:created xsi:type="dcterms:W3CDTF">2021-12-19T15:13:00Z</dcterms:created>
  <dcterms:modified xsi:type="dcterms:W3CDTF">2022-04-19T11:31:49Z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0x010100277A8775CFABFD4FAE4A0770E0876449</vt:lpwstr>
  </property>
</Properties>
</file>