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82" r:id="rId18"/>
    <p:sldId id="274" r:id="rId19"/>
    <p:sldId id="280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2ED"/>
    <a:srgbClr val="1A05FF"/>
    <a:srgbClr val="C7EDF0"/>
    <a:srgbClr val="28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0A528-D824-49CE-B264-4198BEECF9A0}" v="6" dt="2021-01-16T17:45:40.961"/>
    <p1510:client id="{CFB49AD6-4EB6-9391-019D-EF7564138393}" v="172" dt="2021-01-11T15:40:26.664"/>
    <p1510:client id="{E7B2DFDB-257F-4E85-A8F9-1AB805ECC9D2}" v="6" dt="2021-01-11T12:58:03.928"/>
    <p1510:client id="{E801315C-91D6-59E5-0440-7B4E6121A5D0}" v="2058" dt="2021-02-08T20:28:56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Notes Placeholder 1048729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9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04869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6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8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91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2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7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4865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700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7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73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7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67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4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5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documentation.org/packages/ggplot2/versions/3.3.3" TargetMode="External"/><Relationship Id="rId3" Type="http://schemas.openxmlformats.org/officeDocument/2006/relationships/hyperlink" Target="https://learn.datacamp.com/projects/547" TargetMode="External"/><Relationship Id="rId7" Type="http://schemas.openxmlformats.org/officeDocument/2006/relationships/hyperlink" Target="https://lubridate.tidyvers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dr.tidyverse.org/" TargetMode="External"/><Relationship Id="rId5" Type="http://schemas.openxmlformats.org/officeDocument/2006/relationships/hyperlink" Target="https://dplyr.tidyverse.org/" TargetMode="External"/><Relationship Id="rId4" Type="http://schemas.openxmlformats.org/officeDocument/2006/relationships/hyperlink" Target="https://www.analyticsvidhya.com/blog/2019/05/beginner-guide-tidyverse-most-powerful-collection-r-packages-data-science/" TargetMode="External"/><Relationship Id="rId9" Type="http://schemas.openxmlformats.org/officeDocument/2006/relationships/hyperlink" Target="https://patchwork.data-imaginist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9"/>
          <p:cNvGrpSpPr>
            <a:grpSpLocks noGrp="1" noRot="1" noChangeAspect="1" noMove="1" noResize="1"/>
          </p:cNvGrpSpPr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38" name="Straight Connector 10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11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Connector 12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Straight Connector 13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2" name="Straight Connector 14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6" name="Başlık 1"/>
          <p:cNvSpPr>
            <a:spLocks noGrp="1"/>
          </p:cNvSpPr>
          <p:nvPr>
            <p:ph type="ctrTitle"/>
          </p:nvPr>
        </p:nvSpPr>
        <p:spPr>
          <a:xfrm>
            <a:off x="741721" y="389785"/>
            <a:ext cx="7350079" cy="1507067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İSTATİSTİKSEL YAZILIMLAR PROJE ÖDEVİ</a:t>
            </a:r>
          </a:p>
        </p:txBody>
      </p:sp>
      <p:sp>
        <p:nvSpPr>
          <p:cNvPr id="1048587" name="Alt Başlık 2"/>
          <p:cNvSpPr>
            <a:spLocks noGrp="1"/>
          </p:cNvSpPr>
          <p:nvPr>
            <p:ph type="subTitle" idx="1"/>
          </p:nvPr>
        </p:nvSpPr>
        <p:spPr>
          <a:xfrm>
            <a:off x="626703" y="2166668"/>
            <a:ext cx="7350079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3200" b="1" dirty="0">
                <a:solidFill>
                  <a:srgbClr val="002060"/>
                </a:solidFill>
              </a:rPr>
              <a:t>DATA SCIENTISTS</a:t>
            </a:r>
            <a:endParaRPr lang="en-US" sz="3200" dirty="0">
              <a:solidFill>
                <a:srgbClr val="002060"/>
              </a:solidFill>
            </a:endParaRPr>
          </a:p>
          <a:p>
            <a:pPr>
              <a:buClr>
                <a:srgbClr val="FFFFFF"/>
              </a:buClr>
              <a:buFont typeface="Wingdings 3" panose="05040102010807070707" pitchFamily="18" charset="2"/>
              <a:buChar char=""/>
            </a:pPr>
            <a:endParaRPr lang="en-US" sz="3200" b="1" dirty="0">
              <a:solidFill>
                <a:srgbClr val="002060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Sevim </a:t>
            </a:r>
            <a:r>
              <a:rPr lang="en-US" b="1" dirty="0" err="1">
                <a:solidFill>
                  <a:schemeClr val="bg1"/>
                </a:solidFill>
              </a:rPr>
              <a:t>Özinan</a:t>
            </a:r>
            <a:r>
              <a:rPr lang="en-US" b="1" dirty="0">
                <a:solidFill>
                  <a:schemeClr val="bg1"/>
                </a:solidFill>
              </a:rPr>
              <a:t>                     Mehtap Fil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 (121516</a:t>
            </a:r>
            <a:r>
              <a:rPr lang="tr-TR" b="1" dirty="0">
                <a:solidFill>
                  <a:schemeClr val="bg1"/>
                </a:solidFill>
              </a:rPr>
              <a:t>035</a:t>
            </a:r>
            <a:r>
              <a:rPr lang="en-US" b="1" dirty="0">
                <a:solidFill>
                  <a:schemeClr val="bg1"/>
                </a:solidFill>
              </a:rPr>
              <a:t> )                   (121516</a:t>
            </a:r>
            <a:r>
              <a:rPr lang="tr-TR" b="1" dirty="0">
                <a:solidFill>
                  <a:schemeClr val="bg1"/>
                </a:solidFill>
              </a:rPr>
              <a:t>020</a:t>
            </a:r>
            <a:r>
              <a:rPr lang="en-US" b="1" dirty="0">
                <a:solidFill>
                  <a:schemeClr val="bg1"/>
                </a:solidFill>
              </a:rPr>
              <a:t> )          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                     Yasemin </a:t>
            </a:r>
            <a:r>
              <a:rPr lang="en-US" b="1" dirty="0" err="1">
                <a:solidFill>
                  <a:schemeClr val="bg1"/>
                </a:solidFill>
              </a:rPr>
              <a:t>Hızarcı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                        (121516005)</a:t>
            </a:r>
          </a:p>
          <a:p>
            <a:pPr indent="-228600">
              <a:buFont typeface="Wingdings 3" panose="05040102010807070707" pitchFamily="18" charset="2"/>
              <a:buChar char=""/>
            </a:pPr>
            <a:endParaRPr lang="en-US" dirty="0"/>
          </a:p>
        </p:txBody>
      </p:sp>
      <p:grpSp>
        <p:nvGrpSpPr>
          <p:cNvPr id="33" name="Group 16"/>
          <p:cNvGrpSpPr>
            <a:grpSpLocks noGrp="1" noRot="1" noChangeAspect="1" noMove="1" noResize="1"/>
          </p:cNvGrpSpPr>
          <p:nvPr/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3145743" name="Straight Connector 1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4" name="Straight Connector 1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Straight Connector 1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6" name="Straight Connector 2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7" name="Straight Connector 2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Resim 4" descr="bulanık içeren bir resim&#10;&#10;Açıklama otomatik olarak oluşturuldu">
            <a:extLst>
              <a:ext uri="{FF2B5EF4-FFF2-40B4-BE49-F238E27FC236}">
                <a16:creationId xmlns:a16="http://schemas.microsoft.com/office/drawing/2014/main" id="{4FD64691-FA4E-435A-97C4-CEFB2EAA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31" y="1695693"/>
            <a:ext cx="6107501" cy="40848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9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0" name="Başlık 1"/>
          <p:cNvSpPr>
            <a:spLocks noGrp="1"/>
          </p:cNvSpPr>
          <p:nvPr>
            <p:ph type="title"/>
          </p:nvPr>
        </p:nvSpPr>
        <p:spPr>
          <a:xfrm>
            <a:off x="4733746" y="332276"/>
            <a:ext cx="5627258" cy="1507067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Acoustic</a:t>
            </a:r>
            <a:r>
              <a:rPr lang="tr-TR" sz="4000" b="1" dirty="0"/>
              <a:t> verisi</a:t>
            </a:r>
          </a:p>
        </p:txBody>
      </p:sp>
      <p:sp>
        <p:nvSpPr>
          <p:cNvPr id="1048611" name="Snip Diagonal Corner 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60" name="Resim 4"/>
          <p:cNvPicPr>
            <a:picLocks noChangeAspect="1"/>
          </p:cNvPicPr>
          <p:nvPr/>
        </p:nvPicPr>
        <p:blipFill rotWithShape="1">
          <a:blip r:embed="rId2"/>
          <a:srcRect r="-2" b="1992"/>
          <a:stretch>
            <a:fillRect/>
          </a:stretch>
        </p:blipFill>
        <p:spPr>
          <a:xfrm>
            <a:off x="800558" y="786117"/>
            <a:ext cx="3337560" cy="4956048"/>
          </a:xfrm>
          <a:custGeom>
            <a:avLst/>
            <a:gdLst/>
            <a:ahLst/>
            <a:cxnLst/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</p:spPr>
      </p:pic>
      <p:sp>
        <p:nvSpPr>
          <p:cNvPr id="1048612" name="İçerik Yer Tutucusu 6"/>
          <p:cNvSpPr>
            <a:spLocks noGrp="1"/>
          </p:cNvSpPr>
          <p:nvPr>
            <p:ph idx="1"/>
          </p:nvPr>
        </p:nvSpPr>
        <p:spPr>
          <a:xfrm>
            <a:off x="4733747" y="2137914"/>
            <a:ext cx="6253792" cy="36008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r-TR" b="1" dirty="0">
                <a:ea typeface="+mn-lt"/>
                <a:cs typeface="+mn-lt"/>
              </a:rPr>
              <a:t> </a:t>
            </a:r>
            <a:r>
              <a:rPr lang="tr-TR" b="1" dirty="0">
                <a:solidFill>
                  <a:srgbClr val="002060"/>
                </a:solidFill>
                <a:ea typeface="+mn-lt"/>
                <a:cs typeface="+mn-lt"/>
              </a:rPr>
              <a:t>    Akustik veriler, Orta Atlantik Körfezi'ndeki (NOAA seyir HB1103) "</a:t>
            </a:r>
            <a:r>
              <a:rPr lang="tr-TR" b="1" dirty="0" err="1">
                <a:solidFill>
                  <a:srgbClr val="002060"/>
                </a:solidFill>
                <a:ea typeface="+mn-lt"/>
                <a:cs typeface="+mn-lt"/>
              </a:rPr>
              <a:t>Shelf</a:t>
            </a:r>
            <a:r>
              <a:rPr lang="tr-TR" b="1" dirty="0">
                <a:solidFill>
                  <a:srgbClr val="002060"/>
                </a:solidFill>
                <a:ea typeface="+mn-lt"/>
                <a:cs typeface="+mn-lt"/>
              </a:rPr>
              <a:t> Break" i  geçen bir araştırma gemisinden toplanmıştır ve  </a:t>
            </a:r>
            <a:r>
              <a:rPr lang="tr-TR" b="1" dirty="0" err="1">
                <a:solidFill>
                  <a:srgbClr val="002060"/>
                </a:solidFill>
                <a:ea typeface="+mn-lt"/>
                <a:cs typeface="+mn-lt"/>
              </a:rPr>
              <a:t>Echoview</a:t>
            </a:r>
            <a:r>
              <a:rPr lang="tr-TR" b="1" dirty="0">
                <a:solidFill>
                  <a:srgbClr val="002060"/>
                </a:solidFill>
                <a:ea typeface="+mn-lt"/>
                <a:cs typeface="+mn-lt"/>
              </a:rPr>
              <a:t> yazılımı kullanılarak ön işlemden geçirilmiştir.</a:t>
            </a:r>
          </a:p>
          <a:p>
            <a:pPr marL="0" indent="0">
              <a:buNone/>
            </a:pPr>
            <a:endParaRPr lang="tr-TR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tr-TR" b="1" dirty="0">
                <a:solidFill>
                  <a:srgbClr val="002060"/>
                </a:solidFill>
                <a:ea typeface="+mn-lt"/>
                <a:cs typeface="+mn-lt"/>
              </a:rPr>
              <a:t>     Soldaki haritadaki kırmızı çizgi, geminin Orta Atlantik Körfezi'ndeki "</a:t>
            </a:r>
            <a:r>
              <a:rPr lang="tr-TR" b="1" dirty="0" err="1">
                <a:solidFill>
                  <a:srgbClr val="002060"/>
                </a:solidFill>
                <a:ea typeface="+mn-lt"/>
                <a:cs typeface="+mn-lt"/>
              </a:rPr>
              <a:t>Shelf</a:t>
            </a:r>
            <a:r>
              <a:rPr lang="tr-TR" b="1" dirty="0">
                <a:solidFill>
                  <a:srgbClr val="002060"/>
                </a:solidFill>
                <a:ea typeface="+mn-lt"/>
                <a:cs typeface="+mn-lt"/>
              </a:rPr>
              <a:t> Break" boyunca izlediği yolu göstermektedir. </a:t>
            </a:r>
          </a:p>
          <a:p>
            <a:pPr marL="285750" indent="-285750">
              <a:buFont typeface="Arial,Sans-Serif"/>
              <a:buChar char="•"/>
            </a:pPr>
            <a:endParaRPr lang="tr-TR" dirty="0"/>
          </a:p>
          <a:p>
            <a:pPr marL="0" indent="0">
              <a:buNone/>
            </a:pPr>
            <a:endParaRPr lang="tr-TR" b="1"/>
          </a:p>
        </p:txBody>
      </p:sp>
      <p:grpSp>
        <p:nvGrpSpPr>
          <p:cNvPr id="55" name="Group 15"/>
          <p:cNvGrpSpPr>
            <a:grpSpLocks noGrp="1" noRot="1" noChangeAspect="1" noMove="1" noResize="1"/>
          </p:cNvGrpSpPr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63" name="Straight Connector 16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4" name="Straight Connector 17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5" name="Straight Connector 18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6" name="Straight Connector 19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7" name="Straight Connector 20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4" name="Başlık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tr-TR"/>
              <a:t>"</a:t>
            </a:r>
            <a:r>
              <a:rPr lang="tr-TR" err="1"/>
              <a:t>Acoustic</a:t>
            </a:r>
            <a:r>
              <a:rPr lang="tr-TR"/>
              <a:t>" Verisi:</a:t>
            </a:r>
          </a:p>
        </p:txBody>
      </p:sp>
      <p:cxnSp>
        <p:nvCxnSpPr>
          <p:cNvPr id="3145768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5" name="İçerik Yer Tutucusu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</a:pPr>
            <a:r>
              <a:rPr lang="tr-TR" sz="1400" b="1">
                <a:solidFill>
                  <a:schemeClr val="tx1"/>
                </a:solidFill>
                <a:ea typeface="+mn-lt"/>
                <a:cs typeface="+mn-lt"/>
              </a:rPr>
              <a:t>Observations: 724</a:t>
            </a:r>
            <a:br>
              <a:rPr lang="tr-TR" sz="14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tr-TR" sz="1400" b="1">
                <a:solidFill>
                  <a:schemeClr val="tx1"/>
                </a:solidFill>
                <a:ea typeface="+mn-lt"/>
                <a:cs typeface="+mn-lt"/>
              </a:rPr>
              <a:t>Variables: 78</a:t>
            </a:r>
            <a:endParaRPr lang="en-US" sz="1400" b="1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</a:pPr>
            <a:endParaRPr lang="tr-TR" sz="1400" b="1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</a:pP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Ilk 8 Degisken: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</a:pPr>
            <a:br>
              <a:rPr lang="tr-TR" sz="14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tr-TR" sz="1400" b="1">
                <a:solidFill>
                  <a:schemeClr val="tx1"/>
                </a:solidFill>
                <a:ea typeface="+mn-lt"/>
                <a:cs typeface="+mn-lt"/>
              </a:rPr>
              <a:t>$ Process_ID                           &lt;int&gt; 20216, 20216, 20216, 20216, 20...</a:t>
            </a:r>
            <a:br>
              <a:rPr lang="tr-TR" sz="14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tr-TR" sz="1400" b="1">
                <a:solidFill>
                  <a:schemeClr val="tx1"/>
                </a:solidFill>
                <a:ea typeface="+mn-lt"/>
                <a:cs typeface="+mn-lt"/>
              </a:rPr>
              <a:t>$ Interval                             &lt;int&gt; 4, 5, 6, 7, 8, 9, 10, 11, 12, ...</a:t>
            </a:r>
            <a:br>
              <a:rPr lang="tr-TR" sz="14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tr-TR" sz="1400" b="1">
                <a:solidFill>
                  <a:schemeClr val="tx1"/>
                </a:solidFill>
                <a:ea typeface="+mn-lt"/>
                <a:cs typeface="+mn-lt"/>
              </a:rPr>
              <a:t>$ Layer                                &lt;int&gt; 1, 1, 1, 1, 1, 1, 1, 1, 1, 1, ...</a:t>
            </a:r>
            <a:br>
              <a:rPr lang="tr-TR" sz="14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tr-TR" sz="1400" b="1">
                <a:solidFill>
                  <a:schemeClr val="tx1"/>
                </a:solidFill>
                <a:ea typeface="+mn-lt"/>
                <a:cs typeface="+mn-lt"/>
              </a:rPr>
              <a:t>$ Sv_mean                              &lt;dbl&gt; -67.97805, -67.65053, -66.6586...</a:t>
            </a:r>
            <a:br>
              <a:rPr lang="tr-TR" sz="14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tr-TR" sz="1400" b="1">
                <a:solidFill>
                  <a:schemeClr val="tx1"/>
                </a:solidFill>
                <a:ea typeface="+mn-lt"/>
                <a:cs typeface="+mn-lt"/>
              </a:rPr>
              <a:t>$ NASC                                 &lt;dbl&gt; 365.6001, 429.4046, 539.5769, ...</a:t>
            </a:r>
            <a:br>
              <a:rPr lang="tr-TR" sz="14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tr-TR" sz="1400" b="1">
                <a:solidFill>
                  <a:schemeClr val="tx1"/>
                </a:solidFill>
                <a:ea typeface="+mn-lt"/>
                <a:cs typeface="+mn-lt"/>
              </a:rPr>
              <a:t>$ Sv_max                               &lt;dbl&gt; -53.93325, -54.51390, -51.3186...</a:t>
            </a:r>
            <a:br>
              <a:rPr lang="tr-TR" sz="14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tr-TR" sz="1400" b="1">
                <a:solidFill>
                  <a:schemeClr val="tx1"/>
                </a:solidFill>
                <a:ea typeface="+mn-lt"/>
                <a:cs typeface="+mn-lt"/>
              </a:rPr>
              <a:t>$ Sv_min                               &lt;dbl&gt; -88.67275, -87.36100, -88.9946...</a:t>
            </a:r>
            <a:br>
              <a:rPr lang="tr-TR" sz="14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tr-TR" sz="1400" b="1">
                <a:solidFill>
                  <a:schemeClr val="tx1"/>
                </a:solidFill>
                <a:ea typeface="+mn-lt"/>
                <a:cs typeface="+mn-lt"/>
              </a:rPr>
              <a:t>$ Sv_noise                             &lt;dbl&gt; -967.8684, -967.6432, -967.623...</a:t>
            </a:r>
            <a:br>
              <a:rPr lang="tr-TR" sz="14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tr-TR" sz="1400" b="1">
                <a:solidFill>
                  <a:schemeClr val="tx1"/>
                </a:solidFill>
                <a:ea typeface="+mn-lt"/>
                <a:cs typeface="+mn-lt"/>
              </a:rPr>
              <a:t>$ NASC_noise                           &lt;int&gt; 0, 0, 0, 0, 0, 0, 0, 0, 0, 0, ...</a:t>
            </a:r>
            <a:endParaRPr lang="tr-TR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Başlık 1"/>
          <p:cNvSpPr>
            <a:spLocks noGrp="1"/>
          </p:cNvSpPr>
          <p:nvPr>
            <p:ph type="title"/>
          </p:nvPr>
        </p:nvSpPr>
        <p:spPr>
          <a:xfrm>
            <a:off x="3214627" y="964879"/>
            <a:ext cx="8534400" cy="1507067"/>
          </a:xfrm>
        </p:spPr>
        <p:txBody>
          <a:bodyPr/>
          <a:lstStyle/>
          <a:p>
            <a:r>
              <a:rPr lang="tr-TR" sz="4900" b="1" dirty="0"/>
              <a:t>"</a:t>
            </a:r>
            <a:r>
              <a:rPr lang="tr-TR" sz="4900" b="1" dirty="0" err="1"/>
              <a:t>Bottom</a:t>
            </a:r>
            <a:r>
              <a:rPr lang="tr-TR" sz="4900" b="1" dirty="0"/>
              <a:t>" verisi</a:t>
            </a:r>
          </a:p>
        </p:txBody>
      </p:sp>
      <p:sp>
        <p:nvSpPr>
          <p:cNvPr id="1048746" name="İçerik Yer Tutucusu 2"/>
          <p:cNvSpPr>
            <a:spLocks noGrp="1"/>
          </p:cNvSpPr>
          <p:nvPr>
            <p:ph idx="1"/>
          </p:nvPr>
        </p:nvSpPr>
        <p:spPr>
          <a:xfrm>
            <a:off x="616992" y="2142904"/>
            <a:ext cx="10776455" cy="37622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>
                <a:solidFill>
                  <a:srgbClr val="FFFFFF"/>
                </a:solidFill>
                <a:latin typeface="Consolas"/>
              </a:rPr>
              <a:t>Observations: 2,766
</a:t>
            </a:r>
            <a:r>
              <a:rPr lang="tr-TR" b="1" dirty="0" err="1">
                <a:solidFill>
                  <a:srgbClr val="FFFFFF"/>
                </a:solidFill>
                <a:latin typeface="Consolas"/>
              </a:rPr>
              <a:t>Variables</a:t>
            </a:r>
            <a:r>
              <a:rPr lang="tr-TR" b="1" dirty="0">
                <a:solidFill>
                  <a:srgbClr val="FFFFFF"/>
                </a:solidFill>
                <a:latin typeface="Consolas"/>
              </a:rPr>
              <a:t>: 10</a:t>
            </a:r>
            <a:endParaRPr lang="tr-TR" b="1" dirty="0">
              <a:solidFill>
                <a:srgbClr val="FFFFFF"/>
              </a:solidFill>
              <a:latin typeface="Avenir Next LT Pro"/>
            </a:endParaRPr>
          </a:p>
          <a:p>
            <a:endParaRPr lang="tr-TR" b="1" dirty="0">
              <a:solidFill>
                <a:srgbClr val="FFFFFF"/>
              </a:solidFill>
              <a:latin typeface="Consolas"/>
            </a:endParaRPr>
          </a:p>
          <a:p>
            <a:r>
              <a:rPr lang="tr-TR" b="1">
                <a:solidFill>
                  <a:srgbClr val="FFFFFF"/>
                </a:solidFill>
              </a:rPr>
              <a:t>$ Ping_date         &lt;dttm&gt; 2011-06-18, 2011-06-18, 2011-06-18, 2011-06-18, ...</a:t>
            </a:r>
          </a:p>
          <a:p>
            <a:r>
              <a:rPr lang="tr-TR" b="1">
                <a:solidFill>
                  <a:srgbClr val="FFFFFF"/>
                </a:solidFill>
              </a:rPr>
              <a:t>$ Ping_time         &lt;time&gt; 09:53:37, 09:53:42, 09:58:47, 09:58:52, 09:58:57...</a:t>
            </a:r>
          </a:p>
          <a:p>
            <a:r>
              <a:rPr lang="tr-TR" b="1">
                <a:solidFill>
                  <a:srgbClr val="FFFFFF"/>
                </a:solidFill>
              </a:rPr>
              <a:t>$ Ping_milliseconds &lt;int&gt; 725, 741, 866, 866, 866, 866, 882, 882, 882, 882,...</a:t>
            </a:r>
          </a:p>
          <a:p>
            <a:r>
              <a:rPr lang="tr-TR" b="1">
                <a:solidFill>
                  <a:srgbClr val="FFFFFF"/>
                </a:solidFill>
              </a:rPr>
              <a:t>$ Latitude          &lt;dbl&gt; 999.00000, 38.29771, 38.29429, 38.29424, 38.29418...</a:t>
            </a:r>
          </a:p>
          <a:p>
            <a:r>
              <a:rPr lang="tr-TR" b="1">
                <a:solidFill>
                  <a:srgbClr val="FFFFFF"/>
                </a:solidFill>
              </a:rPr>
              <a:t>$ Longitude         &lt;dbl&gt; 999.00000, -74.00185, -73.99677, -73.99666, -73.9...</a:t>
            </a:r>
          </a:p>
          <a:p>
            <a:r>
              <a:rPr lang="tr-TR" b="1">
                <a:solidFill>
                  <a:srgbClr val="FFFFFF"/>
                </a:solidFill>
              </a:rPr>
              <a:t>$ Position_status   &lt;int&gt; 4, 3, 1, 1, 1, 1, 1, 1, 1, 1, 1, 1, 1, 1, 1, 1, 1...</a:t>
            </a:r>
          </a:p>
          <a:p>
            <a:r>
              <a:rPr lang="tr-TR" b="1">
                <a:solidFill>
                  <a:srgbClr val="FFFFFF"/>
                </a:solidFill>
              </a:rPr>
              <a:t>$ Depth             &lt;dbl&gt; 68.60377, 68.60024, 68.78515, 68.77859, 68.37986,...</a:t>
            </a:r>
          </a:p>
          <a:p>
            <a:r>
              <a:rPr lang="tr-TR" b="1">
                <a:solidFill>
                  <a:srgbClr val="FFFFFF"/>
                </a:solidFill>
              </a:rPr>
              <a:t>$ Line_status       &lt;int&gt; 1, 1, 1, 1, 1, 1, 1, 1, 1, 1, 1, 1, 1, 1, 1, 1, 1...</a:t>
            </a:r>
          </a:p>
          <a:p>
            <a:r>
              <a:rPr lang="tr-TR" b="1">
                <a:solidFill>
                  <a:srgbClr val="FFFFFF"/>
                </a:solidFill>
              </a:rPr>
              <a:t>$ Ping_status       &lt;int&gt; 0, 0, 0, 0, 0, 0, 0, 0, 0, 0, 0, 0, 0, 0, 0, 0, 0...</a:t>
            </a:r>
          </a:p>
          <a:p>
            <a:r>
              <a:rPr lang="tr-TR" b="1">
                <a:solidFill>
                  <a:srgbClr val="FFFFFF"/>
                </a:solidFill>
              </a:rPr>
              <a:t>$ Altitude          &lt;dbl&gt; -9.9e+37, 0.0e+00, 0.0e+00, 0.0e+00, 0.0e+00, 0.0...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Başlık 1"/>
          <p:cNvSpPr>
            <a:spLocks noGrp="1"/>
          </p:cNvSpPr>
          <p:nvPr>
            <p:ph type="title"/>
          </p:nvPr>
        </p:nvSpPr>
        <p:spPr>
          <a:xfrm>
            <a:off x="2423872" y="130992"/>
            <a:ext cx="7350079" cy="1507067"/>
          </a:xfrm>
        </p:spPr>
        <p:txBody>
          <a:bodyPr>
            <a:normAutofit/>
          </a:bodyPr>
          <a:lstStyle/>
          <a:p>
            <a:r>
              <a:rPr lang="tr-TR" sz="4400" b="1" dirty="0">
                <a:solidFill>
                  <a:srgbClr val="002060"/>
                </a:solidFill>
              </a:rPr>
              <a:t>Kullandığımız paketler:</a:t>
            </a:r>
          </a:p>
        </p:txBody>
      </p:sp>
      <p:sp>
        <p:nvSpPr>
          <p:cNvPr id="1048619" name="İçerik Yer Tutucusu 2"/>
          <p:cNvSpPr>
            <a:spLocks noGrp="1"/>
          </p:cNvSpPr>
          <p:nvPr>
            <p:ph idx="1"/>
          </p:nvPr>
        </p:nvSpPr>
        <p:spPr>
          <a:xfrm>
            <a:off x="684212" y="685800"/>
            <a:ext cx="7350079" cy="36152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tr-TR"/>
          </a:p>
          <a:p>
            <a:endParaRPr lang="tr-TR"/>
          </a:p>
        </p:txBody>
      </p:sp>
      <p:grpSp>
        <p:nvGrpSpPr>
          <p:cNvPr id="59" name="Group 18"/>
          <p:cNvGrpSpPr>
            <a:grpSpLocks noGrp="1" noRot="1" noChangeAspect="1" noMove="1" noResize="1"/>
          </p:cNvGrpSpPr>
          <p:nvPr/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3145769" name="Straight Connector 19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0" name="Straight Connector 20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1" name="Straight Connector 21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2" name="Straight Connector 22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3" name="Straight Connector 23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20" name="Metin kutusu 11"/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tr-TR" dirty="0"/>
          </a:p>
        </p:txBody>
      </p:sp>
      <p:sp>
        <p:nvSpPr>
          <p:cNvPr id="1048621" name="Metin kutusu 13"/>
          <p:cNvSpPr txBox="1"/>
          <p:nvPr/>
        </p:nvSpPr>
        <p:spPr>
          <a:xfrm>
            <a:off x="466906" y="1990905"/>
            <a:ext cx="7300821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tr-TR" sz="3200" b="1" dirty="0" err="1">
                <a:solidFill>
                  <a:srgbClr val="002060"/>
                </a:solidFill>
                <a:ea typeface="+mn-lt"/>
                <a:cs typeface="+mn-lt"/>
              </a:rPr>
              <a:t>Tidyverse</a:t>
            </a:r>
            <a:r>
              <a:rPr lang="tr-TR" sz="3200" b="1" dirty="0">
                <a:solidFill>
                  <a:srgbClr val="002060"/>
                </a:solidFill>
                <a:ea typeface="+mn-lt"/>
                <a:cs typeface="+mn-lt"/>
              </a:rPr>
              <a:t>:</a:t>
            </a:r>
            <a:endParaRPr lang="tr-TR" sz="32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tr-TR" sz="2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tr-TR" sz="2000" b="1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Verilerin </a:t>
            </a:r>
            <a:r>
              <a:rPr lang="tr-TR" sz="2000" b="1" dirty="0" err="1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düzenlenmelesi</a:t>
            </a:r>
            <a:r>
              <a:rPr lang="tr-TR" sz="2000" b="1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görselleştirilmesi, modellenmesinde  kolaylıklar sağlayan, </a:t>
            </a:r>
            <a:r>
              <a:rPr lang="tr-TR" sz="2000" b="1" dirty="0" err="1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R’ın</a:t>
            </a:r>
            <a:r>
              <a:rPr lang="tr-TR" sz="2000" b="1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birçok paketini içinde bulunduran önemli bir pakettir. </a:t>
            </a:r>
            <a:endParaRPr lang="tr-TR"/>
          </a:p>
          <a:p>
            <a:pPr>
              <a:spcAft>
                <a:spcPts val="600"/>
              </a:spcAft>
            </a:pPr>
            <a:endParaRPr lang="tr-TR" sz="2000" b="1" dirty="0">
              <a:solidFill>
                <a:schemeClr val="bg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tr-TR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Çalışmamızda bu paketin kullanımı önemlidir.</a:t>
            </a:r>
          </a:p>
        </p:txBody>
      </p:sp>
      <p:pic>
        <p:nvPicPr>
          <p:cNvPr id="2" name="Resim 2">
            <a:extLst>
              <a:ext uri="{FF2B5EF4-FFF2-40B4-BE49-F238E27FC236}">
                <a16:creationId xmlns:a16="http://schemas.microsoft.com/office/drawing/2014/main" id="{3899DE7F-7D68-465E-BE9A-C412107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306" y="1676935"/>
            <a:ext cx="4396596" cy="4222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79" y="718715"/>
            <a:ext cx="5304759" cy="259933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F81C56AF-1C5F-40D7-802D-7A92F3A5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457" y="2022895"/>
            <a:ext cx="5357004" cy="33852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sz="2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Dplyr</a:t>
            </a:r>
            <a:r>
              <a:rPr lang="tr-TR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tr-TR" sz="2800" b="1" dirty="0">
              <a:solidFill>
                <a:srgbClr val="262626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tr-TR" sz="2800" b="1" dirty="0">
                <a:solidFill>
                  <a:schemeClr val="tx1"/>
                </a:solidFill>
              </a:rPr>
              <a:t>Veri üzerinde düzenlemeler yapmak için kullanıldı.</a:t>
            </a:r>
            <a:endParaRPr lang="tr-TR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tr-TR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tr-TR" sz="3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Geosphere</a:t>
            </a:r>
            <a:r>
              <a:rPr lang="tr-TR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;</a:t>
            </a:r>
            <a:endParaRPr lang="tr-TR" sz="3200" b="1" dirty="0">
              <a:solidFill>
                <a:schemeClr val="bg1">
                  <a:lumMod val="95000"/>
                  <a:lumOff val="5000"/>
                </a:schemeClr>
              </a:solidFill>
              <a:latin typeface="Century Gothic" panose="020B0502020202020204"/>
            </a:endParaRPr>
          </a:p>
          <a:p>
            <a:pPr marL="0" indent="0">
              <a:buNone/>
            </a:pPr>
            <a:endParaRPr lang="tr-TR" sz="2400" b="1" dirty="0">
              <a:solidFill>
                <a:srgbClr val="0D0D0D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2800" b="1" dirty="0">
                <a:solidFill>
                  <a:schemeClr val="tx1"/>
                </a:solidFill>
                <a:latin typeface="Consolas"/>
              </a:rPr>
              <a:t>Coğrafi hesaplamalar için </a:t>
            </a:r>
            <a:r>
              <a:rPr lang="tr-TR" sz="2800" b="1" dirty="0" err="1">
                <a:solidFill>
                  <a:schemeClr val="tx1"/>
                </a:solidFill>
                <a:latin typeface="Consolas"/>
              </a:rPr>
              <a:t>kullanılıyor.Enlem</a:t>
            </a:r>
            <a:r>
              <a:rPr lang="tr-TR" sz="2800" b="1" dirty="0">
                <a:solidFill>
                  <a:schemeClr val="tx1"/>
                </a:solidFill>
                <a:latin typeface="Consolas"/>
              </a:rPr>
              <a:t> ve boylam arasındaki mesafenin hesaplanması için kullanıldı.</a:t>
            </a:r>
            <a:endParaRPr lang="tr-T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9" y="724930"/>
            <a:ext cx="2143444" cy="247754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48625" name="İçerik Yer Tutucusu 2"/>
          <p:cNvSpPr>
            <a:spLocks noGrp="1"/>
          </p:cNvSpPr>
          <p:nvPr>
            <p:ph idx="1"/>
          </p:nvPr>
        </p:nvSpPr>
        <p:spPr>
          <a:xfrm>
            <a:off x="3376790" y="3565986"/>
            <a:ext cx="6751280" cy="2914526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tr-TR" sz="2800" b="1" dirty="0" err="1">
                <a:solidFill>
                  <a:schemeClr val="bg1"/>
                </a:solidFill>
              </a:rPr>
              <a:t>Readr</a:t>
            </a:r>
            <a:r>
              <a:rPr lang="tr-TR" sz="2800" b="1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tr-TR" sz="2800" b="1" dirty="0">
                <a:solidFill>
                  <a:srgbClr val="002060"/>
                </a:solidFill>
              </a:rPr>
              <a:t>Verileri okutmak için kullanıldı.</a:t>
            </a:r>
            <a:endParaRPr lang="tr-TR">
              <a:solidFill>
                <a:srgbClr val="0F496F"/>
              </a:solidFill>
            </a:endParaRPr>
          </a:p>
          <a:p>
            <a:pPr marL="0" indent="0">
              <a:buNone/>
            </a:pPr>
            <a:r>
              <a:rPr lang="tr-TR" sz="2800" b="1" dirty="0" err="1">
                <a:solidFill>
                  <a:schemeClr val="bg1"/>
                </a:solidFill>
              </a:rPr>
              <a:t>Lubridate</a:t>
            </a:r>
            <a:r>
              <a:rPr lang="tr-TR" sz="2800" b="1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tr-TR" sz="2800" b="1" dirty="0">
                <a:solidFill>
                  <a:srgbClr val="002060"/>
                </a:solidFill>
              </a:rPr>
              <a:t>Tarihlerle </a:t>
            </a:r>
            <a:r>
              <a:rPr lang="tr-TR" sz="2800" b="1" dirty="0" err="1">
                <a:solidFill>
                  <a:srgbClr val="002060"/>
                </a:solidFill>
              </a:rPr>
              <a:t>çalışabilmek,tarihleri</a:t>
            </a:r>
            <a:r>
              <a:rPr lang="tr-TR" sz="2800" b="1" dirty="0">
                <a:solidFill>
                  <a:srgbClr val="002060"/>
                </a:solidFill>
              </a:rPr>
              <a:t> ayrıştırıp değiştirebilmek için kullanıldı.</a:t>
            </a:r>
            <a:endParaRPr lang="tr-TR"/>
          </a:p>
          <a:p>
            <a:pPr marL="0" indent="0">
              <a:buNone/>
            </a:pPr>
            <a:r>
              <a:rPr lang="tr-TR" sz="2800" b="1" dirty="0">
                <a:solidFill>
                  <a:schemeClr val="bg1"/>
                </a:solidFill>
              </a:rPr>
              <a:t>Ggplot2;</a:t>
            </a:r>
            <a:endParaRPr lang="tr-TR" sz="2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tr-TR" sz="2800" b="1" dirty="0">
                <a:solidFill>
                  <a:srgbClr val="002060"/>
                </a:solidFill>
              </a:rPr>
              <a:t>Grafikler çizdirebilmek için kullanıldı.</a:t>
            </a:r>
            <a:endParaRPr lang="tr-TR" dirty="0"/>
          </a:p>
          <a:p>
            <a:pPr marL="0" indent="0">
              <a:buNone/>
            </a:pPr>
            <a:endParaRPr lang="tr-T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tr-T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tr-T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tr-T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tr-T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tr-T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tr-T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tr-TR" sz="2800" b="1" dirty="0">
              <a:solidFill>
                <a:srgbClr val="002060"/>
              </a:solidFill>
            </a:endParaRPr>
          </a:p>
        </p:txBody>
      </p:sp>
      <p:pic>
        <p:nvPicPr>
          <p:cNvPr id="2" name="Resim 5" descr="işaret, açık hava, durak, yeşil içeren bir resim  Açıklama otomatik olarak oluşturuldu">
            <a:extLst>
              <a:ext uri="{FF2B5EF4-FFF2-40B4-BE49-F238E27FC236}">
                <a16:creationId xmlns:a16="http://schemas.microsoft.com/office/drawing/2014/main" id="{24F93565-5C6D-4E5F-8C80-AD6544FF9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9" r="7488"/>
          <a:stretch>
            <a:fillRect/>
          </a:stretch>
        </p:blipFill>
        <p:spPr>
          <a:xfrm>
            <a:off x="843664" y="3505731"/>
            <a:ext cx="2060878" cy="275071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pic>
        <p:nvPicPr>
          <p:cNvPr id="11" name="Resim 5">
            <a:extLst>
              <a:ext uri="{FF2B5EF4-FFF2-40B4-BE49-F238E27FC236}">
                <a16:creationId xmlns:a16="http://schemas.microsoft.com/office/drawing/2014/main" id="{E31E0894-7496-436E-9008-FCC027CA1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551" y="3435247"/>
            <a:ext cx="2743200" cy="31792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74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75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76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77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7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48629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0" name="Başlık 1"/>
          <p:cNvSpPr>
            <a:spLocks noGrp="1"/>
          </p:cNvSpPr>
          <p:nvPr>
            <p:ph type="title"/>
          </p:nvPr>
        </p:nvSpPr>
        <p:spPr>
          <a:xfrm>
            <a:off x="2864131" y="441710"/>
            <a:ext cx="6368858" cy="872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Patchwork</a:t>
            </a:r>
          </a:p>
        </p:txBody>
      </p:sp>
      <p:pic>
        <p:nvPicPr>
          <p:cNvPr id="2097166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671" y="35586"/>
            <a:ext cx="1962905" cy="22783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65" name="Group 21"/>
          <p:cNvGrpSpPr>
            <a:grpSpLocks noGrp="1" noRot="1" noChangeAspect="1" noMove="1" noResize="1"/>
          </p:cNvGrpSpPr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79" name="Straight Connector 22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0" name="Straight Connector 23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1" name="Straight Connector 24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2" name="Straight Connector 25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3" name="Straight Connector 26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FC398335-B5C5-44F4-A3C6-447E916E786F}"/>
              </a:ext>
            </a:extLst>
          </p:cNvPr>
          <p:cNvSpPr txBox="1"/>
          <p:nvPr/>
        </p:nvSpPr>
        <p:spPr>
          <a:xfrm>
            <a:off x="483079" y="1503871"/>
            <a:ext cx="1057885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b="1" dirty="0"/>
              <a:t>Aynı anda birden fazla grafiği çizdirebilmemizi sağladı.</a:t>
            </a:r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3BBBFDC8-3B10-479F-8C2F-566CEEF9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3" y="2787051"/>
            <a:ext cx="5863085" cy="3699293"/>
          </a:xfrm>
          <a:prstGeom prst="rect">
            <a:avLst/>
          </a:prstGeom>
        </p:spPr>
      </p:pic>
      <p:pic>
        <p:nvPicPr>
          <p:cNvPr id="4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8BCB0DC9-2085-48A3-A6A8-162E91CD9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17" y="2772674"/>
            <a:ext cx="6150634" cy="3713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iç mekan, tas, doğa, akvaryum içeren bir resim&#10;&#10;Açıklama otomatik olarak oluşturuldu">
            <a:extLst>
              <a:ext uri="{FF2B5EF4-FFF2-40B4-BE49-F238E27FC236}">
                <a16:creationId xmlns:a16="http://schemas.microsoft.com/office/drawing/2014/main" id="{9FFCD5FE-F7B8-4722-9A6D-1A6F4DE33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001" y="2957911"/>
            <a:ext cx="6427578" cy="3513647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6BB521C-CCFD-4A9E-9A0E-C1E5C661A4EA}"/>
              </a:ext>
            </a:extLst>
          </p:cNvPr>
          <p:cNvSpPr txBox="1"/>
          <p:nvPr/>
        </p:nvSpPr>
        <p:spPr>
          <a:xfrm>
            <a:off x="1403230" y="1173192"/>
            <a:ext cx="86522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 dirty="0" err="1"/>
              <a:t>Datacamp'ta</a:t>
            </a:r>
            <a:r>
              <a:rPr lang="tr-TR" sz="2400" b="1" dirty="0"/>
              <a:t> proje hakkında verilen bilgiler ve talimatlar takip edilerek veriler üzerinde çalışılmış ve balıkların hangi bölgede yoğunlaştıkları tespit edilmiştir.</a:t>
            </a:r>
          </a:p>
        </p:txBody>
      </p:sp>
    </p:spTree>
    <p:extLst>
      <p:ext uri="{BB962C8B-B14F-4D97-AF65-F5344CB8AC3E}">
        <p14:creationId xmlns:p14="http://schemas.microsoft.com/office/powerpoint/2010/main" val="3017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Başlık 1"/>
          <p:cNvSpPr>
            <a:spLocks noGrp="1"/>
          </p:cNvSpPr>
          <p:nvPr>
            <p:ph type="title"/>
          </p:nvPr>
        </p:nvSpPr>
        <p:spPr>
          <a:xfrm>
            <a:off x="443883" y="179700"/>
            <a:ext cx="9127100" cy="1305017"/>
          </a:xfrm>
        </p:spPr>
        <p:txBody>
          <a:bodyPr>
            <a:normAutofit/>
          </a:bodyPr>
          <a:lstStyle/>
          <a:p>
            <a:r>
              <a:rPr lang="tr-TR" sz="5400" b="1" dirty="0">
                <a:solidFill>
                  <a:srgbClr val="002060"/>
                </a:solidFill>
              </a:rPr>
              <a:t>Kaynakça:</a:t>
            </a:r>
          </a:p>
        </p:txBody>
      </p:sp>
      <p:sp>
        <p:nvSpPr>
          <p:cNvPr id="1048637" name="İçerik Yer Tutucusu 2"/>
          <p:cNvSpPr>
            <a:spLocks noGrp="1"/>
          </p:cNvSpPr>
          <p:nvPr>
            <p:ph idx="1"/>
          </p:nvPr>
        </p:nvSpPr>
        <p:spPr>
          <a:xfrm>
            <a:off x="386848" y="2351632"/>
            <a:ext cx="11001554" cy="41972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    </a:t>
            </a:r>
            <a:endParaRPr lang="tr-TR"/>
          </a:p>
          <a:p>
            <a:pPr marL="0" indent="0">
              <a:buNone/>
            </a:pPr>
            <a:endParaRPr lang="tr-TR" sz="2700" b="1" dirty="0">
              <a:solidFill>
                <a:srgbClr val="000000"/>
              </a:solidFill>
            </a:endParaRPr>
          </a:p>
          <a:p>
            <a:r>
              <a:rPr lang="tr-TR" b="1" dirty="0">
                <a:solidFill>
                  <a:schemeClr val="bg1"/>
                </a:solidFill>
              </a:rPr>
              <a:t>https://tr.m.wikipedia.org/wiki/Echo_sounder</a:t>
            </a:r>
          </a:p>
          <a:p>
            <a:r>
              <a:rPr lang="tr-TR" b="1" dirty="0">
                <a:solidFill>
                  <a:schemeClr val="bg1"/>
                </a:solidFill>
              </a:rPr>
              <a:t>https://www.britannica.com/science/shelf-break</a:t>
            </a:r>
          </a:p>
          <a:p>
            <a:r>
              <a:rPr lang="tr-TR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https://learn.datacamp.com/projects/547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tr-TR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https://www.analyticsvidhya.com/blog/2019/05/beginner-guide-tidyverse-most-powerful-collection-r-packages-data-science/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tr-T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https://dplyr.tidyverse.org/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tr-TR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https://readr.tidyverse.org/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tr-TR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https://lubridate.tidyverse.org/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tr-TR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https://www.rdocumentation.org/packages/ggplot2/versions/3.3.3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tr-TR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https://patchwork.data-imaginist.com/</a:t>
            </a:r>
            <a:endParaRPr lang="tr-TR" b="1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tr-TR" b="1" dirty="0">
                <a:solidFill>
                  <a:schemeClr val="bg1"/>
                </a:solidFill>
                <a:ea typeface="+mn-lt"/>
                <a:cs typeface="+mn-lt"/>
              </a:rPr>
              <a:t>https://tr.m.wikipedia.org/wiki/Batimetri</a:t>
            </a:r>
            <a:endParaRPr lang="tr-TR" b="1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</a:pPr>
            <a:endParaRPr lang="tr-TR" sz="2700" b="1" dirty="0">
              <a:solidFill>
                <a:schemeClr val="bg1"/>
              </a:solidFill>
            </a:endParaRPr>
          </a:p>
          <a:p>
            <a:endParaRPr lang="tr-TR" sz="2700" b="1" dirty="0">
              <a:solidFill>
                <a:schemeClr val="bg1"/>
              </a:solidFill>
            </a:endParaRPr>
          </a:p>
          <a:p>
            <a:endParaRPr lang="tr-TR" sz="2700" b="1" dirty="0">
              <a:solidFill>
                <a:schemeClr val="bg1"/>
              </a:solidFill>
            </a:endParaRPr>
          </a:p>
          <a:p>
            <a:endParaRPr lang="tr-TR" sz="2700" b="1" dirty="0">
              <a:solidFill>
                <a:srgbClr val="000000"/>
              </a:solidFill>
            </a:endParaRPr>
          </a:p>
          <a:p>
            <a:endParaRPr lang="tr-TR" sz="2700" b="1" dirty="0">
              <a:solidFill>
                <a:srgbClr val="000000"/>
              </a:solidFill>
            </a:endParaRPr>
          </a:p>
          <a:p>
            <a:endParaRPr lang="tr-TR" sz="27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nip Diagonal Corner 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8633" name="Snip Single Corner 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6" descr="iç mekan, oturma, portakal, tablo içeren bir resim&#10;&#10;Açıklama otomatik olarak oluşturuldu">
            <a:extLst>
              <a:ext uri="{FF2B5EF4-FFF2-40B4-BE49-F238E27FC236}">
                <a16:creationId xmlns:a16="http://schemas.microsoft.com/office/drawing/2014/main" id="{3F07EC03-70A0-45A4-A9E4-D1CC2010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3" y="3563435"/>
            <a:ext cx="4468483" cy="29804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9DACEB5-D175-4209-AD9B-7F9BD68DA21D}"/>
              </a:ext>
            </a:extLst>
          </p:cNvPr>
          <p:cNvSpPr txBox="1">
            <a:spLocks/>
          </p:cNvSpPr>
          <p:nvPr/>
        </p:nvSpPr>
        <p:spPr>
          <a:xfrm>
            <a:off x="540438" y="1416169"/>
            <a:ext cx="8534400" cy="14673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rgbClr val="7030A0"/>
                </a:solidFill>
              </a:rPr>
              <a:t>BİZİ DİNLEDİĞİNİZ İÇİN </a:t>
            </a:r>
            <a:br>
              <a:rPr lang="en-US" sz="5400" b="1" dirty="0">
                <a:solidFill>
                  <a:srgbClr val="7030A0"/>
                </a:solidFill>
              </a:rPr>
            </a:br>
            <a:r>
              <a:rPr lang="en-US" sz="5400" b="1" dirty="0">
                <a:solidFill>
                  <a:srgbClr val="7030A0"/>
                </a:solidFill>
              </a:rPr>
              <a:t>TEŞEKKÜR EDERİZ</a:t>
            </a:r>
          </a:p>
        </p:txBody>
      </p:sp>
    </p:spTree>
    <p:extLst>
      <p:ext uri="{BB962C8B-B14F-4D97-AF65-F5344CB8AC3E}">
        <p14:creationId xmlns:p14="http://schemas.microsoft.com/office/powerpoint/2010/main" val="368313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Başlık 4"/>
          <p:cNvSpPr>
            <a:spLocks noGrp="1"/>
          </p:cNvSpPr>
          <p:nvPr>
            <p:ph type="title"/>
          </p:nvPr>
        </p:nvSpPr>
        <p:spPr>
          <a:xfrm>
            <a:off x="741722" y="130992"/>
            <a:ext cx="7350079" cy="150706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PROJE HAKKINDA BİLGİLER</a:t>
            </a:r>
          </a:p>
        </p:txBody>
      </p:sp>
      <p:sp>
        <p:nvSpPr>
          <p:cNvPr id="1048594" name="İçerik Yer Tutucusu 2"/>
          <p:cNvSpPr>
            <a:spLocks noGrp="1"/>
          </p:cNvSpPr>
          <p:nvPr>
            <p:ph idx="1"/>
          </p:nvPr>
        </p:nvSpPr>
        <p:spPr>
          <a:xfrm>
            <a:off x="669835" y="1232140"/>
            <a:ext cx="7350079" cy="50530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400" b="1" dirty="0">
                <a:solidFill>
                  <a:srgbClr val="002060"/>
                </a:solidFill>
              </a:rPr>
              <a:t>Bir </a:t>
            </a:r>
            <a:r>
              <a:rPr lang="tr-TR" sz="2400" b="1" dirty="0" err="1">
                <a:solidFill>
                  <a:srgbClr val="002060"/>
                </a:solidFill>
              </a:rPr>
              <a:t>Datacamp</a:t>
            </a:r>
            <a:r>
              <a:rPr lang="tr-TR" sz="2400" b="1" dirty="0">
                <a:solidFill>
                  <a:srgbClr val="002060"/>
                </a:solidFill>
              </a:rPr>
              <a:t> projesidir.</a:t>
            </a:r>
          </a:p>
          <a:p>
            <a:pPr>
              <a:lnSpc>
                <a:spcPct val="90000"/>
              </a:lnSpc>
            </a:pPr>
            <a:r>
              <a:rPr lang="tr-TR" sz="1600" b="1" dirty="0">
                <a:solidFill>
                  <a:schemeClr val="bg1"/>
                </a:solidFill>
              </a:rPr>
              <a:t>Proje Adı: Balıklar Nerede?</a:t>
            </a:r>
          </a:p>
          <a:p>
            <a:pPr>
              <a:lnSpc>
                <a:spcPct val="90000"/>
              </a:lnSpc>
            </a:pPr>
            <a:r>
              <a:rPr lang="tr-TR" sz="1600" b="1" dirty="0">
                <a:solidFill>
                  <a:schemeClr val="bg1"/>
                </a:solidFill>
              </a:rPr>
              <a:t>Proje 10 adımdan oluşmaktadır.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b="1" dirty="0">
                <a:solidFill>
                  <a:srgbClr val="002060"/>
                </a:solidFill>
              </a:rPr>
              <a:t>Konular</a:t>
            </a:r>
            <a:endParaRPr lang="tr-TR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600" b="1" dirty="0">
                <a:solidFill>
                  <a:schemeClr val="bg1"/>
                </a:solidFill>
                <a:ea typeface="+mn-lt"/>
                <a:cs typeface="+mn-lt"/>
              </a:rPr>
              <a:t>Veri Manipülasyonu</a:t>
            </a:r>
            <a:endParaRPr lang="tr-TR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600" b="1" dirty="0">
                <a:solidFill>
                  <a:schemeClr val="bg1"/>
                </a:solidFill>
                <a:ea typeface="+mn-lt"/>
                <a:cs typeface="+mn-lt"/>
              </a:rPr>
              <a:t>Veri görüntüleme</a:t>
            </a:r>
            <a:endParaRPr lang="tr-T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600" b="1" dirty="0">
                <a:solidFill>
                  <a:schemeClr val="bg1"/>
                </a:solidFill>
                <a:ea typeface="+mn-lt"/>
                <a:cs typeface="+mn-lt"/>
              </a:rPr>
              <a:t>Verileri İçe Aktarma ve Temizleme</a:t>
            </a:r>
            <a:endParaRPr lang="tr-TR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400" b="1" dirty="0">
                <a:solidFill>
                  <a:srgbClr val="002060"/>
                </a:solidFill>
              </a:rPr>
              <a:t>Önkoşullar</a:t>
            </a:r>
          </a:p>
          <a:p>
            <a:pPr>
              <a:lnSpc>
                <a:spcPct val="90000"/>
              </a:lnSpc>
            </a:pPr>
            <a:r>
              <a:rPr lang="tr-TR" sz="1600" b="1" dirty="0">
                <a:solidFill>
                  <a:schemeClr val="bg1"/>
                </a:solidFill>
                <a:ea typeface="+mn-lt"/>
                <a:cs typeface="+mn-lt"/>
              </a:rPr>
              <a:t>R da tarihler ve zamanlarla çalışma</a:t>
            </a:r>
            <a:endParaRPr lang="tr-T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600" b="1" dirty="0" err="1">
                <a:solidFill>
                  <a:schemeClr val="bg1"/>
                </a:solidFill>
                <a:ea typeface="+mn-lt"/>
                <a:cs typeface="+mn-lt"/>
              </a:rPr>
              <a:t>Tidyverse</a:t>
            </a:r>
            <a:r>
              <a:rPr lang="tr-TR" sz="1600" b="1" dirty="0">
                <a:solidFill>
                  <a:schemeClr val="bg1"/>
                </a:solidFill>
                <a:ea typeface="+mn-lt"/>
                <a:cs typeface="+mn-lt"/>
              </a:rPr>
              <a:t> de verilerle çalışmak</a:t>
            </a:r>
            <a:endParaRPr lang="tr-T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tr-TR" sz="1600" b="1"/>
          </a:p>
          <a:p>
            <a:pPr>
              <a:lnSpc>
                <a:spcPct val="90000"/>
              </a:lnSpc>
            </a:pPr>
            <a:endParaRPr lang="tr-TR" sz="1600"/>
          </a:p>
          <a:p>
            <a:pPr>
              <a:lnSpc>
                <a:spcPct val="90000"/>
              </a:lnSpc>
            </a:pPr>
            <a:endParaRPr lang="tr-TR" sz="1600"/>
          </a:p>
        </p:txBody>
      </p:sp>
      <p:pic>
        <p:nvPicPr>
          <p:cNvPr id="2097153" name="Resim 3"/>
          <p:cNvPicPr>
            <a:picLocks noChangeAspect="1"/>
          </p:cNvPicPr>
          <p:nvPr/>
        </p:nvPicPr>
        <p:blipFill rotWithShape="1">
          <a:blip r:embed="rId2"/>
          <a:srcRect l="431" r="24828" b="-1"/>
          <a:stretch>
            <a:fillRect/>
          </a:stretch>
        </p:blipFill>
        <p:spPr>
          <a:xfrm>
            <a:off x="9320702" y="574848"/>
            <a:ext cx="1959954" cy="1660262"/>
          </a:xfrm>
          <a:custGeom>
            <a:avLst/>
            <a:gdLst/>
            <a:ahLst/>
            <a:cxnLst/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5" name="Group 9"/>
          <p:cNvGrpSpPr>
            <a:grpSpLocks noGrp="1" noRot="1" noChangeAspect="1" noMove="1" noResize="1"/>
          </p:cNvGrpSpPr>
          <p:nvPr/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3145748" name="Straight Connector 10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9" name="Straight Connector 11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0" name="Straight Connector 12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Straight Connector 13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2" name="Straight Connector 14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2" descr="uçma, açık hava, balık, köpek balığı içeren bir resim&#10;&#10;Açıklama otomatik olarak oluşturuldu">
            <a:extLst>
              <a:ext uri="{FF2B5EF4-FFF2-40B4-BE49-F238E27FC236}">
                <a16:creationId xmlns:a16="http://schemas.microsoft.com/office/drawing/2014/main" id="{40145DEA-AEC9-4C1F-96AE-F3A87882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45" y="2628816"/>
            <a:ext cx="6294406" cy="35413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nip Diagonal Corner 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8633" name="Snip Single Corner 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634" name="Başlık 1"/>
          <p:cNvSpPr>
            <a:spLocks noGrp="1"/>
          </p:cNvSpPr>
          <p:nvPr>
            <p:ph type="title"/>
          </p:nvPr>
        </p:nvSpPr>
        <p:spPr>
          <a:xfrm>
            <a:off x="482929" y="591068"/>
            <a:ext cx="3746741" cy="2829783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002060"/>
                </a:solidFill>
              </a:rPr>
              <a:t>Projenin Amaç ve Önemi</a:t>
            </a:r>
          </a:p>
        </p:txBody>
      </p:sp>
      <p:sp>
        <p:nvSpPr>
          <p:cNvPr id="1048635" name="İçerik Yer Tutucusu 2"/>
          <p:cNvSpPr>
            <a:spLocks noGrp="1"/>
          </p:cNvSpPr>
          <p:nvPr>
            <p:ph idx="1"/>
          </p:nvPr>
        </p:nvSpPr>
        <p:spPr>
          <a:xfrm>
            <a:off x="482929" y="3187460"/>
            <a:ext cx="9813984" cy="36152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tr-TR" b="1" dirty="0">
              <a:solidFill>
                <a:schemeClr val="tx1"/>
              </a:solidFill>
            </a:endParaRPr>
          </a:p>
          <a:p>
            <a:r>
              <a:rPr lang="tr-TR" b="1" dirty="0">
                <a:solidFill>
                  <a:schemeClr val="tx1"/>
                </a:solidFill>
              </a:rPr>
              <a:t>Bu proje ile </a:t>
            </a:r>
            <a:r>
              <a:rPr lang="tr-TR" b="1" dirty="0" err="1">
                <a:solidFill>
                  <a:schemeClr val="tx1"/>
                </a:solidFill>
              </a:rPr>
              <a:t>Tidyverse</a:t>
            </a:r>
            <a:r>
              <a:rPr lang="tr-TR" b="1" dirty="0">
                <a:solidFill>
                  <a:schemeClr val="tx1"/>
                </a:solidFill>
              </a:rPr>
              <a:t> paketinin kullanılması, Tarih ve saatler ile işlemler yapmak üzerine çalışılacaktır.</a:t>
            </a:r>
          </a:p>
          <a:p>
            <a:r>
              <a:rPr lang="tr-TR" b="1" dirty="0">
                <a:solidFill>
                  <a:schemeClr val="tx1"/>
                </a:solidFill>
              </a:rPr>
              <a:t>R programının gerçek hayata dair araştırmalarda sonuçlara ulaşabilmek için kullanılmasına dair bir uygulama olacaktır.</a:t>
            </a:r>
          </a:p>
          <a:p>
            <a:pPr>
              <a:buClr>
                <a:srgbClr val="000000"/>
              </a:buClr>
            </a:pPr>
            <a:r>
              <a:rPr lang="tr-TR" b="1" dirty="0">
                <a:solidFill>
                  <a:schemeClr val="tx1"/>
                </a:solidFill>
              </a:rPr>
              <a:t>Coğrafi referanslı iki veri seti kullanılacak ve bu veri setleri üzerinde işlemler yapılarak balıkların yoğun olarak hangi bölgede bulunduğu tespit edilecektir.</a:t>
            </a:r>
          </a:p>
          <a:p>
            <a:endParaRPr lang="tr-TR">
              <a:solidFill>
                <a:schemeClr val="tx1"/>
              </a:solidFill>
            </a:endParaRPr>
          </a:p>
          <a:p>
            <a:endParaRPr lang="tr-TR">
              <a:solidFill>
                <a:schemeClr val="tx1"/>
              </a:solidFill>
            </a:endParaRPr>
          </a:p>
        </p:txBody>
      </p:sp>
      <p:pic>
        <p:nvPicPr>
          <p:cNvPr id="2" name="Resim 2">
            <a:extLst>
              <a:ext uri="{FF2B5EF4-FFF2-40B4-BE49-F238E27FC236}">
                <a16:creationId xmlns:a16="http://schemas.microsoft.com/office/drawing/2014/main" id="{A3111679-28E7-44D6-8C10-1E3AB144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33" y="457616"/>
            <a:ext cx="6294407" cy="30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0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Başlık 1"/>
          <p:cNvSpPr>
            <a:spLocks noGrp="1"/>
          </p:cNvSpPr>
          <p:nvPr>
            <p:ph type="title"/>
          </p:nvPr>
        </p:nvSpPr>
        <p:spPr>
          <a:xfrm>
            <a:off x="4149155" y="202879"/>
            <a:ext cx="8534400" cy="1507067"/>
          </a:xfrm>
        </p:spPr>
        <p:txBody>
          <a:bodyPr>
            <a:normAutofit/>
          </a:bodyPr>
          <a:lstStyle/>
          <a:p>
            <a:r>
              <a:rPr lang="tr-TR">
                <a:latin typeface="Aharoni"/>
                <a:cs typeface="Aharoni"/>
              </a:rPr>
              <a:t>Balıklar Nerede?</a:t>
            </a:r>
            <a:br>
              <a:rPr lang="tr-TR">
                <a:latin typeface="Aharoni"/>
              </a:rPr>
            </a:br>
            <a:r>
              <a:rPr lang="tr-TR">
                <a:latin typeface="Aharoni"/>
                <a:cs typeface="Aharoni"/>
              </a:rPr>
              <a:t>Proje Açıklaması:</a:t>
            </a:r>
          </a:p>
        </p:txBody>
      </p:sp>
      <p:pic>
        <p:nvPicPr>
          <p:cNvPr id="2097154" name="Resim 4" descr="ekran, elektronik eşyalar, bilgisayar, oturma içeren bir resim  Açıklama otomatik olarak oluşturuldu"/>
          <p:cNvPicPr>
            <a:picLocks noChangeAspect="1"/>
          </p:cNvPicPr>
          <p:nvPr/>
        </p:nvPicPr>
        <p:blipFill rotWithShape="1">
          <a:blip r:embed="rId2"/>
          <a:srcRect t="8822" r="-2" b="11820"/>
          <a:stretch>
            <a:fillRect/>
          </a:stretch>
        </p:blipFill>
        <p:spPr>
          <a:xfrm>
            <a:off x="589957" y="2101700"/>
            <a:ext cx="3185108" cy="252758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48596" name="İçerik Yer Tutucusu 2"/>
          <p:cNvSpPr>
            <a:spLocks noGrp="1"/>
          </p:cNvSpPr>
          <p:nvPr>
            <p:ph idx="1"/>
          </p:nvPr>
        </p:nvSpPr>
        <p:spPr>
          <a:xfrm>
            <a:off x="4368828" y="1711307"/>
            <a:ext cx="6593129" cy="357588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tr-TR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b="1" dirty="0">
                <a:solidFill>
                  <a:schemeClr val="bg1"/>
                </a:solidFill>
                <a:ea typeface="+mn-lt"/>
                <a:cs typeface="+mn-lt"/>
              </a:rPr>
              <a:t>Bu projede, Balıkların Orta Atlantik Körfezi'ndeki (ABD) bir yol çizgisi boyunca nerede olduğunu belirlemek için bir echosounder den toplanan iki coğrafi referanslı veri dosyası keşfedilecektir.</a:t>
            </a:r>
            <a:endParaRPr lang="tr-TR" b="1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b="1" dirty="0">
                <a:solidFill>
                  <a:schemeClr val="bg1"/>
                </a:solidFill>
              </a:rPr>
              <a:t>Peki </a:t>
            </a:r>
            <a:r>
              <a:rPr lang="tr-TR" b="1" dirty="0" err="1">
                <a:solidFill>
                  <a:schemeClr val="bg1"/>
                </a:solidFill>
              </a:rPr>
              <a:t>Echosounder</a:t>
            </a:r>
            <a:r>
              <a:rPr lang="tr-TR" b="1" dirty="0">
                <a:solidFill>
                  <a:schemeClr val="bg1"/>
                </a:solidFill>
              </a:rPr>
              <a:t> nedir?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 err="1">
                <a:solidFill>
                  <a:schemeClr val="bg1"/>
                </a:solidFill>
                <a:ea typeface="+mn-lt"/>
                <a:cs typeface="+mn-lt"/>
              </a:rPr>
              <a:t>Echo</a:t>
            </a:r>
            <a:r>
              <a:rPr lang="tr-TR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b="1" dirty="0" err="1">
                <a:solidFill>
                  <a:schemeClr val="bg1"/>
                </a:solidFill>
                <a:ea typeface="+mn-lt"/>
                <a:cs typeface="+mn-lt"/>
              </a:rPr>
              <a:t>sounder</a:t>
            </a:r>
            <a:r>
              <a:rPr lang="tr-TR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tr-TR" b="1" dirty="0" err="1">
                <a:solidFill>
                  <a:schemeClr val="bg1"/>
                </a:solidFill>
                <a:ea typeface="+mn-lt"/>
                <a:cs typeface="+mn-lt"/>
              </a:rPr>
              <a:t>ultrasonik</a:t>
            </a:r>
            <a:r>
              <a:rPr lang="tr-TR" b="1" dirty="0">
                <a:solidFill>
                  <a:schemeClr val="bg1"/>
                </a:solidFill>
                <a:ea typeface="+mn-lt"/>
                <a:cs typeface="+mn-lt"/>
              </a:rPr>
              <a:t> ses dalgaları yardımıyla deniz dibi derinliğini ölçen ve dikey deniz ortamındaki cisimlerin yüzeye olan mesafesini tespit eden bir seyir yardımcı cihazıdır. Balıkçılıkta, balık sürülerinin aranmasında kullanılmaktadır.</a:t>
            </a:r>
            <a:endParaRPr lang="tr-T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İçerik Yer Tutucusu 2"/>
          <p:cNvSpPr>
            <a:spLocks noGrp="1"/>
          </p:cNvSpPr>
          <p:nvPr>
            <p:ph idx="1"/>
          </p:nvPr>
        </p:nvSpPr>
        <p:spPr>
          <a:xfrm>
            <a:off x="878708" y="559814"/>
            <a:ext cx="10441938" cy="23076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400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tr-TR" sz="2400" b="1" dirty="0">
                <a:solidFill>
                  <a:schemeClr val="bg1"/>
                </a:solidFill>
                <a:ea typeface="+mn-lt"/>
                <a:cs typeface="+mn-lt"/>
              </a:rPr>
              <a:t>Deniz ekologları sudaki farklı organizma türlerini “görmek” ve deniz tabanının derinliğini belirlemek için ses yansımaları kullanırlar. Kuzey'in Orta Atlantik Körfezi bölgesinde bir yol boyunca "</a:t>
            </a:r>
            <a:r>
              <a:rPr lang="tr-TR" sz="2400" b="1" dirty="0" err="1">
                <a:solidFill>
                  <a:schemeClr val="bg1"/>
                </a:solidFill>
                <a:ea typeface="+mn-lt"/>
                <a:cs typeface="+mn-lt"/>
              </a:rPr>
              <a:t>shelf</a:t>
            </a:r>
            <a:r>
              <a:rPr lang="tr-TR" sz="2400" b="1" dirty="0">
                <a:solidFill>
                  <a:schemeClr val="bg1"/>
                </a:solidFill>
                <a:ea typeface="+mn-lt"/>
                <a:cs typeface="+mn-lt"/>
              </a:rPr>
              <a:t> break " i ve ortalama hacimsel geri </a:t>
            </a:r>
            <a:r>
              <a:rPr lang="tr-TR" sz="2400" b="1" dirty="0" err="1">
                <a:solidFill>
                  <a:schemeClr val="bg1"/>
                </a:solidFill>
                <a:ea typeface="+mn-lt"/>
                <a:cs typeface="+mn-lt"/>
              </a:rPr>
              <a:t>saçılımı</a:t>
            </a:r>
            <a:r>
              <a:rPr lang="tr-TR" sz="2400" b="1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tr-TR" sz="2400" b="1" dirty="0" err="1">
                <a:solidFill>
                  <a:schemeClr val="bg1"/>
                </a:solidFill>
                <a:ea typeface="+mn-lt"/>
                <a:cs typeface="+mn-lt"/>
              </a:rPr>
              <a:t>Sv</a:t>
            </a:r>
            <a:r>
              <a:rPr lang="tr-TR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tr-TR" sz="2400" b="1" dirty="0" err="1">
                <a:solidFill>
                  <a:schemeClr val="bg1"/>
                </a:solidFill>
                <a:ea typeface="+mn-lt"/>
                <a:cs typeface="+mn-lt"/>
              </a:rPr>
              <a:t>dB</a:t>
            </a:r>
            <a:r>
              <a:rPr lang="tr-TR" sz="2400" b="1" dirty="0">
                <a:solidFill>
                  <a:schemeClr val="bg1"/>
                </a:solidFill>
                <a:ea typeface="+mn-lt"/>
                <a:cs typeface="+mn-lt"/>
              </a:rPr>
              <a:t> re 1 m) incelemek için </a:t>
            </a:r>
            <a:r>
              <a:rPr lang="tr-TR" sz="2400" b="1" dirty="0" err="1">
                <a:solidFill>
                  <a:schemeClr val="bg1"/>
                </a:solidFill>
                <a:ea typeface="+mn-lt"/>
                <a:cs typeface="+mn-lt"/>
              </a:rPr>
              <a:t>batimetrik</a:t>
            </a:r>
            <a:r>
              <a:rPr lang="tr-TR" sz="2400" b="1" dirty="0">
                <a:solidFill>
                  <a:schemeClr val="bg1"/>
                </a:solidFill>
                <a:ea typeface="+mn-lt"/>
                <a:cs typeface="+mn-lt"/>
              </a:rPr>
              <a:t> verileri (deniz tabanının derinliği) yükleyecek, temizleyecek ve grafiğe dökeceğiz.</a:t>
            </a:r>
            <a:endParaRPr lang="tr-TR" sz="2400" b="1" dirty="0">
              <a:solidFill>
                <a:schemeClr val="bg1"/>
              </a:solidFill>
            </a:endParaRPr>
          </a:p>
        </p:txBody>
      </p:sp>
      <p:pic>
        <p:nvPicPr>
          <p:cNvPr id="2097155" name="Resim 4"/>
          <p:cNvPicPr>
            <a:picLocks noChangeAspect="1"/>
          </p:cNvPicPr>
          <p:nvPr/>
        </p:nvPicPr>
        <p:blipFill rotWithShape="1">
          <a:blip r:embed="rId2"/>
          <a:srcRect t="328" r="-2" b="326"/>
          <a:stretch>
            <a:fillRect/>
          </a:stretch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Başlık 1"/>
          <p:cNvSpPr>
            <a:spLocks noGrp="1"/>
          </p:cNvSpPr>
          <p:nvPr>
            <p:ph type="title"/>
          </p:nvPr>
        </p:nvSpPr>
        <p:spPr>
          <a:xfrm>
            <a:off x="1906288" y="332275"/>
            <a:ext cx="10849154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"Shelf Break" </a:t>
            </a:r>
            <a:r>
              <a:rPr lang="en-US" sz="4000" b="1" dirty="0" err="1">
                <a:solidFill>
                  <a:srgbClr val="002060"/>
                </a:solidFill>
              </a:rPr>
              <a:t>nedİr</a:t>
            </a:r>
            <a:r>
              <a:rPr lang="en-US" sz="4000" b="1" dirty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2097156" name="Resim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58" y="2128251"/>
            <a:ext cx="4949320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48599" name="Metin kutusu 4"/>
          <p:cNvSpPr txBox="1"/>
          <p:nvPr/>
        </p:nvSpPr>
        <p:spPr>
          <a:xfrm>
            <a:off x="6097089" y="1840704"/>
            <a:ext cx="5339321" cy="35758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3200" b="1" dirty="0">
                <a:solidFill>
                  <a:srgbClr val="002060"/>
                </a:solidFill>
              </a:rPr>
              <a:t>Bir </a:t>
            </a:r>
            <a:r>
              <a:rPr lang="en-US" sz="3200" b="1" dirty="0" err="1">
                <a:solidFill>
                  <a:srgbClr val="002060"/>
                </a:solidFill>
              </a:rPr>
              <a:t>uçurumun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su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altı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versiyonu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olarak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tanımlanabilir</a:t>
            </a:r>
            <a:r>
              <a:rPr lang="en-US" sz="3200" b="1" dirty="0">
                <a:solidFill>
                  <a:srgbClr val="00206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0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1" name="Snip Diagonal Corner 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7" name="Resim 4" descr="harita içeren bir resim  Açıklama otomatik olarak oluşturuldu"/>
          <p:cNvPicPr>
            <a:picLocks noChangeAspect="1"/>
          </p:cNvPicPr>
          <p:nvPr/>
        </p:nvPicPr>
        <p:blipFill rotWithShape="1">
          <a:blip r:embed="rId2"/>
          <a:srcRect l="8421" r="25554" b="-2"/>
          <a:stretch>
            <a:fillRect/>
          </a:stretch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48602" name="İçerik Yer Tutucusu 2"/>
          <p:cNvSpPr>
            <a:spLocks noGrp="1"/>
          </p:cNvSpPr>
          <p:nvPr>
            <p:ph idx="1"/>
          </p:nvPr>
        </p:nvSpPr>
        <p:spPr>
          <a:xfrm>
            <a:off x="7187653" y="801656"/>
            <a:ext cx="4270173" cy="53706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tr-TR" b="1" dirty="0">
                <a:solidFill>
                  <a:schemeClr val="bg1"/>
                </a:solidFill>
                <a:ea typeface="+mn-lt"/>
                <a:cs typeface="+mn-lt"/>
              </a:rPr>
              <a:t>Çoğu deniz ekosisteminde, "</a:t>
            </a:r>
            <a:r>
              <a:rPr lang="tr-TR" b="1" dirty="0" err="1">
                <a:solidFill>
                  <a:schemeClr val="bg1"/>
                </a:solidFill>
                <a:ea typeface="+mn-lt"/>
                <a:cs typeface="+mn-lt"/>
              </a:rPr>
              <a:t>Shelf</a:t>
            </a:r>
            <a:r>
              <a:rPr lang="tr-TR" b="1" dirty="0">
                <a:solidFill>
                  <a:schemeClr val="bg1"/>
                </a:solidFill>
                <a:ea typeface="+mn-lt"/>
                <a:cs typeface="+mn-lt"/>
              </a:rPr>
              <a:t> Break" aynı zamanda birçok türe yiyecek ve yaşam alanı sağlayan oldukça dinamik ve verimli bir alandır. En küçük </a:t>
            </a:r>
            <a:r>
              <a:rPr lang="tr-TR" b="1" dirty="0" err="1">
                <a:solidFill>
                  <a:schemeClr val="bg1"/>
                </a:solidFill>
                <a:ea typeface="+mn-lt"/>
                <a:cs typeface="+mn-lt"/>
              </a:rPr>
              <a:t>fitoplanktonlardan</a:t>
            </a:r>
            <a:r>
              <a:rPr lang="tr-TR" b="1" dirty="0">
                <a:solidFill>
                  <a:schemeClr val="bg1"/>
                </a:solidFill>
                <a:ea typeface="+mn-lt"/>
                <a:cs typeface="+mn-lt"/>
              </a:rPr>
              <a:t> en büyük deniz canlılarına, köpekbalıklarına, deniz kuşlarına ve deniz kaplumbağalarına kadar hepsi bu alanı yaşam döngülerinin bir noktasında kullanırlar. Bu nedenle denizcilikte önemli bir </a:t>
            </a:r>
            <a:r>
              <a:rPr lang="tr-TR" b="1" dirty="0" err="1">
                <a:solidFill>
                  <a:schemeClr val="bg1"/>
                </a:solidFill>
                <a:ea typeface="+mn-lt"/>
                <a:cs typeface="+mn-lt"/>
              </a:rPr>
              <a:t>bölgedir.Bu</a:t>
            </a:r>
            <a:r>
              <a:rPr lang="tr-TR" b="1" dirty="0">
                <a:solidFill>
                  <a:schemeClr val="bg1"/>
                </a:solidFill>
                <a:ea typeface="+mn-lt"/>
                <a:cs typeface="+mn-lt"/>
              </a:rPr>
              <a:t> projede ise bu bölgeden elde edilen akustik veriler ile çalışılmaktadır.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50" name="Group 46"/>
          <p:cNvGrpSpPr>
            <a:grpSpLocks noGrp="1" noRot="1" noChangeAspect="1" noMove="1" noResize="1"/>
          </p:cNvGrpSpPr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53" name="Straight Connector 4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4" name="Straight Connector 4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5" name="Straight Connector 4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6" name="Straight Connector 5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7" name="Straight Connector 5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4" name="Başlık 1"/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tr-TR" b="1" dirty="0" err="1">
                <a:solidFill>
                  <a:srgbClr val="002060"/>
                </a:solidFill>
              </a:rPr>
              <a:t>Batimetri</a:t>
            </a:r>
            <a:endParaRPr lang="tr-TR" b="1">
              <a:solidFill>
                <a:srgbClr val="002060"/>
              </a:solidFill>
            </a:endParaRPr>
          </a:p>
        </p:txBody>
      </p:sp>
      <p:sp>
        <p:nvSpPr>
          <p:cNvPr id="1048605" name="Snip Diagonal Corner 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8" name="Resim 4" descr="su, açık hava, okyanus, vapur içeren bir resim  Açıklama otomatik olarak oluşturuldu"/>
          <p:cNvPicPr>
            <a:picLocks noChangeAspect="1"/>
          </p:cNvPicPr>
          <p:nvPr/>
        </p:nvPicPr>
        <p:blipFill rotWithShape="1">
          <a:blip r:embed="rId2"/>
          <a:srcRect l="24813" r="12811" b="2"/>
          <a:stretch>
            <a:fillRect/>
          </a:stretch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48606" name="İçerik Yer Tutucusu 2"/>
          <p:cNvSpPr>
            <a:spLocks noGrp="1"/>
          </p:cNvSpPr>
          <p:nvPr>
            <p:ph idx="1"/>
          </p:nvPr>
        </p:nvSpPr>
        <p:spPr>
          <a:xfrm>
            <a:off x="7360182" y="1592411"/>
            <a:ext cx="3522551" cy="470924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tr-TR" sz="1400">
              <a:ea typeface="+mn-lt"/>
              <a:cs typeface="+mn-lt"/>
            </a:endParaRPr>
          </a:p>
          <a:p>
            <a:r>
              <a:rPr lang="tr-TR" sz="2800" b="1" dirty="0" err="1">
                <a:solidFill>
                  <a:schemeClr val="tx1"/>
                </a:solidFill>
                <a:ea typeface="+mn-lt"/>
                <a:cs typeface="+mn-lt"/>
              </a:rPr>
              <a:t>Batimetri</a:t>
            </a:r>
            <a:r>
              <a:rPr lang="tr-TR" sz="2800" b="1" dirty="0">
                <a:solidFill>
                  <a:schemeClr val="tx1"/>
                </a:solidFill>
                <a:ea typeface="+mn-lt"/>
                <a:cs typeface="+mn-lt"/>
              </a:rPr>
              <a:t>; su, deniz, göl ve okyanus tabanlarının derinlik ölçmek suretiyle </a:t>
            </a:r>
            <a:r>
              <a:rPr lang="tr-TR" sz="2800" b="1" dirty="0" err="1">
                <a:solidFill>
                  <a:schemeClr val="tx1"/>
                </a:solidFill>
                <a:ea typeface="+mn-lt"/>
                <a:cs typeface="+mn-lt"/>
              </a:rPr>
              <a:t>topoğrafik</a:t>
            </a:r>
            <a:r>
              <a:rPr lang="tr-TR" sz="2800" b="1" dirty="0">
                <a:solidFill>
                  <a:schemeClr val="tx1"/>
                </a:solidFill>
                <a:ea typeface="+mn-lt"/>
                <a:cs typeface="+mn-lt"/>
              </a:rPr>
              <a:t> ölçümlerinin yapılmasının adıdır.</a:t>
            </a:r>
            <a:r>
              <a:rPr lang="tr-TR" sz="2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tr-TR" sz="2800" dirty="0">
              <a:solidFill>
                <a:schemeClr val="tx1"/>
              </a:solidFill>
            </a:endParaRPr>
          </a:p>
        </p:txBody>
      </p:sp>
      <p:grpSp>
        <p:nvGrpSpPr>
          <p:cNvPr id="52" name="Group 12"/>
          <p:cNvGrpSpPr>
            <a:grpSpLocks noGrp="1" noRot="1" noChangeAspect="1" noMove="1" noResize="1"/>
          </p:cNvGrpSpPr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58" name="Straight Connector 13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9" name="Straight Connector 14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0" name="Straight Connector 15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1" name="Straight Connector 16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Straight Connector 17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Resim 8" descr="Denizde yüzen yunuslar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5"/>
          <a:stretch>
            <a:fillRect/>
          </a:stretch>
        </p:blipFill>
        <p:spPr>
          <a:xfrm>
            <a:off x="1524" y="688"/>
            <a:ext cx="12188952" cy="6856624"/>
          </a:xfrm>
          <a:prstGeom prst="rect">
            <a:avLst/>
          </a:prstGeom>
        </p:spPr>
      </p:pic>
      <p:sp>
        <p:nvSpPr>
          <p:cNvPr id="1048607" name="Başlık 1"/>
          <p:cNvSpPr>
            <a:spLocks noGrp="1"/>
          </p:cNvSpPr>
          <p:nvPr>
            <p:ph type="title"/>
          </p:nvPr>
        </p:nvSpPr>
        <p:spPr>
          <a:xfrm>
            <a:off x="1356332" y="-122198"/>
            <a:ext cx="8288980" cy="1711435"/>
          </a:xfrm>
        </p:spPr>
        <p:txBody>
          <a:bodyPr anchor="ctr">
            <a:normAutofit/>
          </a:bodyPr>
          <a:lstStyle/>
          <a:p>
            <a:r>
              <a:rPr lang="tr-T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Proje Görev Başlıkları:</a:t>
            </a:r>
          </a:p>
        </p:txBody>
      </p:sp>
      <p:sp>
        <p:nvSpPr>
          <p:cNvPr id="1048608" name="İçerik Yer Tutucusu 2"/>
          <p:cNvSpPr>
            <a:spLocks noGrp="1"/>
          </p:cNvSpPr>
          <p:nvPr>
            <p:ph idx="1"/>
          </p:nvPr>
        </p:nvSpPr>
        <p:spPr>
          <a:xfrm>
            <a:off x="530692" y="2049255"/>
            <a:ext cx="7493941" cy="44419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rgbClr val="C7EDF0"/>
                </a:solidFill>
                <a:ea typeface="+mn-lt"/>
                <a:cs typeface="+mn-lt"/>
              </a:rPr>
              <a:t>1)  </a:t>
            </a:r>
            <a:r>
              <a:rPr lang="tr-TR" sz="2000" b="1" dirty="0" err="1">
                <a:solidFill>
                  <a:srgbClr val="C7EDF0"/>
                </a:solidFill>
                <a:ea typeface="+mn-lt"/>
                <a:cs typeface="+mn-lt"/>
              </a:rPr>
              <a:t>Backscatter</a:t>
            </a:r>
            <a:r>
              <a:rPr lang="tr-TR" sz="2000" b="1" dirty="0">
                <a:solidFill>
                  <a:srgbClr val="C7EDF0"/>
                </a:solidFill>
                <a:ea typeface="+mn-lt"/>
                <a:cs typeface="+mn-lt"/>
              </a:rPr>
              <a:t> - okyanusta uzaktan algılama</a:t>
            </a:r>
            <a:endParaRPr lang="tr-TR">
              <a:solidFill>
                <a:srgbClr val="C7EDF0"/>
              </a:solidFill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C7EDF0"/>
                </a:solidFill>
                <a:ea typeface="+mn-lt"/>
                <a:cs typeface="+mn-lt"/>
              </a:rPr>
              <a:t>2) "</a:t>
            </a:r>
            <a:r>
              <a:rPr lang="tr-TR" sz="2000" b="1" err="1">
                <a:solidFill>
                  <a:srgbClr val="C7EDF0"/>
                </a:solidFill>
                <a:ea typeface="+mn-lt"/>
                <a:cs typeface="+mn-lt"/>
              </a:rPr>
              <a:t>Shelf</a:t>
            </a:r>
            <a:r>
              <a:rPr lang="tr-TR" sz="2000" b="1" dirty="0">
                <a:solidFill>
                  <a:srgbClr val="C7EDF0"/>
                </a:solidFill>
                <a:ea typeface="+mn-lt"/>
                <a:cs typeface="+mn-lt"/>
              </a:rPr>
              <a:t> break" nedir?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C7EDF0"/>
                </a:solidFill>
              </a:rPr>
              <a:t>3)</a:t>
            </a:r>
            <a:r>
              <a:rPr lang="tr-TR" sz="2000" b="1" dirty="0">
                <a:solidFill>
                  <a:srgbClr val="C7EDF0"/>
                </a:solidFill>
                <a:ea typeface="+mn-lt"/>
                <a:cs typeface="+mn-lt"/>
              </a:rPr>
              <a:t>Nereye gidersen git, oradasın.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C7EDF0"/>
                </a:solidFill>
              </a:rPr>
              <a:t>4)</a:t>
            </a:r>
            <a:r>
              <a:rPr lang="tr-TR" sz="2000" b="1" dirty="0">
                <a:solidFill>
                  <a:srgbClr val="C7EDF0"/>
                </a:solidFill>
                <a:ea typeface="+mn-lt"/>
                <a:cs typeface="+mn-lt"/>
              </a:rPr>
              <a:t>Burada balıklar, balıklar, balıklar …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C7EDF0"/>
                </a:solidFill>
              </a:rPr>
              <a:t>5)</a:t>
            </a:r>
            <a:r>
              <a:rPr lang="tr-TR" sz="2000" b="1" dirty="0">
                <a:solidFill>
                  <a:srgbClr val="C7EDF0"/>
                </a:solidFill>
                <a:ea typeface="+mn-lt"/>
                <a:cs typeface="+mn-lt"/>
              </a:rPr>
              <a:t>Bu çok fazla değişken!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C7EDF0"/>
                </a:solidFill>
              </a:rPr>
              <a:t>6)Biraz daha tartışma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C7EDF0"/>
                </a:solidFill>
              </a:rPr>
              <a:t>7)</a:t>
            </a:r>
            <a:r>
              <a:rPr lang="tr-TR" sz="2000" b="1" dirty="0">
                <a:solidFill>
                  <a:srgbClr val="C7EDF0"/>
                </a:solidFill>
                <a:ea typeface="+mn-lt"/>
                <a:cs typeface="+mn-lt"/>
              </a:rPr>
              <a:t>Uzamsal olamıyor musunuz? Zamansal gidin.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C7EDF0"/>
                </a:solidFill>
                <a:ea typeface="+mn-lt"/>
                <a:cs typeface="+mn-lt"/>
              </a:rPr>
              <a:t>8)Bir Aralığın Derinliği</a:t>
            </a:r>
            <a:endParaRPr lang="tr-TR" sz="2000" b="1" dirty="0">
              <a:solidFill>
                <a:srgbClr val="C7EDF0"/>
              </a:solidFill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C7EDF0"/>
                </a:solidFill>
                <a:ea typeface="+mn-lt"/>
                <a:cs typeface="+mn-lt"/>
              </a:rPr>
              <a:t>9.)Hepsini bir araya getirmek</a:t>
            </a:r>
            <a:endParaRPr lang="tr-TR" sz="2000" b="1" dirty="0">
              <a:solidFill>
                <a:srgbClr val="C7EDF0"/>
              </a:solidFill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C7EDF0"/>
                </a:solidFill>
                <a:ea typeface="+mn-lt"/>
                <a:cs typeface="+mn-lt"/>
              </a:rPr>
              <a:t>10) Peki balıklar nerede?</a:t>
            </a:r>
            <a:endParaRPr lang="tr-TR" sz="2000" b="1" dirty="0">
              <a:solidFill>
                <a:srgbClr val="C7EDF0"/>
              </a:solidFill>
            </a:endParaRPr>
          </a:p>
          <a:p>
            <a:endParaRPr lang="tr-TR" sz="18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Microsoft Office PowerPoint</Application>
  <PresentationFormat>Geniş ekran</PresentationFormat>
  <Paragraphs>101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Slice</vt:lpstr>
      <vt:lpstr>İSTATİSTİKSEL YAZILIMLAR PROJE ÖDEVİ</vt:lpstr>
      <vt:lpstr>PROJE HAKKINDA BİLGİLER</vt:lpstr>
      <vt:lpstr>Projenin Amaç ve Önemi</vt:lpstr>
      <vt:lpstr>Balıklar Nerede? Proje Açıklaması:</vt:lpstr>
      <vt:lpstr>PowerPoint Sunusu</vt:lpstr>
      <vt:lpstr>"Shelf Break" nedİr?</vt:lpstr>
      <vt:lpstr>PowerPoint Sunusu</vt:lpstr>
      <vt:lpstr>Batimetri</vt:lpstr>
      <vt:lpstr>Proje Görev Başlıkları:</vt:lpstr>
      <vt:lpstr>Acoustic verisi</vt:lpstr>
      <vt:lpstr>"Acoustic" Verisi:</vt:lpstr>
      <vt:lpstr>"Bottom" verisi</vt:lpstr>
      <vt:lpstr>Kullandığımız paketler:</vt:lpstr>
      <vt:lpstr>PowerPoint Sunusu</vt:lpstr>
      <vt:lpstr>PowerPoint Sunusu</vt:lpstr>
      <vt:lpstr>Patchwork</vt:lpstr>
      <vt:lpstr>PowerPoint Sunusu</vt:lpstr>
      <vt:lpstr>Kaynakça: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Redmi 8</dc:creator>
  <cp:lastModifiedBy>mehtap fil</cp:lastModifiedBy>
  <cp:revision>348</cp:revision>
  <dcterms:created xsi:type="dcterms:W3CDTF">2021-01-06T02:47:37Z</dcterms:created>
  <dcterms:modified xsi:type="dcterms:W3CDTF">2021-02-08T20:35:31Z</dcterms:modified>
</cp:coreProperties>
</file>