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281" r:id="rId10"/>
    <p:sldId id="279" r:id="rId11"/>
    <p:sldId id="393" r:id="rId12"/>
    <p:sldId id="396" r:id="rId13"/>
    <p:sldId id="394" r:id="rId14"/>
    <p:sldId id="395" r:id="rId15"/>
    <p:sldId id="397" r:id="rId16"/>
    <p:sldId id="399" r:id="rId17"/>
    <p:sldId id="400" r:id="rId18"/>
    <p:sldId id="321" r:id="rId19"/>
    <p:sldId id="391" r:id="rId2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5D904-1EDD-40A9-87AF-97B10A365AB1}" v="5" dt="2024-04-24T17:17:32.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91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D42ED23-981A-47F0-A975-9F9DBE60B5D2}" type="datetime1">
              <a:rPr lang="tr-TR" smtClean="0"/>
              <a:t>24.04.2024</a:t>
            </a:fld>
            <a:endParaRPr lang="tr-TR"/>
          </a:p>
        </p:txBody>
      </p:sp>
      <p:sp>
        <p:nvSpPr>
          <p:cNvPr id="4" name="Alt Bilgi Yer Tutucusu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tr-TR" smtClean="0"/>
              <a:t>‹#›</a:t>
            </a:fld>
            <a:endParaRPr lang="tr-T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2F25B81-550B-4C70-AB0F-9B1B0907CDCD}" type="datetime1">
              <a:rPr lang="tr-TR" smtClean="0"/>
              <a:t>24.04.2024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tr-TR" smtClean="0"/>
              <a:t>‹#›</a:t>
            </a:fld>
            <a:endParaRPr lang="tr-T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1</a:t>
            </a:fld>
            <a:endParaRPr lang="tr-TR"/>
          </a:p>
        </p:txBody>
      </p:sp>
      <p:sp>
        <p:nvSpPr>
          <p:cNvPr id="5" name="Veri Yer Tutucusu 4">
            <a:extLst>
              <a:ext uri="{FF2B5EF4-FFF2-40B4-BE49-F238E27FC236}">
                <a16:creationId xmlns:a16="http://schemas.microsoft.com/office/drawing/2014/main" id="{B00949FC-ED65-4E56-A4EB-BA1B58DAD0E4}"/>
              </a:ext>
            </a:extLst>
          </p:cNvPr>
          <p:cNvSpPr>
            <a:spLocks noGrp="1"/>
          </p:cNvSpPr>
          <p:nvPr>
            <p:ph type="dt" idx="1"/>
          </p:nvPr>
        </p:nvSpPr>
        <p:spPr/>
        <p:txBody>
          <a:bodyPr/>
          <a:lstStyle/>
          <a:p>
            <a:pPr rtl="0"/>
            <a:fld id="{787A58C3-8901-492D-9376-01E59DACC57B}" type="datetime1">
              <a:rPr lang="tr-TR" smtClean="0"/>
              <a:t>24.04.2024</a:t>
            </a:fld>
            <a:endParaRPr lang="tr-T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3</a:t>
            </a:fld>
            <a:endParaRPr lang="tr-TR"/>
          </a:p>
        </p:txBody>
      </p:sp>
      <p:sp>
        <p:nvSpPr>
          <p:cNvPr id="5" name="Veri Yer Tutucusu 4">
            <a:extLst>
              <a:ext uri="{FF2B5EF4-FFF2-40B4-BE49-F238E27FC236}">
                <a16:creationId xmlns:a16="http://schemas.microsoft.com/office/drawing/2014/main" id="{52D9A3FB-FCE4-43ED-8C12-9181EDF9DCED}"/>
              </a:ext>
            </a:extLst>
          </p:cNvPr>
          <p:cNvSpPr>
            <a:spLocks noGrp="1"/>
          </p:cNvSpPr>
          <p:nvPr>
            <p:ph type="dt" idx="1"/>
          </p:nvPr>
        </p:nvSpPr>
        <p:spPr/>
        <p:txBody>
          <a:bodyPr/>
          <a:lstStyle/>
          <a:p>
            <a:pPr rtl="0"/>
            <a:fld id="{36AB4378-AB29-4F4F-805F-C4E72519CBDA}" type="datetime1">
              <a:rPr lang="tr-TR" smtClean="0"/>
              <a:t>24.04.2024</a:t>
            </a:fld>
            <a:endParaRPr lang="tr-TR"/>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4</a:t>
            </a:fld>
            <a:endParaRPr lang="tr-TR"/>
          </a:p>
        </p:txBody>
      </p:sp>
      <p:sp>
        <p:nvSpPr>
          <p:cNvPr id="5" name="Veri Yer Tutucusu 4">
            <a:extLst>
              <a:ext uri="{FF2B5EF4-FFF2-40B4-BE49-F238E27FC236}">
                <a16:creationId xmlns:a16="http://schemas.microsoft.com/office/drawing/2014/main" id="{400E72E9-DEFC-4D8F-B629-ACDF7B1E1FD0}"/>
              </a:ext>
            </a:extLst>
          </p:cNvPr>
          <p:cNvSpPr>
            <a:spLocks noGrp="1"/>
          </p:cNvSpPr>
          <p:nvPr>
            <p:ph type="dt" idx="1"/>
          </p:nvPr>
        </p:nvSpPr>
        <p:spPr/>
        <p:txBody>
          <a:bodyPr/>
          <a:lstStyle/>
          <a:p>
            <a:pPr rtl="0"/>
            <a:fld id="{BB70F0F3-9AE8-4CF9-AA32-8CF1CD68D989}" type="datetime1">
              <a:rPr lang="tr-TR" smtClean="0"/>
              <a:t>24.04.2024</a:t>
            </a:fld>
            <a:endParaRPr lang="tr-TR"/>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8</a:t>
            </a:fld>
            <a:endParaRPr lang="tr-TR"/>
          </a:p>
        </p:txBody>
      </p:sp>
      <p:sp>
        <p:nvSpPr>
          <p:cNvPr id="5" name="Veri Yer Tutucusu 4">
            <a:extLst>
              <a:ext uri="{FF2B5EF4-FFF2-40B4-BE49-F238E27FC236}">
                <a16:creationId xmlns:a16="http://schemas.microsoft.com/office/drawing/2014/main" id="{5CD71DC2-7E6D-4F05-8D04-ED51C642420B}"/>
              </a:ext>
            </a:extLst>
          </p:cNvPr>
          <p:cNvSpPr>
            <a:spLocks noGrp="1"/>
          </p:cNvSpPr>
          <p:nvPr>
            <p:ph type="dt" idx="1"/>
          </p:nvPr>
        </p:nvSpPr>
        <p:spPr/>
        <p:txBody>
          <a:bodyPr/>
          <a:lstStyle/>
          <a:p>
            <a:pPr rtl="0"/>
            <a:fld id="{BDFCC226-A822-4AD7-9D67-E05DD027647B}" type="datetime1">
              <a:rPr lang="tr-TR" smtClean="0"/>
              <a:t>24.04.2024</a:t>
            </a:fld>
            <a:endParaRPr lang="tr-TR"/>
          </a:p>
        </p:txBody>
      </p:sp>
    </p:spTree>
    <p:extLst>
      <p:ext uri="{BB962C8B-B14F-4D97-AF65-F5344CB8AC3E}">
        <p14:creationId xmlns:p14="http://schemas.microsoft.com/office/powerpoint/2010/main" val="395454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15</a:t>
            </a:fld>
            <a:endParaRPr lang="tr-TR"/>
          </a:p>
        </p:txBody>
      </p:sp>
      <p:sp>
        <p:nvSpPr>
          <p:cNvPr id="5" name="Veri Yer Tutucusu 4">
            <a:extLst>
              <a:ext uri="{FF2B5EF4-FFF2-40B4-BE49-F238E27FC236}">
                <a16:creationId xmlns:a16="http://schemas.microsoft.com/office/drawing/2014/main" id="{2F3AB5F5-E1B7-4F1F-A88A-41A8D7031F70}"/>
              </a:ext>
            </a:extLst>
          </p:cNvPr>
          <p:cNvSpPr>
            <a:spLocks noGrp="1"/>
          </p:cNvSpPr>
          <p:nvPr>
            <p:ph type="dt" idx="1"/>
          </p:nvPr>
        </p:nvSpPr>
        <p:spPr/>
        <p:txBody>
          <a:bodyPr/>
          <a:lstStyle/>
          <a:p>
            <a:pPr rtl="0"/>
            <a:fld id="{4E9BB742-8793-433B-B0E0-891FBEC27B92}" type="datetime1">
              <a:rPr lang="tr-TR" smtClean="0"/>
              <a:t>24.04.2024</a:t>
            </a:fld>
            <a:endParaRPr lang="tr-T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şlık">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tr-TR" sz="4800"/>
              <a:t>3DFloat</a:t>
            </a:r>
          </a:p>
        </p:txBody>
      </p:sp>
      <p:sp>
        <p:nvSpPr>
          <p:cNvPr id="14" name="Resim Yer Tutucusu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tr-T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9" name="Gr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Serbest Biçim: Şekil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3" name="Metin Yer Tutucusu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çerik 3 sütunu">
    <p:spTree>
      <p:nvGrpSpPr>
        <p:cNvPr id="1" name=""/>
        <p:cNvGrpSpPr/>
        <p:nvPr/>
      </p:nvGrpSpPr>
      <p:grpSpPr>
        <a:xfrm>
          <a:off x="0" y="0"/>
          <a:ext cx="0" cy="0"/>
          <a:chOff x="0" y="0"/>
          <a:chExt cx="0" cy="0"/>
        </a:xfrm>
      </p:grpSpPr>
      <p:grpSp>
        <p:nvGrpSpPr>
          <p:cNvPr id="34" name="Gr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Serbest Form: Şekil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p>
          </p:txBody>
        </p:sp>
        <p:sp>
          <p:nvSpPr>
            <p:cNvPr id="36" name="Serbest Biçim: Şekil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19" name="Serbest Biçim: Şekil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5" name="Başlık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tr-TR" sz="4800" dirty="0"/>
            </a:lvl1pPr>
          </a:lstStyle>
          <a:p>
            <a:pPr lvl="0" rtl="0">
              <a:lnSpc>
                <a:spcPct val="100000"/>
              </a:lnSpc>
            </a:pPr>
            <a:r>
              <a:rPr lang="en-US"/>
              <a:t>Click to edit Master title style</a:t>
            </a:r>
            <a:endParaRPr lang="tr-TR"/>
          </a:p>
        </p:txBody>
      </p:sp>
      <p:sp>
        <p:nvSpPr>
          <p:cNvPr id="16" name="Metin Yer Tutucusu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İçerik Yer Tutucus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22" name="Metin Yer Tutucusu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tr-TR" sz="2000" b="0" cap="all" spc="200" baseline="0" dirty="0">
                <a:solidFill>
                  <a:schemeClr val="tx1"/>
                </a:solidFill>
              </a:defRPr>
            </a:lvl1pPr>
          </a:lstStyle>
          <a:p>
            <a:pPr marL="228600" lvl="0" indent="-228600" rtl="0"/>
            <a:r>
              <a:rPr lang="en-US"/>
              <a:t>Click to edit Master text styles</a:t>
            </a:r>
          </a:p>
        </p:txBody>
      </p:sp>
      <p:sp>
        <p:nvSpPr>
          <p:cNvPr id="23" name="İçerik Yer Tutucus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18" name="Metin Yer Tutucusu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tr-TR" sz="2000" b="0" cap="all" spc="200" baseline="0" dirty="0">
                <a:solidFill>
                  <a:schemeClr val="tx1"/>
                </a:solidFill>
              </a:defRPr>
            </a:lvl1pPr>
          </a:lstStyle>
          <a:p>
            <a:pPr marL="228600" lvl="0" indent="-228600" rtl="0"/>
            <a:r>
              <a:rPr lang="tr-TR"/>
              <a:t>DÜZENLEMEK için tıklayın</a:t>
            </a:r>
          </a:p>
        </p:txBody>
      </p:sp>
      <p:sp>
        <p:nvSpPr>
          <p:cNvPr id="21" name="İçerik Yer Tutucus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4" name="Tarih Yer Tutucusu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Özet">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tr-TR"/>
          </a:p>
        </p:txBody>
      </p:sp>
      <p:sp>
        <p:nvSpPr>
          <p:cNvPr id="10" name="Resim Yer Tutucusu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tr-TR"/>
          </a:p>
        </p:txBody>
      </p:sp>
      <p:sp>
        <p:nvSpPr>
          <p:cNvPr id="7" name="İçerik Yer Tutucus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Kapanış">
    <p:spTree>
      <p:nvGrpSpPr>
        <p:cNvPr id="1" name=""/>
        <p:cNvGrpSpPr/>
        <p:nvPr/>
      </p:nvGrpSpPr>
      <p:grpSpPr>
        <a:xfrm>
          <a:off x="0" y="0"/>
          <a:ext cx="0" cy="0"/>
          <a:chOff x="0" y="0"/>
          <a:chExt cx="0" cy="0"/>
        </a:xfrm>
      </p:grpSpPr>
      <p:sp>
        <p:nvSpPr>
          <p:cNvPr id="28" name="Başlık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tr-TR" dirty="0"/>
          </a:p>
        </p:txBody>
      </p:sp>
      <p:sp>
        <p:nvSpPr>
          <p:cNvPr id="31" name="Alt Başlık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tr-TR" dirty="0">
              <a:solidFill>
                <a:schemeClr val="tx1">
                  <a:alpha val="60000"/>
                </a:schemeClr>
              </a:solidFill>
            </a:endParaRPr>
          </a:p>
        </p:txBody>
      </p:sp>
      <p:sp>
        <p:nvSpPr>
          <p:cNvPr id="40" name="Resim Yer Tutucusu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tr-TR" dirty="0"/>
          </a:p>
        </p:txBody>
      </p:sp>
      <p:sp>
        <p:nvSpPr>
          <p:cNvPr id="42" name="Resim Yer Tutucusu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tr-TR"/>
          </a:p>
        </p:txBody>
      </p:sp>
      <p:grpSp>
        <p:nvGrpSpPr>
          <p:cNvPr id="43" name="Gr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Serbest Biçim: Şekil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46" name="Serbest Biçim: Şekil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a:solidFill>
                  <a:schemeClr val="tx1"/>
                </a:solidFill>
              </a:endParaRPr>
            </a:p>
          </p:txBody>
        </p:sp>
      </p:grpSp>
      <p:grpSp>
        <p:nvGrpSpPr>
          <p:cNvPr id="15" name="Gr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Serbest Biçim: Şekil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5" name="Tarih Yer Tutucusu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tr-TR"/>
              <a:t>2 Şubat 20XX, Salı</a:t>
            </a:r>
          </a:p>
        </p:txBody>
      </p:sp>
      <p:sp>
        <p:nvSpPr>
          <p:cNvPr id="6" name="Alt Bilgi Yer Tutucusu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tr-TR"/>
              <a:t>Örnek Alt Bilgi Metni</a:t>
            </a:r>
          </a:p>
        </p:txBody>
      </p:sp>
      <p:sp>
        <p:nvSpPr>
          <p:cNvPr id="7" name="Slayt Numarası Yer Tutucusu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tr-TR" dirty="0"/>
          </a:p>
        </p:txBody>
      </p:sp>
      <p:sp>
        <p:nvSpPr>
          <p:cNvPr id="3" name="Alt Başlık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tr-TR" dirty="0"/>
          </a:p>
        </p:txBody>
      </p:sp>
      <p:sp>
        <p:nvSpPr>
          <p:cNvPr id="4" name="Tarih Yer Tutucusu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19" name="Serbest Biçim: Şekil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34" name="Gr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Serbest Form: Şekil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p>
          </p:txBody>
        </p:sp>
        <p:sp>
          <p:nvSpPr>
            <p:cNvPr id="36" name="Serbest Biçim: Şekil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13" name="Gr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Serbest Biçim: Şekil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2" name="Başlık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tr-TR" dirty="0"/>
          </a:p>
        </p:txBody>
      </p:sp>
      <p:sp>
        <p:nvSpPr>
          <p:cNvPr id="3" name="İçerik Yer Tutucus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4" name="İçerik Yer Tutucus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5" name="Tarih Yer Tutucusu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tr-TR"/>
              <a:t>2 Şubat 20XX, Salı</a:t>
            </a:r>
          </a:p>
        </p:txBody>
      </p:sp>
      <p:sp>
        <p:nvSpPr>
          <p:cNvPr id="6" name="Alt Bilgi Yer Tutucusu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tr-TR"/>
              <a:t>Örnek Alt Bilgi Metni</a:t>
            </a:r>
          </a:p>
        </p:txBody>
      </p:sp>
      <p:sp>
        <p:nvSpPr>
          <p:cNvPr id="7" name="Slayt Numarası Yer Tutucusu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grpSp>
        <p:nvGrpSpPr>
          <p:cNvPr id="8" name="Gr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Serbest Biçim: Şekil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2" name="Başlık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tr-TR" dirty="0"/>
          </a:p>
        </p:txBody>
      </p:sp>
      <p:sp>
        <p:nvSpPr>
          <p:cNvPr id="3" name="İçerik Yer Tutucus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4" name="Metin Yer Tutucusu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Tarih Yer Tutucusu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tr-TR"/>
              <a:t>2 Şubat 20XX, Salı</a:t>
            </a:r>
          </a:p>
        </p:txBody>
      </p:sp>
      <p:sp>
        <p:nvSpPr>
          <p:cNvPr id="6" name="Alt Bilgi Yer Tutucusu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tr-TR"/>
              <a:t>Örnek Alt Bilgi Metni</a:t>
            </a:r>
          </a:p>
        </p:txBody>
      </p:sp>
      <p:sp>
        <p:nvSpPr>
          <p:cNvPr id="7" name="Slayt Numarası Yer Tutucusu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Gündem">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tr-TR"/>
              <a:t>Başlık eklemek için tıklayın</a:t>
            </a:r>
          </a:p>
        </p:txBody>
      </p:sp>
      <p:sp>
        <p:nvSpPr>
          <p:cNvPr id="7" name="İçerik Yer Tutucus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tr-TR" sz="1600"/>
              <a:t>Metin eklemek için tıklayın</a:t>
            </a:r>
          </a:p>
        </p:txBody>
      </p:sp>
      <p:sp>
        <p:nvSpPr>
          <p:cNvPr id="17" name="Resim Yer Tutucusu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2" name="Resim Yer Tutucusu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5" name="Resim Yer Tutucusu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10" name="Gr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Serbest Biçim: Şekil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iriş">
    <p:spTree>
      <p:nvGrpSpPr>
        <p:cNvPr id="1" name=""/>
        <p:cNvGrpSpPr/>
        <p:nvPr/>
      </p:nvGrpSpPr>
      <p:grpSpPr>
        <a:xfrm>
          <a:off x="0" y="0"/>
          <a:ext cx="0" cy="0"/>
          <a:chOff x="0" y="0"/>
          <a:chExt cx="0" cy="0"/>
        </a:xfrm>
      </p:grpSpPr>
      <p:sp>
        <p:nvSpPr>
          <p:cNvPr id="9" name="Başlık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tr-TR" dirty="0"/>
          </a:p>
        </p:txBody>
      </p:sp>
      <p:sp>
        <p:nvSpPr>
          <p:cNvPr id="12" name="Resim Yer Tutucusu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tr-TR"/>
          </a:p>
        </p:txBody>
      </p:sp>
      <p:sp>
        <p:nvSpPr>
          <p:cNvPr id="18" name="Resim Yer Tutucusu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tr-TR"/>
          </a:p>
        </p:txBody>
      </p:sp>
      <p:sp>
        <p:nvSpPr>
          <p:cNvPr id="19" name="Resim Yer Tutucusu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tr-TR"/>
          </a:p>
        </p:txBody>
      </p:sp>
      <p:sp>
        <p:nvSpPr>
          <p:cNvPr id="20" name="Resim Yer Tutucusu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tr-T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11" name="İçerik Yer Tutucus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ölüm sonu">
    <p:bg>
      <p:bgRef idx="1001">
        <a:schemeClr val="bg1"/>
      </p:bgRef>
    </p:bg>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tr-TR"/>
          </a:p>
        </p:txBody>
      </p:sp>
      <p:sp>
        <p:nvSpPr>
          <p:cNvPr id="4" name="Tarih Yer Tutucusu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tr-TR"/>
              <a:t>2 Şubat 20XX, Salı</a:t>
            </a:r>
          </a:p>
        </p:txBody>
      </p:sp>
      <p:sp>
        <p:nvSpPr>
          <p:cNvPr id="5" name="Alt Bilgi Yer Tutucusu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tr-TR"/>
              <a:t>Örnek Alt Bilgi Metni</a:t>
            </a:r>
          </a:p>
        </p:txBody>
      </p:sp>
      <p:sp>
        <p:nvSpPr>
          <p:cNvPr id="6" name="Slayt Numarası Yer Tutucusu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tr-TR" smtClean="0"/>
              <a:t>‹#›</a:t>
            </a:fld>
            <a:endParaRPr lang="tr-TR"/>
          </a:p>
        </p:txBody>
      </p:sp>
      <p:sp>
        <p:nvSpPr>
          <p:cNvPr id="13" name="Dikdörtgen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14" name="Dikdörtgen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15" name="Başlık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tr-TR" dirty="0"/>
          </a:p>
        </p:txBody>
      </p:sp>
      <p:sp>
        <p:nvSpPr>
          <p:cNvPr id="16" name="Alt Başlık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tr-T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ölüm sonu">
    <p:bg>
      <p:bgRef idx="1001">
        <a:schemeClr val="bg1"/>
      </p:bgRef>
    </p:bg>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tr-TR"/>
          </a:p>
        </p:txBody>
      </p:sp>
      <p:sp>
        <p:nvSpPr>
          <p:cNvPr id="16" name="Alt Başlık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tr-TR" dirty="0">
              <a:solidFill>
                <a:schemeClr val="tx1">
                  <a:alpha val="60000"/>
                </a:schemeClr>
              </a:solidFill>
            </a:endParaRPr>
          </a:p>
        </p:txBody>
      </p:sp>
      <p:sp>
        <p:nvSpPr>
          <p:cNvPr id="15" name="Başlık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tr-T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Grafik Tablosu Zaman Çizelgesi">
    <p:spTree>
      <p:nvGrpSpPr>
        <p:cNvPr id="1" name=""/>
        <p:cNvGrpSpPr/>
        <p:nvPr/>
      </p:nvGrpSpPr>
      <p:grpSpPr>
        <a:xfrm>
          <a:off x="0" y="0"/>
          <a:ext cx="0" cy="0"/>
          <a:chOff x="0" y="0"/>
          <a:chExt cx="0" cy="0"/>
        </a:xfrm>
      </p:grpSpPr>
      <p:grpSp>
        <p:nvGrpSpPr>
          <p:cNvPr id="12" name="Gr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Serbest Biçim: Şekil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6" name="Serbest Biçim: Şekil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grpSp>
      <p:sp>
        <p:nvSpPr>
          <p:cNvPr id="2" name="Başlık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tr-TR" dirty="0"/>
            </a:lvl1pPr>
          </a:lstStyle>
          <a:p>
            <a:pPr lvl="0" rtl="0">
              <a:lnSpc>
                <a:spcPct val="100000"/>
              </a:lnSpc>
            </a:pPr>
            <a:r>
              <a:rPr lang="en-US"/>
              <a:t>Click to edit Master title style</a:t>
            </a:r>
            <a:endParaRPr lang="tr-TR"/>
          </a:p>
        </p:txBody>
      </p:sp>
      <p:sp>
        <p:nvSpPr>
          <p:cNvPr id="3" name="İçerik Yer Tutucus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4" name="Tarih Yer Tutucusu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tr-TR"/>
              <a:t>2 Şubat 20XX, Salı</a:t>
            </a:r>
          </a:p>
        </p:txBody>
      </p:sp>
      <p:sp>
        <p:nvSpPr>
          <p:cNvPr id="5" name="Alt Bilgi Yer Tutucusu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Alıntı">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tr-TR" dirty="0"/>
          </a:p>
        </p:txBody>
      </p:sp>
      <p:grpSp>
        <p:nvGrpSpPr>
          <p:cNvPr id="8" name="Gr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Serbest 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0" name="Serbest 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1" name="Serbest 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7" name="İçerik Yer Tutucus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Resim Yer Tutucusu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kip">
    <p:spTree>
      <p:nvGrpSpPr>
        <p:cNvPr id="1" name=""/>
        <p:cNvGrpSpPr/>
        <p:nvPr/>
      </p:nvGrpSpPr>
      <p:grpSpPr>
        <a:xfrm>
          <a:off x="0" y="0"/>
          <a:ext cx="0" cy="0"/>
          <a:chOff x="0" y="0"/>
          <a:chExt cx="0" cy="0"/>
        </a:xfrm>
      </p:grpSpPr>
      <p:sp>
        <p:nvSpPr>
          <p:cNvPr id="16" name="Dikdörtgen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40" name="Başlık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tr-TR"/>
              <a:t>Ekip</a:t>
            </a:r>
          </a:p>
        </p:txBody>
      </p:sp>
      <p:grpSp>
        <p:nvGrpSpPr>
          <p:cNvPr id="51" name="Gr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Serbest Biçim: Şekil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p>
          </p:txBody>
        </p:sp>
        <p:sp>
          <p:nvSpPr>
            <p:cNvPr id="53" name="Serbest Biçim: Şekil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56" name="Resim Yer Tutucusu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tr-TR"/>
          </a:p>
        </p:txBody>
      </p:sp>
      <p:sp>
        <p:nvSpPr>
          <p:cNvPr id="57" name="Resim Yer Tutucusu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tr-TR"/>
          </a:p>
        </p:txBody>
      </p:sp>
      <p:sp>
        <p:nvSpPr>
          <p:cNvPr id="58" name="Resim Yer Tutucusu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tr-TR" dirty="0"/>
          </a:p>
        </p:txBody>
      </p:sp>
      <p:sp>
        <p:nvSpPr>
          <p:cNvPr id="59" name="Resim Yer Tutucusu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tr-TR"/>
          </a:p>
        </p:txBody>
      </p:sp>
      <p:sp>
        <p:nvSpPr>
          <p:cNvPr id="63" name="Metin Yer Tutucusu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tr-TR"/>
              <a:t>Ad</a:t>
            </a:r>
          </a:p>
        </p:txBody>
      </p:sp>
      <p:sp>
        <p:nvSpPr>
          <p:cNvPr id="61" name="Metin Yer Tutucusu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tr-TR"/>
              <a:t>Başlık</a:t>
            </a:r>
          </a:p>
        </p:txBody>
      </p:sp>
      <p:sp>
        <p:nvSpPr>
          <p:cNvPr id="65" name="Metin Yer Tutucusu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tr-TR"/>
              <a:t>Ad</a:t>
            </a:r>
          </a:p>
        </p:txBody>
      </p:sp>
      <p:sp>
        <p:nvSpPr>
          <p:cNvPr id="64" name="Metin Yer Tutucusu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tr-TR"/>
              <a:t>Başlık</a:t>
            </a:r>
          </a:p>
        </p:txBody>
      </p:sp>
      <p:sp>
        <p:nvSpPr>
          <p:cNvPr id="67" name="Metin Yer Tutucusu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tr-TR"/>
              <a:t>Ad</a:t>
            </a:r>
          </a:p>
        </p:txBody>
      </p:sp>
      <p:sp>
        <p:nvSpPr>
          <p:cNvPr id="66" name="Metin Yer Tutucusu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tr-TR"/>
              <a:t>Başlık</a:t>
            </a:r>
          </a:p>
        </p:txBody>
      </p:sp>
      <p:sp>
        <p:nvSpPr>
          <p:cNvPr id="69" name="Metin Yer Tutucusu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tr-TR"/>
              <a:t>Ad</a:t>
            </a:r>
          </a:p>
        </p:txBody>
      </p:sp>
      <p:sp>
        <p:nvSpPr>
          <p:cNvPr id="68" name="Metin Yer Tutucusu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tr-TR"/>
              <a:t>Başlık</a:t>
            </a:r>
          </a:p>
        </p:txBody>
      </p:sp>
      <p:sp>
        <p:nvSpPr>
          <p:cNvPr id="4" name="Tarih Yer Tutucusu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çerik 2 sütunu (karşılaştırma slaydı)">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1" name="Dikdörtgen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p>
        </p:txBody>
      </p:sp>
      <p:sp>
        <p:nvSpPr>
          <p:cNvPr id="2" name="Başlık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tr-TR" sz="4800" dirty="0"/>
            </a:lvl1pPr>
          </a:lstStyle>
          <a:p>
            <a:pPr lvl="0" rtl="0">
              <a:lnSpc>
                <a:spcPct val="100000"/>
              </a:lnSpc>
            </a:pPr>
            <a:r>
              <a:rPr lang="en-US"/>
              <a:t>Click to edit Master title style</a:t>
            </a:r>
            <a:endParaRPr lang="tr-TR"/>
          </a:p>
        </p:txBody>
      </p:sp>
      <p:sp>
        <p:nvSpPr>
          <p:cNvPr id="3" name="Metin Yer Tutucusu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İçerik Yer Tutucus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5" name="Metin Yer Tutucusu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tr-TR" sz="1400" b="0" cap="all" spc="200" baseline="0" dirty="0">
                <a:solidFill>
                  <a:schemeClr val="tx1"/>
                </a:solidFill>
              </a:defRPr>
            </a:lvl1pPr>
          </a:lstStyle>
          <a:p>
            <a:pPr marL="228600" lvl="0" indent="-228600" rtl="0"/>
            <a:r>
              <a:rPr lang="en-US"/>
              <a:t>Click to edit Master text styles</a:t>
            </a:r>
          </a:p>
        </p:txBody>
      </p:sp>
      <p:sp>
        <p:nvSpPr>
          <p:cNvPr id="6" name="İçerik Yer Tutucus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7" name="Tarih Yer Tutucusu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tr-TR"/>
              <a:t>2 Şubat 20XX, Salı</a:t>
            </a:r>
          </a:p>
        </p:txBody>
      </p:sp>
      <p:sp>
        <p:nvSpPr>
          <p:cNvPr id="8" name="Alt Bilgi Yer Tutucusu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tr-TR"/>
              <a:t>Örnek Alt Bilgi Metni</a:t>
            </a:r>
          </a:p>
        </p:txBody>
      </p:sp>
      <p:sp>
        <p:nvSpPr>
          <p:cNvPr id="9" name="Slayt Numarası Yer Tutucusu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tr-TR" dirty="0"/>
              <a:t>Asıl başlık stilini düzenlemek için tıklayın</a:t>
            </a:r>
          </a:p>
        </p:txBody>
      </p:sp>
      <p:sp>
        <p:nvSpPr>
          <p:cNvPr id="3" name="Metin Yer Tutucusu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4" name="Tarih Yer Tutucusu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tr-TR"/>
              <a:t>Örnek Alt Bilgi Metni</a:t>
            </a:r>
            <a:endParaRPr lang="tr-TR" dirty="0"/>
          </a:p>
        </p:txBody>
      </p:sp>
      <p:sp>
        <p:nvSpPr>
          <p:cNvPr id="6" name="Slayt Numarası Yer Tutucusu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tr-TR" smtClean="0"/>
              <a:pPr/>
              <a:t>‹#›</a:t>
            </a:fld>
            <a:endParaRPr lang="tr-T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tr-TR" sz="4800" kern="1200" dirty="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tr-TR" dirty="0"/>
              <a:t>Natural Language </a:t>
            </a:r>
            <a:r>
              <a:rPr lang="tr-TR" dirty="0" err="1"/>
              <a:t>Processing</a:t>
            </a:r>
            <a:endParaRPr lang="tr-TR" dirty="0"/>
          </a:p>
        </p:txBody>
      </p:sp>
      <p:pic>
        <p:nvPicPr>
          <p:cNvPr id="14" name="Resim Yer Tutucusu 13" descr="Veri Noktaları Dijital arka planı">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Alt Başlık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endParaRPr lang="tr-TR"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7881-0F1B-64F8-A380-2342EB8C7EA7}"/>
              </a:ext>
            </a:extLst>
          </p:cNvPr>
          <p:cNvSpPr>
            <a:spLocks noGrp="1"/>
          </p:cNvSpPr>
          <p:nvPr>
            <p:ph type="title"/>
          </p:nvPr>
        </p:nvSpPr>
        <p:spPr>
          <a:xfrm>
            <a:off x="550862" y="549275"/>
            <a:ext cx="11097551" cy="746125"/>
          </a:xfrm>
        </p:spPr>
        <p:txBody>
          <a:bodyPr/>
          <a:lstStyle/>
          <a:p>
            <a:r>
              <a:rPr lang="tr-TR" dirty="0"/>
              <a:t>Yol haritası</a:t>
            </a:r>
          </a:p>
        </p:txBody>
      </p:sp>
      <p:sp>
        <p:nvSpPr>
          <p:cNvPr id="4" name="Content Placeholder 3">
            <a:extLst>
              <a:ext uri="{FF2B5EF4-FFF2-40B4-BE49-F238E27FC236}">
                <a16:creationId xmlns:a16="http://schemas.microsoft.com/office/drawing/2014/main" id="{276BF0F3-961A-BC4A-2E43-0F51916A0842}"/>
              </a:ext>
            </a:extLst>
          </p:cNvPr>
          <p:cNvSpPr>
            <a:spLocks noGrp="1"/>
          </p:cNvSpPr>
          <p:nvPr>
            <p:ph sz="half" idx="2"/>
          </p:nvPr>
        </p:nvSpPr>
        <p:spPr>
          <a:xfrm>
            <a:off x="559476" y="1731376"/>
            <a:ext cx="3563936" cy="4216484"/>
          </a:xfrm>
        </p:spPr>
        <p:txBody>
          <a:bodyPr/>
          <a:lstStyle/>
          <a:p>
            <a:pPr marL="0" indent="0" algn="l">
              <a:buNone/>
            </a:pPr>
            <a:r>
              <a:rPr lang="tr-TR" b="1" i="0" dirty="0">
                <a:solidFill>
                  <a:srgbClr val="ECECEC"/>
                </a:solidFill>
                <a:effectLst/>
                <a:highlight>
                  <a:srgbClr val="212121"/>
                </a:highlight>
                <a:latin typeface="Söhne"/>
              </a:rPr>
              <a:t>Model Eğitimi İçin Veri Hazırlığı:</a:t>
            </a:r>
            <a:endParaRPr lang="tr-TR" b="0" i="0" dirty="0">
              <a:solidFill>
                <a:srgbClr val="ECECEC"/>
              </a:solidFill>
              <a:effectLst/>
              <a:highlight>
                <a:srgbClr val="212121"/>
              </a:highlight>
              <a:latin typeface="Söhne"/>
            </a:endParaRPr>
          </a:p>
          <a:p>
            <a:pPr marL="742950" lvl="1" indent="-285750" algn="l">
              <a:buFont typeface="+mj-lt"/>
              <a:buAutoNum type="arabicPeriod"/>
            </a:pPr>
            <a:r>
              <a:rPr lang="tr-TR" b="0" i="0" dirty="0">
                <a:solidFill>
                  <a:srgbClr val="ECECEC"/>
                </a:solidFill>
                <a:effectLst/>
                <a:highlight>
                  <a:srgbClr val="212121"/>
                </a:highlight>
                <a:latin typeface="Söhne"/>
              </a:rPr>
              <a:t>Veri setinizi eğitim, doğrulama ve test alt kümelerine bölmek için işlemler yapılır</a:t>
            </a:r>
          </a:p>
          <a:p>
            <a:pPr marL="742950" lvl="1" indent="-285750" algn="l">
              <a:buFont typeface="+mj-lt"/>
              <a:buAutoNum type="arabicPeriod"/>
            </a:pPr>
            <a:r>
              <a:rPr lang="tr-TR" b="0" i="0" dirty="0" err="1">
                <a:solidFill>
                  <a:srgbClr val="ECECEC"/>
                </a:solidFill>
                <a:effectLst/>
                <a:highlight>
                  <a:srgbClr val="212121"/>
                </a:highlight>
                <a:latin typeface="Söhne"/>
              </a:rPr>
              <a:t>Tokenizer'ı</a:t>
            </a:r>
            <a:r>
              <a:rPr lang="tr-TR" b="0" i="0" dirty="0">
                <a:solidFill>
                  <a:srgbClr val="ECECEC"/>
                </a:solidFill>
                <a:effectLst/>
                <a:highlight>
                  <a:srgbClr val="212121"/>
                </a:highlight>
                <a:latin typeface="Söhne"/>
              </a:rPr>
              <a:t> kullanarak metin verilerinizi modele uygun hale getirilir</a:t>
            </a:r>
          </a:p>
        </p:txBody>
      </p:sp>
      <p:sp>
        <p:nvSpPr>
          <p:cNvPr id="6" name="Content Placeholder 5">
            <a:extLst>
              <a:ext uri="{FF2B5EF4-FFF2-40B4-BE49-F238E27FC236}">
                <a16:creationId xmlns:a16="http://schemas.microsoft.com/office/drawing/2014/main" id="{37531FF3-C91F-87F2-C5E4-9A47CC41D54C}"/>
              </a:ext>
            </a:extLst>
          </p:cNvPr>
          <p:cNvSpPr>
            <a:spLocks noGrp="1"/>
          </p:cNvSpPr>
          <p:nvPr>
            <p:ph sz="quarter" idx="14"/>
          </p:nvPr>
        </p:nvSpPr>
        <p:spPr>
          <a:xfrm>
            <a:off x="4341573" y="1726442"/>
            <a:ext cx="3508755" cy="4216484"/>
          </a:xfrm>
        </p:spPr>
        <p:txBody>
          <a:bodyPr/>
          <a:lstStyle/>
          <a:p>
            <a:r>
              <a:rPr lang="tr-TR" dirty="0"/>
              <a:t> Özelleştirilmiş </a:t>
            </a:r>
            <a:r>
              <a:rPr lang="tr-TR" dirty="0" err="1"/>
              <a:t>DataLoader</a:t>
            </a:r>
            <a:r>
              <a:rPr lang="tr-TR" dirty="0"/>
              <a:t> </a:t>
            </a:r>
            <a:r>
              <a:rPr lang="tr-TR" dirty="0" err="1"/>
              <a:t>Oluşturma:PyTorch'ta</a:t>
            </a:r>
            <a:r>
              <a:rPr lang="tr-TR" dirty="0"/>
              <a:t> kullanılmak üzere özelleştirilmiş bir </a:t>
            </a:r>
            <a:r>
              <a:rPr lang="tr-TR" dirty="0" err="1"/>
              <a:t>DataLoader</a:t>
            </a:r>
            <a:r>
              <a:rPr lang="tr-TR" dirty="0"/>
              <a:t> sınıfı </a:t>
            </a:r>
            <a:r>
              <a:rPr lang="tr-TR" dirty="0" err="1"/>
              <a:t>tanımlıanır</a:t>
            </a:r>
            <a:r>
              <a:rPr lang="tr-TR" dirty="0"/>
              <a:t>. Bu, modeli eğitirken ve değerlendirirken verileri işlemek için kullanılacaktır.</a:t>
            </a:r>
          </a:p>
          <a:p>
            <a:r>
              <a:rPr lang="tr-TR" dirty="0"/>
              <a:t>3. Model </a:t>
            </a:r>
            <a:r>
              <a:rPr lang="tr-TR" dirty="0" err="1"/>
              <a:t>Eğitimi:Trainer</a:t>
            </a:r>
            <a:r>
              <a:rPr lang="tr-TR" dirty="0"/>
              <a:t> sınıfını kullanarak modeli eğitiyoruz. Bu adım, modelin veri setiniz üzerindeki performansını artırmak için ağırlıklarını güncelleyecektir.</a:t>
            </a:r>
          </a:p>
          <a:p>
            <a:endParaRPr lang="tr-TR" dirty="0"/>
          </a:p>
        </p:txBody>
      </p:sp>
      <p:sp>
        <p:nvSpPr>
          <p:cNvPr id="8" name="Content Placeholder 7">
            <a:extLst>
              <a:ext uri="{FF2B5EF4-FFF2-40B4-BE49-F238E27FC236}">
                <a16:creationId xmlns:a16="http://schemas.microsoft.com/office/drawing/2014/main" id="{32ED227B-2014-9E82-1D3B-E3596982BC50}"/>
              </a:ext>
            </a:extLst>
          </p:cNvPr>
          <p:cNvSpPr>
            <a:spLocks noGrp="1"/>
          </p:cNvSpPr>
          <p:nvPr>
            <p:ph sz="quarter" idx="4"/>
          </p:nvPr>
        </p:nvSpPr>
        <p:spPr>
          <a:xfrm>
            <a:off x="8139659" y="1726442"/>
            <a:ext cx="3508755" cy="4216484"/>
          </a:xfrm>
        </p:spPr>
        <p:txBody>
          <a:bodyPr/>
          <a:lstStyle/>
          <a:p>
            <a:pPr marL="0" indent="0" algn="l">
              <a:buNone/>
            </a:pPr>
            <a:r>
              <a:rPr lang="tr-TR" b="1" i="0" dirty="0">
                <a:solidFill>
                  <a:srgbClr val="ECECEC"/>
                </a:solidFill>
                <a:effectLst/>
                <a:highlight>
                  <a:srgbClr val="212121"/>
                </a:highlight>
                <a:latin typeface="Söhne"/>
              </a:rPr>
              <a:t>Değerlendirme ve Metrik Hesaplama:</a:t>
            </a:r>
            <a:endParaRPr lang="tr-TR" b="0" i="0" dirty="0">
              <a:solidFill>
                <a:srgbClr val="ECECEC"/>
              </a:solidFill>
              <a:effectLst/>
              <a:highlight>
                <a:srgbClr val="212121"/>
              </a:highlight>
              <a:latin typeface="Söhne"/>
            </a:endParaRPr>
          </a:p>
          <a:p>
            <a:pPr marL="742950" lvl="1" indent="-285750" algn="l">
              <a:buFont typeface="+mj-lt"/>
              <a:buAutoNum type="arabicPeriod"/>
            </a:pPr>
            <a:r>
              <a:rPr lang="tr-TR" b="0" i="0" dirty="0">
                <a:solidFill>
                  <a:srgbClr val="ECECEC"/>
                </a:solidFill>
                <a:effectLst/>
                <a:highlight>
                  <a:srgbClr val="212121"/>
                </a:highlight>
                <a:latin typeface="Söhne"/>
              </a:rPr>
              <a:t>Modelin performansını ölçmek için belirli metrikleri hesaplamak için bir fonksiyon </a:t>
            </a:r>
            <a:r>
              <a:rPr lang="tr-TR" b="0" i="0" dirty="0" err="1">
                <a:solidFill>
                  <a:srgbClr val="ECECEC"/>
                </a:solidFill>
                <a:effectLst/>
                <a:highlight>
                  <a:srgbClr val="212121"/>
                </a:highlight>
                <a:latin typeface="Söhne"/>
              </a:rPr>
              <a:t>tanımlı</a:t>
            </a:r>
            <a:r>
              <a:rPr lang="tr-TR" dirty="0" err="1">
                <a:solidFill>
                  <a:srgbClr val="ECECEC"/>
                </a:solidFill>
                <a:highlight>
                  <a:srgbClr val="212121"/>
                </a:highlight>
                <a:latin typeface="Söhne"/>
              </a:rPr>
              <a:t>anır</a:t>
            </a:r>
            <a:r>
              <a:rPr lang="tr-TR" dirty="0">
                <a:solidFill>
                  <a:srgbClr val="ECECEC"/>
                </a:solidFill>
                <a:highlight>
                  <a:srgbClr val="212121"/>
                </a:highlight>
                <a:latin typeface="Söhne"/>
              </a:rPr>
              <a:t>.</a:t>
            </a:r>
          </a:p>
          <a:p>
            <a:pPr marL="742950" lvl="1" indent="-285750" algn="l">
              <a:buFont typeface="+mj-lt"/>
              <a:buAutoNum type="arabicPeriod"/>
            </a:pPr>
            <a:r>
              <a:rPr lang="tr-TR" b="0" i="0" dirty="0">
                <a:solidFill>
                  <a:srgbClr val="ECECEC"/>
                </a:solidFill>
                <a:effectLst/>
                <a:highlight>
                  <a:srgbClr val="212121"/>
                </a:highlight>
                <a:latin typeface="Söhne"/>
              </a:rPr>
              <a:t>Eğitim sonuçlarını değerlendiriyorsunuz ve bu metriklerin nasıl işlediğini görülür.</a:t>
            </a:r>
          </a:p>
          <a:p>
            <a:endParaRPr lang="tr-TR" dirty="0"/>
          </a:p>
        </p:txBody>
      </p:sp>
      <p:sp>
        <p:nvSpPr>
          <p:cNvPr id="9" name="Date Placeholder 8">
            <a:extLst>
              <a:ext uri="{FF2B5EF4-FFF2-40B4-BE49-F238E27FC236}">
                <a16:creationId xmlns:a16="http://schemas.microsoft.com/office/drawing/2014/main" id="{90B29A48-900E-E4FF-FBF4-51B669B7BCF9}"/>
              </a:ext>
            </a:extLst>
          </p:cNvPr>
          <p:cNvSpPr>
            <a:spLocks noGrp="1"/>
          </p:cNvSpPr>
          <p:nvPr>
            <p:ph type="dt" sz="half" idx="10"/>
          </p:nvPr>
        </p:nvSpPr>
        <p:spPr/>
        <p:txBody>
          <a:bodyPr/>
          <a:lstStyle/>
          <a:p>
            <a:pPr rtl="0"/>
            <a:r>
              <a:rPr lang="tr-TR"/>
              <a:t>2 Şubat 20XX, Salı</a:t>
            </a:r>
            <a:endParaRPr lang="tr-TR" dirty="0"/>
          </a:p>
        </p:txBody>
      </p:sp>
      <p:sp>
        <p:nvSpPr>
          <p:cNvPr id="10" name="Footer Placeholder 9">
            <a:extLst>
              <a:ext uri="{FF2B5EF4-FFF2-40B4-BE49-F238E27FC236}">
                <a16:creationId xmlns:a16="http://schemas.microsoft.com/office/drawing/2014/main" id="{1D2192B1-BFDE-C3E2-BD5B-A0E55F2A70B2}"/>
              </a:ext>
            </a:extLst>
          </p:cNvPr>
          <p:cNvSpPr>
            <a:spLocks noGrp="1"/>
          </p:cNvSpPr>
          <p:nvPr>
            <p:ph type="ftr" sz="quarter" idx="11"/>
          </p:nvPr>
        </p:nvSpPr>
        <p:spPr/>
        <p:txBody>
          <a:bodyPr/>
          <a:lstStyle/>
          <a:p>
            <a:pPr rtl="0"/>
            <a:r>
              <a:rPr lang="tr-TR"/>
              <a:t>Örnek Alt Bilgi Metni</a:t>
            </a:r>
          </a:p>
        </p:txBody>
      </p:sp>
      <p:sp>
        <p:nvSpPr>
          <p:cNvPr id="11" name="Slide Number Placeholder 10">
            <a:extLst>
              <a:ext uri="{FF2B5EF4-FFF2-40B4-BE49-F238E27FC236}">
                <a16:creationId xmlns:a16="http://schemas.microsoft.com/office/drawing/2014/main" id="{D64D6BBD-1F7E-1B59-7413-33ADC6E023ED}"/>
              </a:ext>
            </a:extLst>
          </p:cNvPr>
          <p:cNvSpPr>
            <a:spLocks noGrp="1"/>
          </p:cNvSpPr>
          <p:nvPr>
            <p:ph type="sldNum" sz="quarter" idx="12"/>
          </p:nvPr>
        </p:nvSpPr>
        <p:spPr/>
        <p:txBody>
          <a:bodyPr/>
          <a:lstStyle/>
          <a:p>
            <a:pPr rtl="0"/>
            <a:fld id="{DBA1B0FB-D917-4C8C-928F-313BD683BF39}" type="slidenum">
              <a:rPr lang="tr-TR" smtClean="0"/>
              <a:t>10</a:t>
            </a:fld>
            <a:endParaRPr lang="tr-TR"/>
          </a:p>
        </p:txBody>
      </p:sp>
    </p:spTree>
    <p:extLst>
      <p:ext uri="{BB962C8B-B14F-4D97-AF65-F5344CB8AC3E}">
        <p14:creationId xmlns:p14="http://schemas.microsoft.com/office/powerpoint/2010/main" val="395789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E836C95-8597-43DC-16CE-EFFD339356F3}"/>
              </a:ext>
            </a:extLst>
          </p:cNvPr>
          <p:cNvSpPr>
            <a:spLocks noGrp="1"/>
          </p:cNvSpPr>
          <p:nvPr>
            <p:ph type="title"/>
          </p:nvPr>
        </p:nvSpPr>
        <p:spPr>
          <a:xfrm>
            <a:off x="550862" y="549275"/>
            <a:ext cx="11097551" cy="1332000"/>
          </a:xfrm>
        </p:spPr>
        <p:txBody>
          <a:bodyPr/>
          <a:lstStyle/>
          <a:p>
            <a:r>
              <a:rPr lang="tr-TR" dirty="0"/>
              <a:t>Model tahmini </a:t>
            </a:r>
            <a:endParaRPr lang="en-US" dirty="0"/>
          </a:p>
        </p:txBody>
      </p:sp>
      <p:sp>
        <p:nvSpPr>
          <p:cNvPr id="24" name="Text Placeholder 2">
            <a:extLst>
              <a:ext uri="{FF2B5EF4-FFF2-40B4-BE49-F238E27FC236}">
                <a16:creationId xmlns:a16="http://schemas.microsoft.com/office/drawing/2014/main" id="{2AF466CF-5796-2FEC-F1EA-06C41C0EDB8C}"/>
              </a:ext>
            </a:extLst>
          </p:cNvPr>
          <p:cNvSpPr>
            <a:spLocks noGrp="1"/>
          </p:cNvSpPr>
          <p:nvPr>
            <p:ph type="body" idx="1"/>
          </p:nvPr>
        </p:nvSpPr>
        <p:spPr>
          <a:xfrm>
            <a:off x="550864" y="1731375"/>
            <a:ext cx="3563936" cy="535354"/>
          </a:xfrm>
        </p:spPr>
        <p:txBody>
          <a:bodyPr/>
          <a:lstStyle/>
          <a:p>
            <a:endParaRPr lang="en-US"/>
          </a:p>
        </p:txBody>
      </p:sp>
      <p:sp>
        <p:nvSpPr>
          <p:cNvPr id="4" name="Content Placeholder 3">
            <a:extLst>
              <a:ext uri="{FF2B5EF4-FFF2-40B4-BE49-F238E27FC236}">
                <a16:creationId xmlns:a16="http://schemas.microsoft.com/office/drawing/2014/main" id="{A2008500-BACC-04CA-DCB0-82C4B823AF31}"/>
              </a:ext>
            </a:extLst>
          </p:cNvPr>
          <p:cNvSpPr>
            <a:spLocks noGrp="1"/>
          </p:cNvSpPr>
          <p:nvPr>
            <p:ph sz="half" idx="2"/>
          </p:nvPr>
        </p:nvSpPr>
        <p:spPr>
          <a:xfrm>
            <a:off x="559476" y="2432304"/>
            <a:ext cx="3563936" cy="3515555"/>
          </a:xfrm>
        </p:spPr>
        <p:txBody>
          <a:bodyPr wrap="square">
            <a:normAutofit/>
          </a:bodyPr>
          <a:lstStyle/>
          <a:p>
            <a:pPr marL="0" indent="0">
              <a:buNone/>
            </a:pPr>
            <a:r>
              <a:rPr lang="tr-TR" b="1" i="0" dirty="0">
                <a:effectLst/>
                <a:highlight>
                  <a:srgbClr val="212121"/>
                </a:highlight>
              </a:rPr>
              <a:t>Modeli Saklama ve Yeniden Yükleme:</a:t>
            </a:r>
            <a:endParaRPr lang="tr-TR" b="0" i="0" dirty="0">
              <a:effectLst/>
              <a:highlight>
                <a:srgbClr val="212121"/>
              </a:highlight>
            </a:endParaRPr>
          </a:p>
          <a:p>
            <a:pPr marL="742950" lvl="1" indent="-285750">
              <a:buFont typeface="+mj-lt"/>
              <a:buAutoNum type="arabicPeriod"/>
            </a:pPr>
            <a:r>
              <a:rPr lang="tr-TR" b="0" i="0" dirty="0">
                <a:effectLst/>
                <a:highlight>
                  <a:srgbClr val="212121"/>
                </a:highlight>
              </a:rPr>
              <a:t>Eğitilmiş modeli ve </a:t>
            </a:r>
            <a:r>
              <a:rPr lang="tr-TR" b="0" i="0" dirty="0" err="1">
                <a:effectLst/>
                <a:highlight>
                  <a:srgbClr val="212121"/>
                </a:highlight>
              </a:rPr>
              <a:t>tokenizer</a:t>
            </a:r>
            <a:r>
              <a:rPr lang="tr-TR" b="0" i="0" dirty="0">
                <a:effectLst/>
                <a:highlight>
                  <a:srgbClr val="212121"/>
                </a:highlight>
              </a:rPr>
              <a:t> kaydedilir. Bu, ileride modeli yeniden kullanmak veya paylaşmak için önemlidir.</a:t>
            </a:r>
          </a:p>
          <a:p>
            <a:endParaRPr lang="tr-TR" dirty="0"/>
          </a:p>
        </p:txBody>
      </p:sp>
      <p:sp>
        <p:nvSpPr>
          <p:cNvPr id="26" name="Text Placeholder 4">
            <a:extLst>
              <a:ext uri="{FF2B5EF4-FFF2-40B4-BE49-F238E27FC236}">
                <a16:creationId xmlns:a16="http://schemas.microsoft.com/office/drawing/2014/main" id="{069615C6-24B0-4E0D-7469-7BC8CA4BAA18}"/>
              </a:ext>
            </a:extLst>
          </p:cNvPr>
          <p:cNvSpPr>
            <a:spLocks noGrp="1"/>
          </p:cNvSpPr>
          <p:nvPr>
            <p:ph type="body" sz="quarter" idx="13"/>
          </p:nvPr>
        </p:nvSpPr>
        <p:spPr>
          <a:xfrm>
            <a:off x="4341573" y="1731375"/>
            <a:ext cx="3566160" cy="535354"/>
          </a:xfrm>
        </p:spPr>
        <p:txBody>
          <a:bodyPr/>
          <a:lstStyle/>
          <a:p>
            <a:endParaRPr lang="en-US"/>
          </a:p>
        </p:txBody>
      </p:sp>
      <p:sp>
        <p:nvSpPr>
          <p:cNvPr id="6" name="Content Placeholder 5">
            <a:extLst>
              <a:ext uri="{FF2B5EF4-FFF2-40B4-BE49-F238E27FC236}">
                <a16:creationId xmlns:a16="http://schemas.microsoft.com/office/drawing/2014/main" id="{7DA96D10-83AF-BFAA-5584-E3F1181EFF2F}"/>
              </a:ext>
            </a:extLst>
          </p:cNvPr>
          <p:cNvSpPr>
            <a:spLocks noGrp="1"/>
          </p:cNvSpPr>
          <p:nvPr>
            <p:ph sz="quarter" idx="14"/>
          </p:nvPr>
        </p:nvSpPr>
        <p:spPr>
          <a:xfrm>
            <a:off x="4398978" y="2427369"/>
            <a:ext cx="3508755" cy="3515555"/>
          </a:xfrm>
        </p:spPr>
        <p:txBody>
          <a:bodyPr wrap="square">
            <a:normAutofit/>
          </a:bodyPr>
          <a:lstStyle/>
          <a:p>
            <a:pPr marL="0" indent="0">
              <a:buNone/>
            </a:pPr>
            <a:r>
              <a:rPr lang="tr-TR" b="1" i="0" dirty="0">
                <a:effectLst/>
                <a:highlight>
                  <a:srgbClr val="212121"/>
                </a:highlight>
              </a:rPr>
              <a:t>Tahmin Yapma:</a:t>
            </a:r>
            <a:endParaRPr lang="tr-TR" b="0" i="0" dirty="0">
              <a:effectLst/>
              <a:highlight>
                <a:srgbClr val="212121"/>
              </a:highlight>
            </a:endParaRPr>
          </a:p>
          <a:p>
            <a:pPr marL="742950" lvl="1" indent="-285750">
              <a:buFont typeface="+mj-lt"/>
              <a:buAutoNum type="arabicPeriod"/>
            </a:pPr>
            <a:r>
              <a:rPr lang="tr-TR" b="0" i="0" dirty="0">
                <a:effectLst/>
                <a:highlight>
                  <a:srgbClr val="212121"/>
                </a:highlight>
              </a:rPr>
              <a:t>Modeli kullanarak yeni metin verileri üzerinde tahminlerde bulunulur.</a:t>
            </a:r>
          </a:p>
          <a:p>
            <a:pPr marL="742950" lvl="1" indent="-285750">
              <a:buFont typeface="+mj-lt"/>
              <a:buAutoNum type="arabicPeriod"/>
            </a:pPr>
            <a:r>
              <a:rPr lang="tr-TR" b="0" i="0" dirty="0">
                <a:effectLst/>
                <a:highlight>
                  <a:srgbClr val="212121"/>
                </a:highlight>
              </a:rPr>
              <a:t>Tahminlerin nasıl yapıldığını ve sınıflandırma sonuçlarını nasıl yorumladığınızı gösterilir.</a:t>
            </a:r>
          </a:p>
          <a:p>
            <a:endParaRPr lang="tr-TR" dirty="0"/>
          </a:p>
        </p:txBody>
      </p:sp>
      <p:sp>
        <p:nvSpPr>
          <p:cNvPr id="28" name="Text Placeholder 6">
            <a:extLst>
              <a:ext uri="{FF2B5EF4-FFF2-40B4-BE49-F238E27FC236}">
                <a16:creationId xmlns:a16="http://schemas.microsoft.com/office/drawing/2014/main" id="{C9B782AF-88A7-0CD4-8810-4C83197F2360}"/>
              </a:ext>
            </a:extLst>
          </p:cNvPr>
          <p:cNvSpPr>
            <a:spLocks noGrp="1"/>
          </p:cNvSpPr>
          <p:nvPr>
            <p:ph type="body" sz="quarter" idx="3"/>
          </p:nvPr>
        </p:nvSpPr>
        <p:spPr>
          <a:xfrm>
            <a:off x="8139659" y="1731375"/>
            <a:ext cx="3566160" cy="535354"/>
          </a:xfrm>
        </p:spPr>
        <p:txBody>
          <a:bodyPr/>
          <a:lstStyle/>
          <a:p>
            <a:endParaRPr lang="en-US"/>
          </a:p>
        </p:txBody>
      </p:sp>
      <p:pic>
        <p:nvPicPr>
          <p:cNvPr id="17" name="Picture 16" descr="A computer screen with people talking&#10;&#10;Description automatically generated">
            <a:extLst>
              <a:ext uri="{FF2B5EF4-FFF2-40B4-BE49-F238E27FC236}">
                <a16:creationId xmlns:a16="http://schemas.microsoft.com/office/drawing/2014/main" id="{A9FFC7BC-2FC5-96DF-FB9D-61218B15F31E}"/>
              </a:ext>
            </a:extLst>
          </p:cNvPr>
          <p:cNvPicPr>
            <a:picLocks noChangeAspect="1"/>
          </p:cNvPicPr>
          <p:nvPr/>
        </p:nvPicPr>
        <p:blipFill>
          <a:blip r:embed="rId2"/>
          <a:stretch>
            <a:fillRect/>
          </a:stretch>
        </p:blipFill>
        <p:spPr>
          <a:xfrm>
            <a:off x="8139659" y="3202696"/>
            <a:ext cx="3508755" cy="1964902"/>
          </a:xfrm>
          <a:prstGeom prst="rect">
            <a:avLst/>
          </a:prstGeom>
          <a:noFill/>
        </p:spPr>
      </p:pic>
      <p:sp>
        <p:nvSpPr>
          <p:cNvPr id="9" name="Date Placeholder 8">
            <a:extLst>
              <a:ext uri="{FF2B5EF4-FFF2-40B4-BE49-F238E27FC236}">
                <a16:creationId xmlns:a16="http://schemas.microsoft.com/office/drawing/2014/main" id="{6BA5D9CD-B376-DA10-C151-16A1FFB152EC}"/>
              </a:ext>
            </a:extLst>
          </p:cNvPr>
          <p:cNvSpPr>
            <a:spLocks noGrp="1"/>
          </p:cNvSpPr>
          <p:nvPr>
            <p:ph type="dt" sz="half" idx="10"/>
          </p:nvPr>
        </p:nvSpPr>
        <p:spPr>
          <a:xfrm>
            <a:off x="550863" y="6507212"/>
            <a:ext cx="2628900" cy="153888"/>
          </a:xfrm>
        </p:spPr>
        <p:txBody>
          <a:bodyPr wrap="square" anchor="ctr">
            <a:normAutofit/>
          </a:bodyPr>
          <a:lstStyle/>
          <a:p>
            <a:pPr rtl="0">
              <a:spcAft>
                <a:spcPts val="600"/>
              </a:spcAft>
            </a:pPr>
            <a:r>
              <a:rPr lang="tr-TR"/>
              <a:t>2 Şubat 20XX, Salı</a:t>
            </a:r>
          </a:p>
        </p:txBody>
      </p:sp>
      <p:sp>
        <p:nvSpPr>
          <p:cNvPr id="10" name="Footer Placeholder 9">
            <a:extLst>
              <a:ext uri="{FF2B5EF4-FFF2-40B4-BE49-F238E27FC236}">
                <a16:creationId xmlns:a16="http://schemas.microsoft.com/office/drawing/2014/main" id="{87F5DDA8-8235-50F8-8F61-BC32600F0A59}"/>
              </a:ext>
            </a:extLst>
          </p:cNvPr>
          <p:cNvSpPr>
            <a:spLocks noGrp="1"/>
          </p:cNvSpPr>
          <p:nvPr>
            <p:ph type="ftr" sz="quarter" idx="11"/>
          </p:nvPr>
        </p:nvSpPr>
        <p:spPr>
          <a:xfrm>
            <a:off x="3359150" y="6507212"/>
            <a:ext cx="6379210" cy="153888"/>
          </a:xfrm>
        </p:spPr>
        <p:txBody>
          <a:bodyPr wrap="square" anchor="ctr">
            <a:normAutofit/>
          </a:bodyPr>
          <a:lstStyle/>
          <a:p>
            <a:pPr rtl="0">
              <a:spcAft>
                <a:spcPts val="600"/>
              </a:spcAft>
            </a:pPr>
            <a:r>
              <a:rPr lang="tr-TR"/>
              <a:t>Örnek Alt Bilgi Metni</a:t>
            </a:r>
          </a:p>
        </p:txBody>
      </p:sp>
      <p:sp>
        <p:nvSpPr>
          <p:cNvPr id="11" name="Slide Number Placeholder 10">
            <a:extLst>
              <a:ext uri="{FF2B5EF4-FFF2-40B4-BE49-F238E27FC236}">
                <a16:creationId xmlns:a16="http://schemas.microsoft.com/office/drawing/2014/main" id="{BBDE2784-9EFF-C807-B36F-28B5D4B6E30B}"/>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tr-TR" smtClean="0"/>
              <a:pPr rtl="0">
                <a:spcAft>
                  <a:spcPts val="600"/>
                </a:spcAft>
              </a:pPr>
              <a:t>11</a:t>
            </a:fld>
            <a:endParaRPr lang="tr-TR"/>
          </a:p>
        </p:txBody>
      </p:sp>
    </p:spTree>
    <p:extLst>
      <p:ext uri="{BB962C8B-B14F-4D97-AF65-F5344CB8AC3E}">
        <p14:creationId xmlns:p14="http://schemas.microsoft.com/office/powerpoint/2010/main" val="6504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07FE-8E71-F985-375A-EF49A7AE93FB}"/>
              </a:ext>
            </a:extLst>
          </p:cNvPr>
          <p:cNvSpPr>
            <a:spLocks noGrp="1"/>
          </p:cNvSpPr>
          <p:nvPr>
            <p:ph type="title"/>
          </p:nvPr>
        </p:nvSpPr>
        <p:spPr>
          <a:xfrm>
            <a:off x="550862" y="549275"/>
            <a:ext cx="11097551" cy="1016525"/>
          </a:xfrm>
        </p:spPr>
        <p:txBody>
          <a:bodyPr/>
          <a:lstStyle/>
          <a:p>
            <a:r>
              <a:rPr lang="tr-TR" dirty="0"/>
              <a:t>Case 2: Anlamsal Arama</a:t>
            </a:r>
          </a:p>
        </p:txBody>
      </p:sp>
      <p:sp>
        <p:nvSpPr>
          <p:cNvPr id="4" name="Content Placeholder 3">
            <a:extLst>
              <a:ext uri="{FF2B5EF4-FFF2-40B4-BE49-F238E27FC236}">
                <a16:creationId xmlns:a16="http://schemas.microsoft.com/office/drawing/2014/main" id="{D84028E3-0759-F9A6-26FB-E5A68C28E45E}"/>
              </a:ext>
            </a:extLst>
          </p:cNvPr>
          <p:cNvSpPr>
            <a:spLocks noGrp="1"/>
          </p:cNvSpPr>
          <p:nvPr>
            <p:ph sz="half" idx="2"/>
          </p:nvPr>
        </p:nvSpPr>
        <p:spPr>
          <a:xfrm>
            <a:off x="559476" y="1828800"/>
            <a:ext cx="3563936" cy="4119059"/>
          </a:xfrm>
        </p:spPr>
        <p:txBody>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Veri Yükleme ve İşleme: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Google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Drive'da</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bulunan bir CSV dosyasını yükleme ve işleme adımları. Bu adımlarda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pandas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kütüphanesi kullanılarak CSV dosyası okunur ve belirli sütunlardan (URL, başlık, metin) gerekli bilgiler alınır.</a:t>
            </a:r>
          </a:p>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Belge Parçalama (</a:t>
            </a:r>
            <a:r>
              <a:rPr lang="tr-TR" sz="1800" b="1" kern="100" dirty="0" err="1">
                <a:effectLst/>
                <a:latin typeface="Calibri" panose="020F0502020204030204" pitchFamily="34" charset="0"/>
                <a:ea typeface="Calibri" panose="020F0502020204030204" pitchFamily="34" charset="0"/>
                <a:cs typeface="Times New Roman" panose="02020603050405020304" pitchFamily="18" charset="0"/>
              </a:rPr>
              <a:t>Chunking</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Belge metinlerinin daha iyi işlenebilmesi için uygun boyutlara bölünmesi işlemi. Bu, metinlerin daha küçük parçalara ayrılmasını sağlar ve daha iyi analiz imkanı sunar.</a:t>
            </a:r>
          </a:p>
          <a:p>
            <a:endParaRPr lang="tr-TR" dirty="0"/>
          </a:p>
        </p:txBody>
      </p:sp>
      <p:sp>
        <p:nvSpPr>
          <p:cNvPr id="6" name="Content Placeholder 5">
            <a:extLst>
              <a:ext uri="{FF2B5EF4-FFF2-40B4-BE49-F238E27FC236}">
                <a16:creationId xmlns:a16="http://schemas.microsoft.com/office/drawing/2014/main" id="{17372998-314C-A73B-9888-72CE2049651D}"/>
              </a:ext>
            </a:extLst>
          </p:cNvPr>
          <p:cNvSpPr>
            <a:spLocks noGrp="1"/>
          </p:cNvSpPr>
          <p:nvPr>
            <p:ph sz="quarter" idx="14"/>
          </p:nvPr>
        </p:nvSpPr>
        <p:spPr>
          <a:xfrm>
            <a:off x="4341573" y="1823866"/>
            <a:ext cx="3508755" cy="4119059"/>
          </a:xfrm>
        </p:spPr>
        <p:txBody>
          <a:bodyPr/>
          <a:lstStyle/>
          <a:p>
            <a:pPr marL="0" lvl="0" indent="0">
              <a:buNone/>
              <a:tabLst>
                <a:tab pos="457200" algn="l"/>
              </a:tabLst>
            </a:pP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Metin Gömme (</a:t>
            </a:r>
            <a:r>
              <a:rPr lang="tr-TR" sz="1800" b="1" kern="100" dirty="0" err="1">
                <a:effectLst/>
                <a:latin typeface="Calibri" panose="020F0502020204030204" pitchFamily="34" charset="0"/>
                <a:ea typeface="Calibri" panose="020F0502020204030204" pitchFamily="34" charset="0"/>
                <a:cs typeface="Times New Roman" panose="02020603050405020304" pitchFamily="18" charset="0"/>
              </a:rPr>
              <a:t>Embedding</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Belge metinlerinden metin gömme vektörlerinin oluşturulması adımı. Bu vektörler, belgelerin anlamsal özelliklerini temsil eder.</a:t>
            </a:r>
          </a:p>
          <a:p>
            <a:endParaRPr lang="tr-TR" dirty="0"/>
          </a:p>
        </p:txBody>
      </p:sp>
      <p:sp>
        <p:nvSpPr>
          <p:cNvPr id="8" name="Content Placeholder 7">
            <a:extLst>
              <a:ext uri="{FF2B5EF4-FFF2-40B4-BE49-F238E27FC236}">
                <a16:creationId xmlns:a16="http://schemas.microsoft.com/office/drawing/2014/main" id="{E056ACF4-386B-4919-DE84-EA83F532CFA2}"/>
              </a:ext>
            </a:extLst>
          </p:cNvPr>
          <p:cNvSpPr>
            <a:spLocks noGrp="1"/>
          </p:cNvSpPr>
          <p:nvPr>
            <p:ph sz="quarter" idx="4"/>
          </p:nvPr>
        </p:nvSpPr>
        <p:spPr>
          <a:xfrm>
            <a:off x="8139659" y="1823866"/>
            <a:ext cx="3508755" cy="4119059"/>
          </a:xfrm>
        </p:spPr>
        <p:txBody>
          <a:bodyPr/>
          <a:lstStyle/>
          <a:p>
            <a:pPr marL="0" marR="0" lvl="0" indent="0" algn="l" defTabSz="914400" rtl="0" eaLnBrk="1" fontAlgn="auto" latinLnBrk="0" hangingPunct="1">
              <a:lnSpc>
                <a:spcPct val="110000"/>
              </a:lnSpc>
              <a:spcBef>
                <a:spcPts val="1000"/>
              </a:spcBef>
              <a:spcAft>
                <a:spcPts val="800"/>
              </a:spcAft>
              <a:buClrTx/>
              <a:buSzTx/>
              <a:buNone/>
              <a:tabLst>
                <a:tab pos="457200" algn="l"/>
              </a:tabLst>
              <a:defRPr/>
            </a:pPr>
            <a:r>
              <a:rPr kumimoji="0" lang="tr-TR" sz="1800" b="1" i="0" u="none" strike="noStrike" kern="100" cap="none" spc="0" normalizeH="0" baseline="0" noProof="0" dirty="0">
                <a:ln>
                  <a:noFill/>
                </a:ln>
                <a:solidFill>
                  <a:prstClr val="white">
                    <a:alpha val="60000"/>
                  </a:prstClr>
                </a:solidFill>
                <a:effectLst/>
                <a:uLnTx/>
                <a:uFillTx/>
                <a:latin typeface="Calibri" panose="020F0502020204030204" pitchFamily="34" charset="0"/>
                <a:ea typeface="Calibri" panose="020F0502020204030204" pitchFamily="34" charset="0"/>
                <a:cs typeface="Times New Roman" panose="02020603050405020304" pitchFamily="18" charset="0"/>
              </a:rPr>
              <a:t>Gömme Modelinin </a:t>
            </a:r>
            <a:r>
              <a:rPr kumimoji="0" lang="tr-TR" sz="1800" b="1" i="0" u="none" strike="noStrike" kern="100" cap="none" spc="0" normalizeH="0" baseline="0" noProof="0" dirty="0" err="1">
                <a:ln>
                  <a:noFill/>
                </a:ln>
                <a:solidFill>
                  <a:prstClr val="white">
                    <a:alpha val="60000"/>
                  </a:prstClr>
                </a:solidFill>
                <a:effectLst/>
                <a:uLnTx/>
                <a:uFillTx/>
                <a:latin typeface="Calibri" panose="020F0502020204030204" pitchFamily="34" charset="0"/>
                <a:ea typeface="Calibri" panose="020F0502020204030204" pitchFamily="34" charset="0"/>
                <a:cs typeface="Times New Roman" panose="02020603050405020304" pitchFamily="18" charset="0"/>
              </a:rPr>
              <a:t>Yüklenmesi:</a:t>
            </a:r>
            <a:r>
              <a:rPr kumimoji="0" lang="tr-TR" sz="1800" b="0" i="0" u="none" strike="noStrike" kern="100" cap="none" spc="0" normalizeH="0" baseline="0" noProof="0" dirty="0" err="1">
                <a:ln>
                  <a:noFill/>
                </a:ln>
                <a:solidFill>
                  <a:prstClr val="white">
                    <a:alpha val="60000"/>
                  </a:prstClr>
                </a:solidFill>
                <a:effectLst/>
                <a:uLnTx/>
                <a:uFillTx/>
                <a:latin typeface="Calibri" panose="020F0502020204030204" pitchFamily="34" charset="0"/>
                <a:ea typeface="Calibri" panose="020F0502020204030204" pitchFamily="34" charset="0"/>
                <a:cs typeface="Times New Roman" panose="02020603050405020304" pitchFamily="18" charset="0"/>
              </a:rPr>
              <a:t>SentenceTransformerEmbeddings</a:t>
            </a:r>
            <a:r>
              <a:rPr kumimoji="0" lang="tr-TR" sz="1800" b="0" i="0" u="none" strike="noStrike" kern="100" cap="none" spc="0" normalizeH="0" baseline="0" noProof="0" dirty="0">
                <a:ln>
                  <a:noFill/>
                </a:ln>
                <a:solidFill>
                  <a:prstClr val="white">
                    <a:alpha val="60000"/>
                  </a:prstClr>
                </a:solidFill>
                <a:effectLst/>
                <a:uLnTx/>
                <a:uFillTx/>
                <a:latin typeface="Calibri" panose="020F0502020204030204" pitchFamily="34" charset="0"/>
                <a:ea typeface="Calibri" panose="020F0502020204030204" pitchFamily="34" charset="0"/>
                <a:cs typeface="Times New Roman" panose="02020603050405020304" pitchFamily="18" charset="0"/>
              </a:rPr>
              <a:t> sınıfı, metinleri bir gömme uzayına dönüştürmek için kullanılan bir modeli yükler. Bu işlev, cümlenin anlamsal özelliklerini temsil eden vektörler elde etmek için kullanılır. Burada "all-MiniLM-L6-v2" modeli kullanılmış.</a:t>
            </a:r>
          </a:p>
          <a:p>
            <a:endParaRPr lang="tr-TR" dirty="0"/>
          </a:p>
        </p:txBody>
      </p:sp>
      <p:sp>
        <p:nvSpPr>
          <p:cNvPr id="9" name="Date Placeholder 8">
            <a:extLst>
              <a:ext uri="{FF2B5EF4-FFF2-40B4-BE49-F238E27FC236}">
                <a16:creationId xmlns:a16="http://schemas.microsoft.com/office/drawing/2014/main" id="{DDD3E6FB-355B-26DE-B463-486EF9722B41}"/>
              </a:ext>
            </a:extLst>
          </p:cNvPr>
          <p:cNvSpPr>
            <a:spLocks noGrp="1"/>
          </p:cNvSpPr>
          <p:nvPr>
            <p:ph type="dt" sz="half" idx="10"/>
          </p:nvPr>
        </p:nvSpPr>
        <p:spPr/>
        <p:txBody>
          <a:bodyPr/>
          <a:lstStyle/>
          <a:p>
            <a:pPr rtl="0"/>
            <a:r>
              <a:rPr lang="tr-TR"/>
              <a:t>2 Şubat 20XX, Salı</a:t>
            </a:r>
            <a:endParaRPr lang="tr-TR" dirty="0"/>
          </a:p>
        </p:txBody>
      </p:sp>
      <p:sp>
        <p:nvSpPr>
          <p:cNvPr id="10" name="Footer Placeholder 9">
            <a:extLst>
              <a:ext uri="{FF2B5EF4-FFF2-40B4-BE49-F238E27FC236}">
                <a16:creationId xmlns:a16="http://schemas.microsoft.com/office/drawing/2014/main" id="{DD106CA8-2C29-9543-9F12-5B27B65FA308}"/>
              </a:ext>
            </a:extLst>
          </p:cNvPr>
          <p:cNvSpPr>
            <a:spLocks noGrp="1"/>
          </p:cNvSpPr>
          <p:nvPr>
            <p:ph type="ftr" sz="quarter" idx="11"/>
          </p:nvPr>
        </p:nvSpPr>
        <p:spPr/>
        <p:txBody>
          <a:bodyPr/>
          <a:lstStyle/>
          <a:p>
            <a:pPr rtl="0"/>
            <a:r>
              <a:rPr lang="tr-TR"/>
              <a:t>Örnek Alt Bilgi Metni</a:t>
            </a:r>
          </a:p>
        </p:txBody>
      </p:sp>
      <p:sp>
        <p:nvSpPr>
          <p:cNvPr id="11" name="Slide Number Placeholder 10">
            <a:extLst>
              <a:ext uri="{FF2B5EF4-FFF2-40B4-BE49-F238E27FC236}">
                <a16:creationId xmlns:a16="http://schemas.microsoft.com/office/drawing/2014/main" id="{271B5FB2-26E2-DA7A-6C14-AF5FB96F0893}"/>
              </a:ext>
            </a:extLst>
          </p:cNvPr>
          <p:cNvSpPr>
            <a:spLocks noGrp="1"/>
          </p:cNvSpPr>
          <p:nvPr>
            <p:ph type="sldNum" sz="quarter" idx="12"/>
          </p:nvPr>
        </p:nvSpPr>
        <p:spPr/>
        <p:txBody>
          <a:bodyPr/>
          <a:lstStyle/>
          <a:p>
            <a:pPr rtl="0"/>
            <a:fld id="{DBA1B0FB-D917-4C8C-928F-313BD683BF39}" type="slidenum">
              <a:rPr lang="tr-TR" smtClean="0"/>
              <a:t>12</a:t>
            </a:fld>
            <a:endParaRPr lang="tr-TR"/>
          </a:p>
        </p:txBody>
      </p:sp>
    </p:spTree>
    <p:extLst>
      <p:ext uri="{BB962C8B-B14F-4D97-AF65-F5344CB8AC3E}">
        <p14:creationId xmlns:p14="http://schemas.microsoft.com/office/powerpoint/2010/main" val="246803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07FE-8E71-F985-375A-EF49A7AE93FB}"/>
              </a:ext>
            </a:extLst>
          </p:cNvPr>
          <p:cNvSpPr>
            <a:spLocks noGrp="1"/>
          </p:cNvSpPr>
          <p:nvPr>
            <p:ph type="title"/>
          </p:nvPr>
        </p:nvSpPr>
        <p:spPr>
          <a:xfrm>
            <a:off x="550862" y="549275"/>
            <a:ext cx="11097551" cy="1016525"/>
          </a:xfrm>
        </p:spPr>
        <p:txBody>
          <a:bodyPr/>
          <a:lstStyle/>
          <a:p>
            <a:r>
              <a:rPr lang="tr-TR" dirty="0"/>
              <a:t>Case 2: Anlamsal Arama</a:t>
            </a:r>
          </a:p>
        </p:txBody>
      </p:sp>
      <p:sp>
        <p:nvSpPr>
          <p:cNvPr id="4" name="Content Placeholder 3">
            <a:extLst>
              <a:ext uri="{FF2B5EF4-FFF2-40B4-BE49-F238E27FC236}">
                <a16:creationId xmlns:a16="http://schemas.microsoft.com/office/drawing/2014/main" id="{D84028E3-0759-F9A6-26FB-E5A68C28E45E}"/>
              </a:ext>
            </a:extLst>
          </p:cNvPr>
          <p:cNvSpPr>
            <a:spLocks noGrp="1"/>
          </p:cNvSpPr>
          <p:nvPr>
            <p:ph sz="half" idx="2"/>
          </p:nvPr>
        </p:nvSpPr>
        <p:spPr>
          <a:xfrm>
            <a:off x="559476" y="1828800"/>
            <a:ext cx="3563936" cy="4119059"/>
          </a:xfrm>
        </p:spPr>
        <p:txBody>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Benzerlik Araması:</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Oluşturulan metin gömme vektörlerini kullanarak belirli bir sorgu metni için en benzer belgelerin bulunması. Bu, belirli bir konuyla ilgili belgelerin keşfedilmesini sağlar.</a:t>
            </a:r>
          </a:p>
          <a:p>
            <a:endParaRPr lang="tr-TR" dirty="0"/>
          </a:p>
        </p:txBody>
      </p:sp>
      <p:sp>
        <p:nvSpPr>
          <p:cNvPr id="6" name="Content Placeholder 5">
            <a:extLst>
              <a:ext uri="{FF2B5EF4-FFF2-40B4-BE49-F238E27FC236}">
                <a16:creationId xmlns:a16="http://schemas.microsoft.com/office/drawing/2014/main" id="{17372998-314C-A73B-9888-72CE2049651D}"/>
              </a:ext>
            </a:extLst>
          </p:cNvPr>
          <p:cNvSpPr>
            <a:spLocks noGrp="1"/>
          </p:cNvSpPr>
          <p:nvPr>
            <p:ph sz="quarter" idx="14"/>
          </p:nvPr>
        </p:nvSpPr>
        <p:spPr>
          <a:xfrm>
            <a:off x="4341573" y="1823866"/>
            <a:ext cx="3508755" cy="4119059"/>
          </a:xfrm>
        </p:spPr>
        <p:txBody>
          <a:bodyPr/>
          <a:lstStyle/>
          <a:p>
            <a:pPr marL="342900" lvl="0" indent="-342900">
              <a:buFont typeface="+mj-lt"/>
              <a:buAutoNum type="arabicPeriod"/>
              <a:tabLst>
                <a:tab pos="457200" algn="l"/>
              </a:tabLst>
            </a:pP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Anlamsal Arama Sorgularının İşlenmesi:</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semantic_search</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işlevi, bir dizi anlamsal arama sorgusunu işler ve bu sorguları vektör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veritabanında</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arar. Her sorgu için en benzer belgeleri bulur ve bunları bir sonuç çerçevesinde toplar. Bu işlev, sorgu ve sonuçlar arasındaki eşleşmeyi sağlar.</a:t>
            </a:r>
          </a:p>
          <a:p>
            <a:endParaRPr lang="tr-TR" dirty="0"/>
          </a:p>
        </p:txBody>
      </p:sp>
      <p:sp>
        <p:nvSpPr>
          <p:cNvPr id="8" name="Content Placeholder 7">
            <a:extLst>
              <a:ext uri="{FF2B5EF4-FFF2-40B4-BE49-F238E27FC236}">
                <a16:creationId xmlns:a16="http://schemas.microsoft.com/office/drawing/2014/main" id="{E056ACF4-386B-4919-DE84-EA83F532CFA2}"/>
              </a:ext>
            </a:extLst>
          </p:cNvPr>
          <p:cNvSpPr>
            <a:spLocks noGrp="1"/>
          </p:cNvSpPr>
          <p:nvPr>
            <p:ph sz="quarter" idx="4"/>
          </p:nvPr>
        </p:nvSpPr>
        <p:spPr>
          <a:xfrm>
            <a:off x="8139659" y="1823866"/>
            <a:ext cx="3508755" cy="4119059"/>
          </a:xfrm>
        </p:spPr>
        <p:txBody>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Sonuçların İncelenmesi:</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Verilen bir sorgu için en benzer belgelerin ve ilgili içeriklerinin incelenmesi adımı. Bu, kullanıcının sorgusuna en uygun belgeleri bulmasına yardımcı olur.</a:t>
            </a:r>
          </a:p>
          <a:p>
            <a:endParaRPr lang="tr-TR" dirty="0"/>
          </a:p>
        </p:txBody>
      </p:sp>
      <p:sp>
        <p:nvSpPr>
          <p:cNvPr id="9" name="Date Placeholder 8">
            <a:extLst>
              <a:ext uri="{FF2B5EF4-FFF2-40B4-BE49-F238E27FC236}">
                <a16:creationId xmlns:a16="http://schemas.microsoft.com/office/drawing/2014/main" id="{DDD3E6FB-355B-26DE-B463-486EF9722B41}"/>
              </a:ext>
            </a:extLst>
          </p:cNvPr>
          <p:cNvSpPr>
            <a:spLocks noGrp="1"/>
          </p:cNvSpPr>
          <p:nvPr>
            <p:ph type="dt" sz="half" idx="10"/>
          </p:nvPr>
        </p:nvSpPr>
        <p:spPr/>
        <p:txBody>
          <a:bodyPr/>
          <a:lstStyle/>
          <a:p>
            <a:pPr rtl="0"/>
            <a:r>
              <a:rPr lang="tr-TR"/>
              <a:t>2 Şubat 20XX, Salı</a:t>
            </a:r>
            <a:endParaRPr lang="tr-TR" dirty="0"/>
          </a:p>
        </p:txBody>
      </p:sp>
      <p:sp>
        <p:nvSpPr>
          <p:cNvPr id="10" name="Footer Placeholder 9">
            <a:extLst>
              <a:ext uri="{FF2B5EF4-FFF2-40B4-BE49-F238E27FC236}">
                <a16:creationId xmlns:a16="http://schemas.microsoft.com/office/drawing/2014/main" id="{DD106CA8-2C29-9543-9F12-5B27B65FA308}"/>
              </a:ext>
            </a:extLst>
          </p:cNvPr>
          <p:cNvSpPr>
            <a:spLocks noGrp="1"/>
          </p:cNvSpPr>
          <p:nvPr>
            <p:ph type="ftr" sz="quarter" idx="11"/>
          </p:nvPr>
        </p:nvSpPr>
        <p:spPr/>
        <p:txBody>
          <a:bodyPr/>
          <a:lstStyle/>
          <a:p>
            <a:pPr rtl="0"/>
            <a:r>
              <a:rPr lang="tr-TR"/>
              <a:t>Örnek Alt Bilgi Metni</a:t>
            </a:r>
          </a:p>
        </p:txBody>
      </p:sp>
      <p:sp>
        <p:nvSpPr>
          <p:cNvPr id="11" name="Slide Number Placeholder 10">
            <a:extLst>
              <a:ext uri="{FF2B5EF4-FFF2-40B4-BE49-F238E27FC236}">
                <a16:creationId xmlns:a16="http://schemas.microsoft.com/office/drawing/2014/main" id="{271B5FB2-26E2-DA7A-6C14-AF5FB96F0893}"/>
              </a:ext>
            </a:extLst>
          </p:cNvPr>
          <p:cNvSpPr>
            <a:spLocks noGrp="1"/>
          </p:cNvSpPr>
          <p:nvPr>
            <p:ph type="sldNum" sz="quarter" idx="12"/>
          </p:nvPr>
        </p:nvSpPr>
        <p:spPr/>
        <p:txBody>
          <a:bodyPr/>
          <a:lstStyle/>
          <a:p>
            <a:pPr rtl="0"/>
            <a:fld id="{DBA1B0FB-D917-4C8C-928F-313BD683BF39}" type="slidenum">
              <a:rPr lang="tr-TR" smtClean="0"/>
              <a:t>13</a:t>
            </a:fld>
            <a:endParaRPr lang="tr-TR"/>
          </a:p>
        </p:txBody>
      </p:sp>
    </p:spTree>
    <p:extLst>
      <p:ext uri="{BB962C8B-B14F-4D97-AF65-F5344CB8AC3E}">
        <p14:creationId xmlns:p14="http://schemas.microsoft.com/office/powerpoint/2010/main" val="247343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36CB-7974-3BAC-162E-B42AC79BEF25}"/>
              </a:ext>
            </a:extLst>
          </p:cNvPr>
          <p:cNvSpPr>
            <a:spLocks noGrp="1"/>
          </p:cNvSpPr>
          <p:nvPr>
            <p:ph type="title"/>
          </p:nvPr>
        </p:nvSpPr>
        <p:spPr/>
        <p:txBody>
          <a:bodyPr/>
          <a:lstStyle/>
          <a:p>
            <a:r>
              <a:rPr lang="tr-TR" dirty="0"/>
              <a:t>Case 2: Kod</a:t>
            </a:r>
          </a:p>
        </p:txBody>
      </p:sp>
      <p:sp>
        <p:nvSpPr>
          <p:cNvPr id="3" name="Text Placeholder 2">
            <a:extLst>
              <a:ext uri="{FF2B5EF4-FFF2-40B4-BE49-F238E27FC236}">
                <a16:creationId xmlns:a16="http://schemas.microsoft.com/office/drawing/2014/main" id="{2B774993-45AC-C993-83BE-946CD2F4E8DC}"/>
              </a:ext>
            </a:extLst>
          </p:cNvPr>
          <p:cNvSpPr>
            <a:spLocks noGrp="1"/>
          </p:cNvSpPr>
          <p:nvPr>
            <p:ph type="body" idx="1"/>
          </p:nvPr>
        </p:nvSpPr>
        <p:spPr/>
        <p:txBody>
          <a:bodyPr/>
          <a:lstStyle/>
          <a:p>
            <a:endParaRPr lang="tr-TR"/>
          </a:p>
        </p:txBody>
      </p:sp>
      <p:sp>
        <p:nvSpPr>
          <p:cNvPr id="5" name="Text Placeholder 4">
            <a:extLst>
              <a:ext uri="{FF2B5EF4-FFF2-40B4-BE49-F238E27FC236}">
                <a16:creationId xmlns:a16="http://schemas.microsoft.com/office/drawing/2014/main" id="{7C739490-61F2-46F9-D3AB-EDBD49D76C3D}"/>
              </a:ext>
            </a:extLst>
          </p:cNvPr>
          <p:cNvSpPr>
            <a:spLocks noGrp="1"/>
          </p:cNvSpPr>
          <p:nvPr>
            <p:ph type="body" sz="quarter" idx="13"/>
          </p:nvPr>
        </p:nvSpPr>
        <p:spPr/>
        <p:txBody>
          <a:bodyPr/>
          <a:lstStyle/>
          <a:p>
            <a:endParaRPr lang="tr-TR"/>
          </a:p>
        </p:txBody>
      </p:sp>
      <p:sp>
        <p:nvSpPr>
          <p:cNvPr id="7" name="Text Placeholder 6">
            <a:extLst>
              <a:ext uri="{FF2B5EF4-FFF2-40B4-BE49-F238E27FC236}">
                <a16:creationId xmlns:a16="http://schemas.microsoft.com/office/drawing/2014/main" id="{D3943D55-6204-CB05-22F3-6484DDC004CF}"/>
              </a:ext>
            </a:extLst>
          </p:cNvPr>
          <p:cNvSpPr>
            <a:spLocks noGrp="1"/>
          </p:cNvSpPr>
          <p:nvPr>
            <p:ph type="body" sz="quarter" idx="3"/>
          </p:nvPr>
        </p:nvSpPr>
        <p:spPr/>
        <p:txBody>
          <a:bodyPr/>
          <a:lstStyle/>
          <a:p>
            <a:endParaRPr lang="tr-TR"/>
          </a:p>
        </p:txBody>
      </p:sp>
      <p:sp>
        <p:nvSpPr>
          <p:cNvPr id="9" name="Date Placeholder 8">
            <a:extLst>
              <a:ext uri="{FF2B5EF4-FFF2-40B4-BE49-F238E27FC236}">
                <a16:creationId xmlns:a16="http://schemas.microsoft.com/office/drawing/2014/main" id="{1B63DBA8-88F1-666C-1C4F-3E6DF4A7E4EB}"/>
              </a:ext>
            </a:extLst>
          </p:cNvPr>
          <p:cNvSpPr>
            <a:spLocks noGrp="1"/>
          </p:cNvSpPr>
          <p:nvPr>
            <p:ph type="dt" sz="half" idx="10"/>
          </p:nvPr>
        </p:nvSpPr>
        <p:spPr/>
        <p:txBody>
          <a:bodyPr/>
          <a:lstStyle/>
          <a:p>
            <a:pPr rtl="0"/>
            <a:endParaRPr lang="tr-TR" dirty="0"/>
          </a:p>
        </p:txBody>
      </p:sp>
      <p:sp>
        <p:nvSpPr>
          <p:cNvPr id="10" name="Footer Placeholder 9">
            <a:extLst>
              <a:ext uri="{FF2B5EF4-FFF2-40B4-BE49-F238E27FC236}">
                <a16:creationId xmlns:a16="http://schemas.microsoft.com/office/drawing/2014/main" id="{B6FD90DF-CB16-709E-65CC-33FE5D441CFE}"/>
              </a:ext>
            </a:extLst>
          </p:cNvPr>
          <p:cNvSpPr>
            <a:spLocks noGrp="1"/>
          </p:cNvSpPr>
          <p:nvPr>
            <p:ph type="ftr" sz="quarter" idx="11"/>
          </p:nvPr>
        </p:nvSpPr>
        <p:spPr/>
        <p:txBody>
          <a:bodyPr/>
          <a:lstStyle/>
          <a:p>
            <a:pPr rtl="0"/>
            <a:endParaRPr lang="tr-TR" dirty="0"/>
          </a:p>
        </p:txBody>
      </p:sp>
      <p:sp>
        <p:nvSpPr>
          <p:cNvPr id="11" name="Slide Number Placeholder 10">
            <a:extLst>
              <a:ext uri="{FF2B5EF4-FFF2-40B4-BE49-F238E27FC236}">
                <a16:creationId xmlns:a16="http://schemas.microsoft.com/office/drawing/2014/main" id="{9E11EC89-A500-04B4-A1A0-D4D21F2BBF3F}"/>
              </a:ext>
            </a:extLst>
          </p:cNvPr>
          <p:cNvSpPr>
            <a:spLocks noGrp="1"/>
          </p:cNvSpPr>
          <p:nvPr>
            <p:ph type="sldNum" sz="quarter" idx="12"/>
          </p:nvPr>
        </p:nvSpPr>
        <p:spPr/>
        <p:txBody>
          <a:bodyPr/>
          <a:lstStyle/>
          <a:p>
            <a:pPr rtl="0"/>
            <a:fld id="{DBA1B0FB-D917-4C8C-928F-313BD683BF39}" type="slidenum">
              <a:rPr lang="tr-TR" smtClean="0"/>
              <a:t>14</a:t>
            </a:fld>
            <a:endParaRPr lang="tr-TR"/>
          </a:p>
        </p:txBody>
      </p:sp>
      <p:pic>
        <p:nvPicPr>
          <p:cNvPr id="12" name="Content Placeholder 11">
            <a:extLst>
              <a:ext uri="{FF2B5EF4-FFF2-40B4-BE49-F238E27FC236}">
                <a16:creationId xmlns:a16="http://schemas.microsoft.com/office/drawing/2014/main" id="{624DBA61-4261-B31C-D0F1-9828E312DDB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398825" y="4395200"/>
            <a:ext cx="7206284" cy="1547725"/>
          </a:xfrm>
          <a:prstGeom prst="rect">
            <a:avLst/>
          </a:prstGeom>
          <a:noFill/>
          <a:ln>
            <a:noFill/>
          </a:ln>
        </p:spPr>
      </p:pic>
      <p:pic>
        <p:nvPicPr>
          <p:cNvPr id="13" name="Content Placeholder 12">
            <a:extLst>
              <a:ext uri="{FF2B5EF4-FFF2-40B4-BE49-F238E27FC236}">
                <a16:creationId xmlns:a16="http://schemas.microsoft.com/office/drawing/2014/main" id="{071B5511-A37F-1CA7-4F67-0075CED318EA}"/>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4341813" y="2653748"/>
            <a:ext cx="7206284" cy="1764911"/>
          </a:xfrm>
          <a:prstGeom prst="rect">
            <a:avLst/>
          </a:prstGeom>
          <a:noFill/>
          <a:ln>
            <a:noFill/>
          </a:ln>
        </p:spPr>
      </p:pic>
      <p:pic>
        <p:nvPicPr>
          <p:cNvPr id="17" name="Content Placeholder 16" descr="A computer screen with white text&#10;&#10;Description automatically generated">
            <a:extLst>
              <a:ext uri="{FF2B5EF4-FFF2-40B4-BE49-F238E27FC236}">
                <a16:creationId xmlns:a16="http://schemas.microsoft.com/office/drawing/2014/main" id="{BD7CF355-0D7A-AE0C-A79C-BDE84713356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58800" y="2653747"/>
            <a:ext cx="3563938" cy="3289177"/>
          </a:xfrm>
          <a:prstGeom prst="rect">
            <a:avLst/>
          </a:prstGeom>
          <a:noFill/>
          <a:ln>
            <a:noFill/>
          </a:ln>
        </p:spPr>
      </p:pic>
    </p:spTree>
    <p:extLst>
      <p:ext uri="{BB962C8B-B14F-4D97-AF65-F5344CB8AC3E}">
        <p14:creationId xmlns:p14="http://schemas.microsoft.com/office/powerpoint/2010/main" val="299613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tr-TR" dirty="0"/>
              <a:t>Özet</a:t>
            </a:r>
          </a:p>
        </p:txBody>
      </p:sp>
      <p:pic>
        <p:nvPicPr>
          <p:cNvPr id="16" name="Resim Yer Tutucusu 15" descr="Veri Noktaları Dijital arka planı">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İçerik Yer Tutucus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a:bodyPr>
          <a:lstStyle/>
          <a:p>
            <a:pPr rtl="0"/>
            <a:r>
              <a:rPr lang="tr-TR" dirty="0"/>
              <a:t>Çoklu Veri Sınıflandırma  ve Anlamsal Arama Tekniklerinde kullanılan NLP teknikleri ile elde edilen anlamlı ve ilişkili veriler elde edildi.</a:t>
            </a:r>
          </a:p>
        </p:txBody>
      </p:sp>
      <p:sp>
        <p:nvSpPr>
          <p:cNvPr id="4" name="Tarih Yer Tutucusu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6" name="Slayt Numarası Yer Tutucusu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15</a:t>
            </a:fld>
            <a:endParaRPr lang="tr-TR"/>
          </a:p>
        </p:txBody>
      </p:sp>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tr-TR"/>
              <a:t>Teşekkürler</a:t>
            </a:r>
          </a:p>
        </p:txBody>
      </p:sp>
      <p:sp>
        <p:nvSpPr>
          <p:cNvPr id="23" name="Alt Başlık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tr-TR" dirty="0"/>
              <a:t>Yasemin Koç- MCBU Bilgisayar Mühendisliği</a:t>
            </a:r>
          </a:p>
          <a:p>
            <a:pPr rtl="0"/>
            <a:r>
              <a:rPr lang="tr-TR" dirty="0"/>
              <a:t>Kübra Çelebi-MCBU Bilgisayar Mühendisliği</a:t>
            </a:r>
          </a:p>
        </p:txBody>
      </p:sp>
      <p:pic>
        <p:nvPicPr>
          <p:cNvPr id="27" name="Resim Yer Tutucusu 26" descr="Veri Noktaları Dijital arka planı">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Resim Yer Tutucusu 32" descr="Veri Noktaları Dijital arka planı">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Tarih Yer Tutucusu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tr-TR"/>
              <a:t>2 Şubat 20XX, Salı</a:t>
            </a:r>
          </a:p>
        </p:txBody>
      </p:sp>
      <p:sp>
        <p:nvSpPr>
          <p:cNvPr id="5" name="Alt Bilgi Yer Tutucusu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6" name="Slayt Numarası Yer Tutucusu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16</a:t>
            </a:fld>
            <a:endParaRPr lang="tr-T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tr-TR" dirty="0"/>
              <a:t>İçerik</a:t>
            </a:r>
          </a:p>
        </p:txBody>
      </p:sp>
      <p:sp>
        <p:nvSpPr>
          <p:cNvPr id="3" name="İçerik Yer Tutucusu 2">
            <a:extLst>
              <a:ext uri="{FF2B5EF4-FFF2-40B4-BE49-F238E27FC236}">
                <a16:creationId xmlns:a16="http://schemas.microsoft.com/office/drawing/2014/main" id="{D3B60D6F-4D0F-4D33-B2A7-159C8583FF00}"/>
              </a:ext>
            </a:extLst>
          </p:cNvPr>
          <p:cNvSpPr>
            <a:spLocks noGrp="1"/>
          </p:cNvSpPr>
          <p:nvPr>
            <p:ph idx="1"/>
          </p:nvPr>
        </p:nvSpPr>
        <p:spPr>
          <a:xfrm>
            <a:off x="550863" y="3041374"/>
            <a:ext cx="3565525" cy="3051451"/>
          </a:xfrm>
        </p:spPr>
        <p:txBody>
          <a:bodyPr rtlCol="0"/>
          <a:lstStyle/>
          <a:p>
            <a:pPr rtl="0"/>
            <a:r>
              <a:rPr lang="tr-TR" dirty="0" err="1"/>
              <a:t>Nlp</a:t>
            </a:r>
            <a:r>
              <a:rPr lang="tr-TR" dirty="0"/>
              <a:t> Teknikleri</a:t>
            </a:r>
          </a:p>
          <a:p>
            <a:pPr rtl="0"/>
            <a:r>
              <a:rPr lang="tr-TR" dirty="0"/>
              <a:t>Kullanılan </a:t>
            </a:r>
            <a:r>
              <a:rPr lang="tr-TR" dirty="0" err="1"/>
              <a:t>Methodlar</a:t>
            </a:r>
            <a:r>
              <a:rPr lang="tr-TR" dirty="0"/>
              <a:t> </a:t>
            </a:r>
          </a:p>
          <a:p>
            <a:pPr rtl="0"/>
            <a:r>
              <a:rPr lang="tr-TR" dirty="0"/>
              <a:t> Model Kullanımı</a:t>
            </a:r>
          </a:p>
          <a:p>
            <a:pPr rtl="0"/>
            <a:r>
              <a:rPr lang="tr-TR" dirty="0"/>
              <a:t>Kod Açıklaması</a:t>
            </a:r>
          </a:p>
        </p:txBody>
      </p:sp>
      <p:pic>
        <p:nvPicPr>
          <p:cNvPr id="8" name="Resim Yer Tutucusu 7" descr="Dijital Veriler">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Resim Yer Tutucusu 9" descr="Veri Noktaları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Resim Yer Tutucusu 11" descr="Veriler Arka Planı">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Tarih Yer Tutucusu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tr-TR"/>
              <a:t>2 Şubat 20XX, Salı</a:t>
            </a:r>
          </a:p>
        </p:txBody>
      </p:sp>
      <p:sp>
        <p:nvSpPr>
          <p:cNvPr id="14" name="Alt Bilgi Yer Tutucusu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15" name="Slayt Numarası Yer Tutucusu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a:t>2</a:t>
            </a:fld>
            <a:endParaRPr lang="tr-T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algn="ctr" rtl="0"/>
            <a:r>
              <a:rPr lang="tr-TR" dirty="0"/>
              <a:t>NLP</a:t>
            </a:r>
          </a:p>
        </p:txBody>
      </p:sp>
      <p:pic>
        <p:nvPicPr>
          <p:cNvPr id="25" name="Resim Yer Tutucusu 24" descr="Dijital Grafik Ekranı">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p:blipFill>
        <p:spPr>
          <a:xfrm>
            <a:off x="7066722" y="0"/>
            <a:ext cx="5125278" cy="3776472"/>
          </a:xfrm>
        </p:spPr>
      </p:pic>
      <p:sp>
        <p:nvSpPr>
          <p:cNvPr id="4" name="Tarih Yer Tutucusu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6" name="Slayt Numarası Yer Tutucusu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a:t>3</a:t>
            </a:fld>
            <a:endParaRPr lang="tr-TR"/>
          </a:p>
        </p:txBody>
      </p:sp>
      <p:sp>
        <p:nvSpPr>
          <p:cNvPr id="12" name="İçerik Yer Tutucusu 11">
            <a:extLst>
              <a:ext uri="{FF2B5EF4-FFF2-40B4-BE49-F238E27FC236}">
                <a16:creationId xmlns:a16="http://schemas.microsoft.com/office/drawing/2014/main" id="{E5127060-CDBF-435F-9009-A5451CCE305D}"/>
              </a:ext>
            </a:extLst>
          </p:cNvPr>
          <p:cNvSpPr>
            <a:spLocks noGrp="1"/>
          </p:cNvSpPr>
          <p:nvPr>
            <p:ph sz="quarter" idx="15"/>
          </p:nvPr>
        </p:nvSpPr>
        <p:spPr>
          <a:xfrm>
            <a:off x="5051425" y="4474733"/>
            <a:ext cx="6221412" cy="1563688"/>
          </a:xfrm>
          <a:noFill/>
        </p:spPr>
        <p:txBody>
          <a:bodyPr rtlCol="0">
            <a:normAutofit/>
          </a:bodyPr>
          <a:lstStyle/>
          <a:p>
            <a:pPr rtl="0"/>
            <a:r>
              <a:rPr lang="tr-TR" dirty="0"/>
              <a:t> NLP ,Yapay zekânın dilbilimle harmanlanması sonucunda ortaya çıkar. Söz konusu dilin bilgisayarda kullanılan Java ve C gibi değildir. İngilizce, Türkçe, Fransızca ve Almanca gibi iletişimde kullanılan dillerin işlenmesidir.</a:t>
            </a:r>
          </a:p>
        </p:txBody>
      </p:sp>
      <p:pic>
        <p:nvPicPr>
          <p:cNvPr id="22" name="Picture 21" descr="A computer screen with people talking&#10;&#10;Description automatically generated">
            <a:extLst>
              <a:ext uri="{FF2B5EF4-FFF2-40B4-BE49-F238E27FC236}">
                <a16:creationId xmlns:a16="http://schemas.microsoft.com/office/drawing/2014/main" id="{9485DF0F-8686-772D-0501-5ABFA4E2BF43}"/>
              </a:ext>
            </a:extLst>
          </p:cNvPr>
          <p:cNvPicPr>
            <a:picLocks noChangeAspect="1"/>
          </p:cNvPicPr>
          <p:nvPr/>
        </p:nvPicPr>
        <p:blipFill>
          <a:blip r:embed="rId4"/>
          <a:stretch>
            <a:fillRect/>
          </a:stretch>
        </p:blipFill>
        <p:spPr>
          <a:xfrm>
            <a:off x="0" y="0"/>
            <a:ext cx="5021258" cy="3776470"/>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Serbest Biçim: Şekil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40" name="Gr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Serbest Biçim: Şekil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42" name="Serbest Biçim: Şekil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useBgFill="1">
        <p:nvSpPr>
          <p:cNvPr id="46" name="Dikdörtgen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pic>
        <p:nvPicPr>
          <p:cNvPr id="8" name="Resim Yer Tutucusu 7" descr="Veri Noktaları Dijital arka planı">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772"/>
            <a:ext cx="12192000" cy="6858000"/>
          </a:xfrm>
        </p:spPr>
      </p:pic>
      <p:sp>
        <p:nvSpPr>
          <p:cNvPr id="48" name="Dikdörtgen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50" name="Dikdörtgen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15" name="Başlık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891337" cy="1051444"/>
          </a:xfrm>
        </p:spPr>
        <p:txBody>
          <a:bodyPr vert="horz" wrap="square" lIns="0" tIns="0" rIns="0" bIns="0" rtlCol="0" anchor="b" anchorCtr="0">
            <a:normAutofit/>
          </a:bodyPr>
          <a:lstStyle/>
          <a:p>
            <a:pPr rtl="0">
              <a:lnSpc>
                <a:spcPct val="100000"/>
              </a:lnSpc>
            </a:pPr>
            <a:r>
              <a:rPr lang="tr-TR" sz="6400" kern="1200" dirty="0">
                <a:solidFill>
                  <a:schemeClr val="tx1"/>
                </a:solidFill>
                <a:ea typeface="+mj-ea"/>
                <a:cs typeface="+mj-cs"/>
              </a:rPr>
              <a:t>NLP TEKNİKLERİ</a:t>
            </a:r>
          </a:p>
        </p:txBody>
      </p:sp>
      <p:sp>
        <p:nvSpPr>
          <p:cNvPr id="16" name="Alt Başlık 15">
            <a:extLst>
              <a:ext uri="{FF2B5EF4-FFF2-40B4-BE49-F238E27FC236}">
                <a16:creationId xmlns:a16="http://schemas.microsoft.com/office/drawing/2014/main" id="{4BDCF583-1D5D-4235-97C2-39272B80A0B1}"/>
              </a:ext>
            </a:extLst>
          </p:cNvPr>
          <p:cNvSpPr>
            <a:spLocks noGrp="1"/>
          </p:cNvSpPr>
          <p:nvPr>
            <p:ph type="subTitle" idx="1"/>
          </p:nvPr>
        </p:nvSpPr>
        <p:spPr>
          <a:xfrm>
            <a:off x="550863" y="1724239"/>
            <a:ext cx="5437187" cy="4368588"/>
          </a:xfrm>
        </p:spPr>
        <p:txBody>
          <a:bodyPr vert="horz" wrap="square" lIns="0" tIns="0" rIns="0" bIns="0" rtlCol="0">
            <a:normAutofit fontScale="85000" lnSpcReduction="20000"/>
          </a:bodyPr>
          <a:lstStyle/>
          <a:p>
            <a:pPr marL="0" indent="0" rtl="0">
              <a:lnSpc>
                <a:spcPct val="100000"/>
              </a:lnSpc>
              <a:buNone/>
            </a:pPr>
            <a:r>
              <a:rPr lang="tr-TR" b="1" kern="1200" dirty="0">
                <a:latin typeface="Times New Roman" panose="02020603050405020304" pitchFamily="18" charset="0"/>
                <a:cs typeface="Times New Roman" panose="02020603050405020304" pitchFamily="18" charset="0"/>
              </a:rPr>
              <a:t>Sözdizimsel Analiz-</a:t>
            </a:r>
          </a:p>
          <a:p>
            <a:pPr marL="0" indent="0" rtl="0">
              <a:lnSpc>
                <a:spcPct val="100000"/>
              </a:lnSpc>
              <a:buNone/>
            </a:pPr>
            <a:r>
              <a:rPr lang="tr-TR" kern="1200" dirty="0">
                <a:latin typeface="+mn-lt"/>
                <a:ea typeface="+mn-ea"/>
                <a:cs typeface="+mn-cs"/>
              </a:rPr>
              <a:t>Sözdizimsel analiz, ayrıştırma olarak da bilinen bir tekniktir. Cümle yapısını, kelimelerin birbiriyle ilişkisini ve nasıl düzenlendiğini tespit etmek için kullanılır. Bu tespit sırasında dilbilgisi kurallarından faydalanılır ve böylece metin analiz edilmiş olur. Natural Language </a:t>
            </a:r>
            <a:r>
              <a:rPr lang="tr-TR" kern="1200" dirty="0" err="1">
                <a:latin typeface="+mn-lt"/>
                <a:ea typeface="+mn-ea"/>
                <a:cs typeface="+mn-cs"/>
              </a:rPr>
              <a:t>Processing</a:t>
            </a:r>
            <a:r>
              <a:rPr lang="tr-TR" kern="1200" dirty="0">
                <a:latin typeface="+mn-lt"/>
                <a:ea typeface="+mn-ea"/>
                <a:cs typeface="+mn-cs"/>
              </a:rPr>
              <a:t> tekniklerinden biri olan sözdizimsel analizin görevleri, şu şekilde sıralanabilir:</a:t>
            </a:r>
          </a:p>
          <a:p>
            <a:pPr marL="0" indent="0" rtl="0">
              <a:lnSpc>
                <a:spcPct val="100000"/>
              </a:lnSpc>
              <a:buNone/>
            </a:pPr>
            <a:r>
              <a:rPr lang="tr-TR" kern="1200" dirty="0">
                <a:latin typeface="+mn-lt"/>
                <a:ea typeface="+mn-ea"/>
                <a:cs typeface="+mn-cs"/>
              </a:rPr>
              <a:t>Simgeleştirme: Metnin işlenmesini kolaylaştırmak için içeriği simge adı verilen küçük parçalara ayırır.</a:t>
            </a:r>
          </a:p>
          <a:p>
            <a:pPr marL="0" indent="0" rtl="0">
              <a:lnSpc>
                <a:spcPct val="100000"/>
              </a:lnSpc>
              <a:buNone/>
            </a:pPr>
            <a:r>
              <a:rPr lang="tr-TR" kern="1200" dirty="0">
                <a:latin typeface="+mn-lt"/>
                <a:ea typeface="+mn-ea"/>
                <a:cs typeface="+mn-cs"/>
              </a:rPr>
              <a:t>Etiketleme: Ayrılan simgeleri zarf, fiil, isim ve sıfat olarak etiketler.</a:t>
            </a:r>
          </a:p>
          <a:p>
            <a:pPr marL="0" indent="0" rtl="0">
              <a:lnSpc>
                <a:spcPct val="100000"/>
              </a:lnSpc>
              <a:buNone/>
            </a:pPr>
            <a:r>
              <a:rPr lang="tr-TR" kern="1200" dirty="0">
                <a:latin typeface="+mn-lt"/>
                <a:ea typeface="+mn-ea"/>
                <a:cs typeface="+mn-cs"/>
              </a:rPr>
              <a:t>Kökten türetme ve </a:t>
            </a:r>
            <a:r>
              <a:rPr lang="tr-TR" kern="1200" dirty="0" err="1">
                <a:latin typeface="+mn-lt"/>
                <a:ea typeface="+mn-ea"/>
                <a:cs typeface="+mn-cs"/>
              </a:rPr>
              <a:t>lemmatizasyon</a:t>
            </a:r>
            <a:r>
              <a:rPr lang="tr-TR" kern="1200" dirty="0">
                <a:latin typeface="+mn-lt"/>
                <a:ea typeface="+mn-ea"/>
                <a:cs typeface="+mn-cs"/>
              </a:rPr>
              <a:t>: Kelimeyi bilinen en temel şekline indirerek analizi kolaylaştırır.</a:t>
            </a:r>
          </a:p>
        </p:txBody>
      </p:sp>
      <p:sp>
        <p:nvSpPr>
          <p:cNvPr id="2" name="Tarih Yer Tutucusu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tr-TR"/>
              <a:t>2 Şubat 20XX, Salı</a:t>
            </a:r>
          </a:p>
        </p:txBody>
      </p:sp>
      <p:sp>
        <p:nvSpPr>
          <p:cNvPr id="3" name="Alt Bilgi Yer Tutucusu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tr-TR"/>
              <a:t>Örnek Alt Bilgi Metni</a:t>
            </a:r>
          </a:p>
        </p:txBody>
      </p:sp>
      <p:sp>
        <p:nvSpPr>
          <p:cNvPr id="4" name="Slayt Numarası Yer Tutucusu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tr-TR" smtClean="0"/>
              <a:t>4</a:t>
            </a:fld>
            <a:endParaRPr lang="tr-T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Yer Tutucusu 7" descr="Veri Noktaları Dijital arka planı">
            <a:extLst>
              <a:ext uri="{FF2B5EF4-FFF2-40B4-BE49-F238E27FC236}">
                <a16:creationId xmlns:a16="http://schemas.microsoft.com/office/drawing/2014/main" id="{AF05032C-817C-DCA4-7281-3F6FA3964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3" name="Date Placeholder 2">
            <a:extLst>
              <a:ext uri="{FF2B5EF4-FFF2-40B4-BE49-F238E27FC236}">
                <a16:creationId xmlns:a16="http://schemas.microsoft.com/office/drawing/2014/main" id="{5EB3FD6E-1E75-DB81-1C88-30A05F11FADC}"/>
              </a:ext>
            </a:extLst>
          </p:cNvPr>
          <p:cNvSpPr>
            <a:spLocks noGrp="1"/>
          </p:cNvSpPr>
          <p:nvPr>
            <p:ph type="dt" sz="half" idx="10"/>
          </p:nvPr>
        </p:nvSpPr>
        <p:spPr>
          <a:xfrm>
            <a:off x="550863" y="6507212"/>
            <a:ext cx="2628900" cy="153888"/>
          </a:xfrm>
        </p:spPr>
        <p:txBody>
          <a:bodyPr wrap="square" anchor="ctr">
            <a:normAutofit/>
          </a:bodyPr>
          <a:lstStyle/>
          <a:p>
            <a:pPr rtl="0">
              <a:spcAft>
                <a:spcPts val="600"/>
              </a:spcAft>
            </a:pPr>
            <a:r>
              <a:rPr lang="tr-TR"/>
              <a:t>2 Şubat 20XX, Salı</a:t>
            </a:r>
          </a:p>
        </p:txBody>
      </p:sp>
      <p:sp>
        <p:nvSpPr>
          <p:cNvPr id="4" name="Footer Placeholder 3">
            <a:extLst>
              <a:ext uri="{FF2B5EF4-FFF2-40B4-BE49-F238E27FC236}">
                <a16:creationId xmlns:a16="http://schemas.microsoft.com/office/drawing/2014/main" id="{DE021538-FDA5-6994-1CAA-ECD4DC8D4BE0}"/>
              </a:ext>
            </a:extLst>
          </p:cNvPr>
          <p:cNvSpPr>
            <a:spLocks noGrp="1"/>
          </p:cNvSpPr>
          <p:nvPr>
            <p:ph type="ftr" sz="quarter" idx="11"/>
          </p:nvPr>
        </p:nvSpPr>
        <p:spPr>
          <a:xfrm>
            <a:off x="3359150" y="6507212"/>
            <a:ext cx="6379210" cy="153888"/>
          </a:xfrm>
        </p:spPr>
        <p:txBody>
          <a:bodyPr wrap="square" anchor="ctr">
            <a:normAutofit/>
          </a:bodyPr>
          <a:lstStyle/>
          <a:p>
            <a:pPr rtl="0">
              <a:spcAft>
                <a:spcPts val="600"/>
              </a:spcAft>
            </a:pPr>
            <a:r>
              <a:rPr lang="tr-TR"/>
              <a:t>Örnek Alt Bilgi Metni</a:t>
            </a:r>
          </a:p>
        </p:txBody>
      </p:sp>
      <p:sp>
        <p:nvSpPr>
          <p:cNvPr id="5" name="Slide Number Placeholder 4">
            <a:extLst>
              <a:ext uri="{FF2B5EF4-FFF2-40B4-BE49-F238E27FC236}">
                <a16:creationId xmlns:a16="http://schemas.microsoft.com/office/drawing/2014/main" id="{AEE7DD98-8B49-BA75-93C8-262FB136926F}"/>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tr-TR" smtClean="0"/>
              <a:pPr rtl="0">
                <a:spcAft>
                  <a:spcPts val="600"/>
                </a:spcAft>
              </a:pPr>
              <a:t>5</a:t>
            </a:fld>
            <a:endParaRPr lang="tr-TR"/>
          </a:p>
        </p:txBody>
      </p:sp>
      <p:sp>
        <p:nvSpPr>
          <p:cNvPr id="13" name="Title 5">
            <a:extLst>
              <a:ext uri="{FF2B5EF4-FFF2-40B4-BE49-F238E27FC236}">
                <a16:creationId xmlns:a16="http://schemas.microsoft.com/office/drawing/2014/main" id="{745E773B-5D08-ACD3-80F8-19D9CDC3DF0F}"/>
              </a:ext>
            </a:extLst>
          </p:cNvPr>
          <p:cNvSpPr>
            <a:spLocks noGrp="1"/>
          </p:cNvSpPr>
          <p:nvPr>
            <p:ph type="ctrTitle"/>
          </p:nvPr>
        </p:nvSpPr>
        <p:spPr>
          <a:xfrm>
            <a:off x="550863" y="1040008"/>
            <a:ext cx="5437187" cy="2617592"/>
          </a:xfrm>
        </p:spPr>
        <p:txBody>
          <a:bodyPr/>
          <a:lstStyle/>
          <a:p>
            <a:r>
              <a:rPr lang="tr-TR" sz="1800" dirty="0" err="1"/>
              <a:t>Semantic</a:t>
            </a:r>
            <a:r>
              <a:rPr lang="tr-TR" sz="1800" dirty="0"/>
              <a:t> </a:t>
            </a:r>
            <a:r>
              <a:rPr lang="tr-TR" sz="1800" dirty="0" err="1"/>
              <a:t>Search</a:t>
            </a:r>
            <a:r>
              <a:rPr lang="tr-TR" sz="1800" dirty="0"/>
              <a:t>(Anlamsal Analiz)</a:t>
            </a:r>
            <a:br>
              <a:rPr lang="tr-TR" sz="1800" dirty="0"/>
            </a:br>
            <a:r>
              <a:rPr lang="tr-TR" sz="1800" dirty="0"/>
              <a:t>Bu teknikte metnin anlamına odaklanılır. İlk olarak her bir kelimenin ifade ettiği anlam işlenir. Sonrasında kelimeler, kombinasyon hâline getirilir ve bağlam içerisindeki anlamlarına bakılarak bir sonuca varılır. Anlamsal analizin alt görevleri şöyle sıralanır:</a:t>
            </a:r>
            <a:br>
              <a:rPr lang="tr-TR" sz="1800" dirty="0"/>
            </a:br>
            <a:br>
              <a:rPr lang="tr-TR" sz="1800" dirty="0"/>
            </a:br>
            <a:r>
              <a:rPr lang="tr-TR" sz="1800" dirty="0"/>
              <a:t>Kelime anlamındaki belirsizlikleri gidermek: Belirli bir bağlamda sözcüğün hangi anlamda kullanıldığını açıklar.</a:t>
            </a:r>
            <a:br>
              <a:rPr lang="tr-TR" sz="1800" dirty="0"/>
            </a:br>
            <a:r>
              <a:rPr lang="tr-TR" sz="1800" dirty="0"/>
              <a:t>İlişki çıkarmak: Kuruluş, yer ve kişi gibi kavramların metin içerisinde nasıl bir ilişkiye sahip olduğunu ortaya çıkarmaya çalışır.</a:t>
            </a:r>
            <a:endParaRPr lang="en-US" sz="1800" dirty="0"/>
          </a:p>
        </p:txBody>
      </p:sp>
      <p:sp>
        <p:nvSpPr>
          <p:cNvPr id="15" name="Subtitle 6">
            <a:extLst>
              <a:ext uri="{FF2B5EF4-FFF2-40B4-BE49-F238E27FC236}">
                <a16:creationId xmlns:a16="http://schemas.microsoft.com/office/drawing/2014/main" id="{92A471AF-D640-9E47-4270-4552B902EB80}"/>
              </a:ext>
            </a:extLst>
          </p:cNvPr>
          <p:cNvSpPr>
            <a:spLocks noGrp="1"/>
          </p:cNvSpPr>
          <p:nvPr>
            <p:ph type="subTitle" idx="1"/>
          </p:nvPr>
        </p:nvSpPr>
        <p:spPr>
          <a:xfrm>
            <a:off x="6917635" y="1040007"/>
            <a:ext cx="3601900" cy="4347001"/>
          </a:xfrm>
        </p:spPr>
        <p:txBody>
          <a:bodyPr/>
          <a:lstStyle/>
          <a:p>
            <a:r>
              <a:rPr lang="tr-TR" b="1" dirty="0" err="1">
                <a:latin typeface="Times New Roman" panose="02020603050405020304" pitchFamily="18" charset="0"/>
                <a:cs typeface="Times New Roman" panose="02020603050405020304" pitchFamily="18" charset="0"/>
              </a:rPr>
              <a:t>Nlp</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alanları</a:t>
            </a:r>
            <a:r>
              <a:rPr lang="en-US" b="1" dirty="0">
                <a:latin typeface="Times New Roman" panose="02020603050405020304" pitchFamily="18" charset="0"/>
                <a:cs typeface="Times New Roman" panose="02020603050405020304" pitchFamily="18" charset="0"/>
              </a:rPr>
              <a:t>,</a:t>
            </a:r>
            <a:endParaRPr lang="tr-TR" b="1" dirty="0">
              <a:latin typeface="Times New Roman" panose="02020603050405020304" pitchFamily="18" charset="0"/>
              <a:cs typeface="Times New Roman" panose="02020603050405020304" pitchFamily="18" charset="0"/>
            </a:endParaRPr>
          </a:p>
          <a:p>
            <a:r>
              <a:rPr lang="tr-TR"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Sını</a:t>
            </a:r>
            <a:r>
              <a:rPr lang="tr-TR" sz="1800" b="1" dirty="0" err="1">
                <a:latin typeface="Times New Roman" panose="02020603050405020304" pitchFamily="18" charset="0"/>
                <a:cs typeface="Times New Roman" panose="02020603050405020304" pitchFamily="18" charset="0"/>
              </a:rPr>
              <a:t>fl</a:t>
            </a:r>
            <a:r>
              <a:rPr lang="en-US" sz="1800" b="1" dirty="0" err="1">
                <a:latin typeface="Times New Roman" panose="02020603050405020304" pitchFamily="18" charset="0"/>
                <a:cs typeface="Times New Roman" panose="02020603050405020304" pitchFamily="18" charset="0"/>
              </a:rPr>
              <a:t>andırma</a:t>
            </a:r>
            <a:r>
              <a:rPr lang="tr-TR" sz="1800" b="1" dirty="0">
                <a:latin typeface="Times New Roman" panose="02020603050405020304" pitchFamily="18" charset="0"/>
                <a:cs typeface="Times New Roman" panose="02020603050405020304" pitchFamily="18" charset="0"/>
              </a:rPr>
              <a:t>  </a:t>
            </a:r>
          </a:p>
          <a:p>
            <a:r>
              <a:rPr lang="tr-TR"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Duygu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Analizi</a:t>
            </a:r>
            <a:r>
              <a:rPr lang="tr-TR" sz="1800" b="1" dirty="0">
                <a:latin typeface="Times New Roman" panose="02020603050405020304" pitchFamily="18" charset="0"/>
                <a:cs typeface="Times New Roman" panose="02020603050405020304" pitchFamily="18" charset="0"/>
              </a:rPr>
              <a:t> </a:t>
            </a:r>
          </a:p>
          <a:p>
            <a:r>
              <a:rPr lang="en-US" sz="1800" b="1" dirty="0" err="1">
                <a:latin typeface="Times New Roman" panose="02020603050405020304" pitchFamily="18" charset="0"/>
                <a:cs typeface="Times New Roman" panose="02020603050405020304" pitchFamily="18" charset="0"/>
              </a:rPr>
              <a:t>Makine</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Çevirisi</a:t>
            </a:r>
            <a:r>
              <a:rPr lang="tr-TR" sz="1800" b="1" dirty="0">
                <a:latin typeface="Times New Roman" panose="02020603050405020304" pitchFamily="18" charset="0"/>
                <a:cs typeface="Times New Roman" panose="02020603050405020304" pitchFamily="18" charset="0"/>
              </a:rPr>
              <a:t>  </a:t>
            </a:r>
          </a:p>
          <a:p>
            <a:r>
              <a:rPr lang="en-US" sz="1800" b="1" dirty="0" err="1">
                <a:latin typeface="Times New Roman" panose="02020603050405020304" pitchFamily="18" charset="0"/>
                <a:cs typeface="Times New Roman" panose="02020603050405020304" pitchFamily="18" charset="0"/>
              </a:rPr>
              <a:t>Ses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Tanıma</a:t>
            </a:r>
            <a:endParaRPr lang="en-US" sz="1800" b="1" dirty="0">
              <a:latin typeface="Times New Roman" panose="02020603050405020304" pitchFamily="18" charset="0"/>
              <a:cs typeface="Times New Roman" panose="02020603050405020304" pitchFamily="18" charset="0"/>
            </a:endParaRPr>
          </a:p>
          <a:p>
            <a:r>
              <a:rPr lang="tr-TR"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Yapay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Metin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Üretme</a:t>
            </a:r>
            <a:r>
              <a:rPr lang="tr-TR" sz="1800" b="1" dirty="0">
                <a:latin typeface="Times New Roman" panose="02020603050405020304" pitchFamily="18" charset="0"/>
                <a:cs typeface="Times New Roman" panose="02020603050405020304" pitchFamily="18" charset="0"/>
              </a:rPr>
              <a:t>  </a:t>
            </a:r>
          </a:p>
          <a:p>
            <a:r>
              <a:rPr lang="en-US" sz="1800" b="1" dirty="0" err="1">
                <a:latin typeface="Times New Roman" panose="02020603050405020304" pitchFamily="18" charset="0"/>
                <a:cs typeface="Times New Roman" panose="02020603050405020304" pitchFamily="18" charset="0"/>
              </a:rPr>
              <a:t>Benzerlik</a:t>
            </a:r>
            <a:r>
              <a:rPr lang="tr-TR" sz="1800" b="1" dirty="0">
                <a:latin typeface="Times New Roman" panose="02020603050405020304" pitchFamily="18" charset="0"/>
                <a:cs typeface="Times New Roman" panose="02020603050405020304" pitchFamily="18" charset="0"/>
              </a:rPr>
              <a:t>   </a:t>
            </a:r>
          </a:p>
          <a:p>
            <a:r>
              <a:rPr lang="en-US" sz="1800" b="1" dirty="0" err="1">
                <a:latin typeface="Times New Roman" panose="02020603050405020304" pitchFamily="18" charset="0"/>
                <a:cs typeface="Times New Roman" panose="02020603050405020304" pitchFamily="18" charset="0"/>
              </a:rPr>
              <a:t>Özetleme</a:t>
            </a:r>
            <a:endParaRPr lang="en-US" sz="1800" b="1" dirty="0">
              <a:latin typeface="Times New Roman" panose="02020603050405020304" pitchFamily="18" charset="0"/>
              <a:cs typeface="Times New Roman" panose="02020603050405020304" pitchFamily="18" charset="0"/>
            </a:endParaRPr>
          </a:p>
          <a:p>
            <a:r>
              <a:rPr lang="tr-TR"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İsimlendirilmiş</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Varlık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Tespiti</a:t>
            </a:r>
            <a:r>
              <a:rPr lang="tr-TR" sz="1800" b="1" dirty="0">
                <a:latin typeface="Times New Roman" panose="02020603050405020304" pitchFamily="18" charset="0"/>
                <a:cs typeface="Times New Roman" panose="02020603050405020304" pitchFamily="18" charset="0"/>
              </a:rPr>
              <a:t>(NER)</a:t>
            </a:r>
            <a:endParaRPr lang="en-US" sz="1800" b="1" dirty="0">
              <a:latin typeface="Times New Roman" panose="02020603050405020304" pitchFamily="18" charset="0"/>
              <a:cs typeface="Times New Roman" panose="02020603050405020304" pitchFamily="18" charset="0"/>
            </a:endParaRPr>
          </a:p>
          <a:p>
            <a:r>
              <a:rPr lang="tr-TR"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Otomatik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Yanıtlama</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49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tr-TR" dirty="0"/>
              <a:t>VERİ ÖN İŞLEME-NLP</a:t>
            </a:r>
          </a:p>
        </p:txBody>
      </p:sp>
      <p:sp>
        <p:nvSpPr>
          <p:cNvPr id="9" name="İçerik Yer Tutucusu 8">
            <a:extLst>
              <a:ext uri="{FF2B5EF4-FFF2-40B4-BE49-F238E27FC236}">
                <a16:creationId xmlns:a16="http://schemas.microsoft.com/office/drawing/2014/main" id="{8598ECEC-4413-4244-8F21-0076EC511806}"/>
              </a:ext>
            </a:extLst>
          </p:cNvPr>
          <p:cNvSpPr>
            <a:spLocks noGrp="1"/>
          </p:cNvSpPr>
          <p:nvPr>
            <p:ph sz="half" idx="2"/>
          </p:nvPr>
        </p:nvSpPr>
        <p:spPr>
          <a:xfrm>
            <a:off x="419100" y="2108200"/>
            <a:ext cx="3704312" cy="3839660"/>
          </a:xfrm>
        </p:spPr>
        <p:txBody>
          <a:bodyPr rtlCol="0">
            <a:normAutofit/>
          </a:bodyPr>
          <a:lstStyle/>
          <a:p>
            <a:pPr lvl="0" rtl="0"/>
            <a:r>
              <a:rPr lang="tr-TR" dirty="0"/>
              <a:t>NLP görevlerinde, özellikle sınıflandırma problemlerini içerenlerde, sınıf etiketlerini (kategorileri) tamsayı kimlikleriyle (veya tam tersi) eşlemek için id2label ve label2id sözlükleri kullanılır. Bu eşlemeler, NLP hattının veri ön işleme, model eğitimi ve değerlendirme gibi çeşitli aşamaları için gereklidir.</a:t>
            </a:r>
          </a:p>
          <a:p>
            <a:pPr rtl="0"/>
            <a:endParaRPr lang="tr-TR" dirty="0"/>
          </a:p>
        </p:txBody>
      </p:sp>
      <p:sp>
        <p:nvSpPr>
          <p:cNvPr id="13" name="İçerik Yer Tutucusu 12">
            <a:extLst>
              <a:ext uri="{FF2B5EF4-FFF2-40B4-BE49-F238E27FC236}">
                <a16:creationId xmlns:a16="http://schemas.microsoft.com/office/drawing/2014/main" id="{258E9390-685C-4BAD-BFAD-EC56E81C4745}"/>
              </a:ext>
            </a:extLst>
          </p:cNvPr>
          <p:cNvSpPr>
            <a:spLocks noGrp="1"/>
          </p:cNvSpPr>
          <p:nvPr>
            <p:ph sz="quarter" idx="14"/>
          </p:nvPr>
        </p:nvSpPr>
        <p:spPr>
          <a:xfrm>
            <a:off x="4146017" y="2103266"/>
            <a:ext cx="3704312" cy="3839659"/>
          </a:xfrm>
        </p:spPr>
        <p:txBody>
          <a:bodyPr rtlCol="0">
            <a:normAutofit/>
          </a:bodyPr>
          <a:lstStyle/>
          <a:p>
            <a:pPr lvl="0" rtl="0"/>
            <a:r>
              <a:rPr lang="tr-TR" dirty="0"/>
              <a:t>NLP Modelinin ve </a:t>
            </a:r>
            <a:r>
              <a:rPr lang="tr-TR" dirty="0" err="1"/>
              <a:t>Tokenizer'ın</a:t>
            </a:r>
            <a:r>
              <a:rPr lang="tr-TR" dirty="0"/>
              <a:t> Yüklenmesi:</a:t>
            </a:r>
          </a:p>
          <a:p>
            <a:pPr lvl="0" rtl="0"/>
            <a:r>
              <a:rPr lang="tr-TR" dirty="0" err="1"/>
              <a:t>transformers</a:t>
            </a:r>
            <a:r>
              <a:rPr lang="tr-TR" dirty="0"/>
              <a:t> kütüphanesinden gerekli bileşenleri yüklenir: model, </a:t>
            </a:r>
            <a:r>
              <a:rPr lang="tr-TR" dirty="0" err="1"/>
              <a:t>tokenizer</a:t>
            </a:r>
            <a:r>
              <a:rPr lang="tr-TR" dirty="0"/>
              <a:t> ve diğer yardımcı araçlar.</a:t>
            </a:r>
          </a:p>
          <a:p>
            <a:pPr lvl="0" rtl="0"/>
            <a:r>
              <a:rPr lang="tr-TR" dirty="0"/>
              <a:t>Model ve </a:t>
            </a:r>
            <a:r>
              <a:rPr lang="tr-TR" dirty="0" err="1"/>
              <a:t>tokenizer'ı</a:t>
            </a:r>
            <a:r>
              <a:rPr lang="tr-TR" dirty="0"/>
              <a:t> Türkçe duyarlı bir model ve </a:t>
            </a:r>
            <a:r>
              <a:rPr lang="tr-TR" dirty="0" err="1"/>
              <a:t>tokenizer</a:t>
            </a:r>
            <a:r>
              <a:rPr lang="tr-TR" dirty="0"/>
              <a:t> olarak yükleyerek, Türkçe metinlerle </a:t>
            </a:r>
            <a:r>
              <a:rPr lang="tr-TR" dirty="0" err="1"/>
              <a:t>çalışttırıldığı</a:t>
            </a:r>
            <a:r>
              <a:rPr lang="tr-TR" dirty="0"/>
              <a:t> belirtilir</a:t>
            </a:r>
          </a:p>
        </p:txBody>
      </p:sp>
      <p:sp>
        <p:nvSpPr>
          <p:cNvPr id="11" name="İçerik Yer Tutucusu 10">
            <a:extLst>
              <a:ext uri="{FF2B5EF4-FFF2-40B4-BE49-F238E27FC236}">
                <a16:creationId xmlns:a16="http://schemas.microsoft.com/office/drawing/2014/main" id="{1D014E48-5DD9-49CE-AD5B-0FEF69204F68}"/>
              </a:ext>
            </a:extLst>
          </p:cNvPr>
          <p:cNvSpPr>
            <a:spLocks noGrp="1"/>
          </p:cNvSpPr>
          <p:nvPr>
            <p:ph sz="quarter" idx="4"/>
          </p:nvPr>
        </p:nvSpPr>
        <p:spPr>
          <a:xfrm>
            <a:off x="8139659" y="2197100"/>
            <a:ext cx="3508755" cy="3745825"/>
          </a:xfrm>
        </p:spPr>
        <p:txBody>
          <a:bodyPr rtlCol="0">
            <a:normAutofit/>
          </a:bodyPr>
          <a:lstStyle/>
          <a:p>
            <a:pPr lvl="0" rtl="0"/>
            <a:r>
              <a:rPr lang="tr-TR" dirty="0"/>
              <a:t>Veri Ön İşleme:</a:t>
            </a:r>
          </a:p>
          <a:p>
            <a:pPr lvl="0" rtl="0"/>
            <a:r>
              <a:rPr lang="tr-TR" dirty="0"/>
              <a:t>Verileri kategorilere göre </a:t>
            </a:r>
            <a:r>
              <a:rPr lang="tr-TR" dirty="0" err="1"/>
              <a:t>gruplandırılırve</a:t>
            </a:r>
            <a:r>
              <a:rPr lang="tr-TR" dirty="0"/>
              <a:t> bunları bir </a:t>
            </a:r>
            <a:r>
              <a:rPr lang="tr-TR" dirty="0" err="1"/>
              <a:t>DataFrame'e</a:t>
            </a:r>
            <a:r>
              <a:rPr lang="tr-TR" dirty="0"/>
              <a:t> dönüştürülür</a:t>
            </a:r>
          </a:p>
          <a:p>
            <a:pPr lvl="0" rtl="0"/>
            <a:r>
              <a:rPr lang="tr-TR" dirty="0"/>
              <a:t>Kategorilerin dağılımını gösteren bir grafik oluşturulur. Bu, veri setinizin dengesiz olup olmadığını gösterir.</a:t>
            </a:r>
          </a:p>
          <a:p>
            <a:pPr lvl="0" rtl="0"/>
            <a:endParaRPr lang="tr-TR" dirty="0"/>
          </a:p>
        </p:txBody>
      </p:sp>
      <p:sp>
        <p:nvSpPr>
          <p:cNvPr id="14" name="Tarih Yer Tutucusu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tr-TR"/>
              <a:t>2 Şubat 20XX, Salı</a:t>
            </a:r>
            <a:endParaRPr lang="tr-TR" dirty="0"/>
          </a:p>
        </p:txBody>
      </p:sp>
      <p:sp>
        <p:nvSpPr>
          <p:cNvPr id="15" name="Alt Bilgi Yer Tutucusu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16" name="Slayt Numarası Yer Tutucusu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6</a:t>
            </a:fld>
            <a:endParaRPr lang="tr-TR"/>
          </a:p>
        </p:txBody>
      </p:sp>
    </p:spTree>
    <p:extLst>
      <p:ext uri="{BB962C8B-B14F-4D97-AF65-F5344CB8AC3E}">
        <p14:creationId xmlns:p14="http://schemas.microsoft.com/office/powerpoint/2010/main" val="142054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4396975" cy="1259647"/>
          </a:xfrm>
        </p:spPr>
        <p:txBody>
          <a:bodyPr wrap="square" rtlCol="0" anchor="b">
            <a:normAutofit fontScale="90000"/>
          </a:bodyPr>
          <a:lstStyle/>
          <a:p>
            <a:pPr rtl="0"/>
            <a:r>
              <a:rPr lang="tr-TR" dirty="0"/>
              <a:t>Case 1 –</a:t>
            </a:r>
            <a:r>
              <a:rPr lang="tr-TR" dirty="0" err="1"/>
              <a:t>Method</a:t>
            </a:r>
            <a:r>
              <a:rPr lang="tr-TR" dirty="0"/>
              <a:t> Model Kullanımı</a:t>
            </a:r>
          </a:p>
        </p:txBody>
      </p:sp>
      <p:sp>
        <p:nvSpPr>
          <p:cNvPr id="31" name="Content Placeholder 2">
            <a:extLst>
              <a:ext uri="{FF2B5EF4-FFF2-40B4-BE49-F238E27FC236}">
                <a16:creationId xmlns:a16="http://schemas.microsoft.com/office/drawing/2014/main" id="{2DD25B0D-0B59-05F9-112D-D28D04F1D05A}"/>
              </a:ext>
            </a:extLst>
          </p:cNvPr>
          <p:cNvSpPr>
            <a:spLocks noGrp="1"/>
          </p:cNvSpPr>
          <p:nvPr>
            <p:ph idx="1"/>
          </p:nvPr>
        </p:nvSpPr>
        <p:spPr>
          <a:xfrm>
            <a:off x="550863" y="1898374"/>
            <a:ext cx="4396975" cy="4194451"/>
          </a:xfrm>
        </p:spPr>
        <p:txBody>
          <a:bodyPr/>
          <a:lstStyle/>
          <a:p>
            <a:r>
              <a:rPr lang="tr-TR" b="1" i="0" dirty="0" err="1">
                <a:solidFill>
                  <a:srgbClr val="ECECEC"/>
                </a:solidFill>
                <a:effectLst/>
                <a:highlight>
                  <a:srgbClr val="212121"/>
                </a:highlight>
                <a:latin typeface="Söhne"/>
              </a:rPr>
              <a:t>BertForSequenceClassification</a:t>
            </a:r>
            <a:r>
              <a:rPr lang="tr-TR" b="0" i="0" dirty="0">
                <a:solidFill>
                  <a:srgbClr val="ECECEC"/>
                </a:solidFill>
                <a:effectLst/>
                <a:highlight>
                  <a:srgbClr val="212121"/>
                </a:highlight>
                <a:latin typeface="Söhne"/>
              </a:rPr>
              <a:t>: Bu sınıf, BERT (</a:t>
            </a:r>
            <a:r>
              <a:rPr lang="tr-TR" b="0" i="0" dirty="0" err="1">
                <a:solidFill>
                  <a:srgbClr val="ECECEC"/>
                </a:solidFill>
                <a:effectLst/>
                <a:highlight>
                  <a:srgbClr val="212121"/>
                </a:highlight>
                <a:latin typeface="Söhne"/>
              </a:rPr>
              <a:t>Bidirectional</a:t>
            </a:r>
            <a:r>
              <a:rPr lang="tr-TR" b="0" i="0" dirty="0">
                <a:solidFill>
                  <a:srgbClr val="ECECEC"/>
                </a:solidFill>
                <a:effectLst/>
                <a:highlight>
                  <a:srgbClr val="212121"/>
                </a:highlight>
                <a:latin typeface="Söhne"/>
              </a:rPr>
              <a:t> Encoder </a:t>
            </a:r>
            <a:r>
              <a:rPr lang="tr-TR" b="0" i="0" dirty="0" err="1">
                <a:solidFill>
                  <a:srgbClr val="ECECEC"/>
                </a:solidFill>
                <a:effectLst/>
                <a:highlight>
                  <a:srgbClr val="212121"/>
                </a:highlight>
                <a:latin typeface="Söhne"/>
              </a:rPr>
              <a:t>Representations</a:t>
            </a:r>
            <a:r>
              <a:rPr lang="tr-TR" b="0" i="0" dirty="0">
                <a:solidFill>
                  <a:srgbClr val="ECECEC"/>
                </a:solidFill>
                <a:effectLst/>
                <a:highlight>
                  <a:srgbClr val="212121"/>
                </a:highlight>
                <a:latin typeface="Söhne"/>
              </a:rPr>
              <a:t> </a:t>
            </a:r>
            <a:r>
              <a:rPr lang="tr-TR" b="0" i="0" dirty="0" err="1">
                <a:solidFill>
                  <a:srgbClr val="ECECEC"/>
                </a:solidFill>
                <a:effectLst/>
                <a:highlight>
                  <a:srgbClr val="212121"/>
                </a:highlight>
                <a:latin typeface="Söhne"/>
              </a:rPr>
              <a:t>from</a:t>
            </a:r>
            <a:r>
              <a:rPr lang="tr-TR" b="0" i="0" dirty="0">
                <a:solidFill>
                  <a:srgbClr val="ECECEC"/>
                </a:solidFill>
                <a:effectLst/>
                <a:highlight>
                  <a:srgbClr val="212121"/>
                </a:highlight>
                <a:latin typeface="Söhne"/>
              </a:rPr>
              <a:t> </a:t>
            </a:r>
            <a:r>
              <a:rPr lang="tr-TR" b="0" i="0" dirty="0" err="1">
                <a:solidFill>
                  <a:srgbClr val="ECECEC"/>
                </a:solidFill>
                <a:effectLst/>
                <a:highlight>
                  <a:srgbClr val="212121"/>
                </a:highlight>
                <a:latin typeface="Söhne"/>
              </a:rPr>
              <a:t>Transformers</a:t>
            </a:r>
            <a:r>
              <a:rPr lang="tr-TR" b="0" i="0" dirty="0">
                <a:solidFill>
                  <a:srgbClr val="ECECEC"/>
                </a:solidFill>
                <a:effectLst/>
                <a:highlight>
                  <a:srgbClr val="212121"/>
                </a:highlight>
                <a:latin typeface="Söhne"/>
              </a:rPr>
              <a:t>) modelinin önceden eğitilmiş bir versiyonudur ve metin sınıflandırma görevleri için kullanılır. Metinlerin sınıflandırılması için bir dizi gizli katmanı ve sınıflandırma için bir çıkış katmanını içerir. </a:t>
            </a:r>
            <a:endParaRPr lang="en-US" dirty="0"/>
          </a:p>
        </p:txBody>
      </p:sp>
      <p:pic>
        <p:nvPicPr>
          <p:cNvPr id="18" name="Resim Yer Tutucusu 17" descr="Beyaz tahtaya çizen bir kişi">
            <a:extLst>
              <a:ext uri="{FF2B5EF4-FFF2-40B4-BE49-F238E27FC236}">
                <a16:creationId xmlns:a16="http://schemas.microsoft.com/office/drawing/2014/main" id="{301557C2-9072-409B-88EC-E8577CEFCAF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r="-8" b="-8"/>
          <a:stretch/>
        </p:blipFill>
        <p:spPr>
          <a:xfrm>
            <a:off x="8918575" y="596392"/>
            <a:ext cx="2263776" cy="2263776"/>
          </a:xfrm>
          <a:noFill/>
        </p:spPr>
      </p:pic>
      <p:sp>
        <p:nvSpPr>
          <p:cNvPr id="19" name="Tarih Yer Tutucusu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tr-TR"/>
              <a:t>2 Şubat 20XX, Salı</a:t>
            </a:r>
          </a:p>
        </p:txBody>
      </p:sp>
      <p:sp>
        <p:nvSpPr>
          <p:cNvPr id="20" name="Alt Bilgi Yer Tutucusu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wrap="square" rtlCol="0" anchor="ctr">
            <a:normAutofit/>
          </a:bodyPr>
          <a:lstStyle/>
          <a:p>
            <a:pPr rtl="0">
              <a:spcAft>
                <a:spcPts val="600"/>
              </a:spcAft>
            </a:pPr>
            <a:r>
              <a:rPr lang="tr-TR"/>
              <a:t>Örnek Alt Bilgi Metni</a:t>
            </a:r>
          </a:p>
        </p:txBody>
      </p:sp>
      <p:sp>
        <p:nvSpPr>
          <p:cNvPr id="21" name="Slayt Numarası Yer Tutucusu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tr-TR" smtClean="0"/>
              <a:pPr rtl="0">
                <a:spcAft>
                  <a:spcPts val="600"/>
                </a:spcAft>
              </a:pPr>
              <a:t>7</a:t>
            </a:fld>
            <a:endParaRPr lang="tr-TR"/>
          </a:p>
        </p:txBody>
      </p:sp>
      <p:pic>
        <p:nvPicPr>
          <p:cNvPr id="9" name="Picture Placeholder 8">
            <a:extLst>
              <a:ext uri="{FF2B5EF4-FFF2-40B4-BE49-F238E27FC236}">
                <a16:creationId xmlns:a16="http://schemas.microsoft.com/office/drawing/2014/main" id="{1490DFDD-E379-A975-81A5-576F2C06943E}"/>
              </a:ext>
            </a:extLst>
          </p:cNvPr>
          <p:cNvPicPr>
            <a:picLocks noGrp="1" noChangeAspect="1"/>
          </p:cNvPicPr>
          <p:nvPr>
            <p:ph type="pic" sz="quarter" idx="13"/>
          </p:nvPr>
        </p:nvPicPr>
        <p:blipFill>
          <a:blip r:embed="rId3"/>
          <a:srcRect l="23006" r="23006"/>
          <a:stretch/>
        </p:blipFill>
        <p:spPr/>
      </p:pic>
      <p:pic>
        <p:nvPicPr>
          <p:cNvPr id="12" name="Content Placeholder 2" descr="A diagram of different colored paper&#10;&#10;Description automatically generated">
            <a:extLst>
              <a:ext uri="{FF2B5EF4-FFF2-40B4-BE49-F238E27FC236}">
                <a16:creationId xmlns:a16="http://schemas.microsoft.com/office/drawing/2014/main" id="{030BB007-5D3B-2302-6201-8FC1C5DAA205}"/>
              </a:ext>
            </a:extLst>
          </p:cNvPr>
          <p:cNvPicPr>
            <a:picLocks noGrp="1" noChangeAspect="1"/>
          </p:cNvPicPr>
          <p:nvPr>
            <p:ph type="pic" sz="quarter" idx="15"/>
          </p:nvPr>
        </p:nvPicPr>
        <p:blipFill rotWithShape="1">
          <a:blip r:embed="rId4"/>
          <a:srcRect l="12647" r="12647"/>
          <a:stretch/>
        </p:blipFill>
        <p:spPr>
          <a:xfrm>
            <a:off x="9081674" y="3274555"/>
            <a:ext cx="2936875" cy="2936875"/>
          </a:xfrm>
          <a:noFill/>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Serbest Biçim: Şekil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7" name="Başlık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tr-TR" dirty="0"/>
              <a:t>Model ve </a:t>
            </a:r>
            <a:r>
              <a:rPr lang="tr-TR" dirty="0" err="1"/>
              <a:t>Method</a:t>
            </a:r>
            <a:endParaRPr lang="tr-TR" dirty="0"/>
          </a:p>
        </p:txBody>
      </p:sp>
      <p:sp>
        <p:nvSpPr>
          <p:cNvPr id="10" name="İçerik Yer Tutucusu 9">
            <a:extLst>
              <a:ext uri="{FF2B5EF4-FFF2-40B4-BE49-F238E27FC236}">
                <a16:creationId xmlns:a16="http://schemas.microsoft.com/office/drawing/2014/main" id="{1DB251F7-EBE7-46AC-A920-FFE2C5AF68EA}"/>
              </a:ext>
            </a:extLst>
          </p:cNvPr>
          <p:cNvSpPr>
            <a:spLocks noGrp="1"/>
          </p:cNvSpPr>
          <p:nvPr>
            <p:ph sz="half" idx="2"/>
          </p:nvPr>
        </p:nvSpPr>
        <p:spPr>
          <a:xfrm>
            <a:off x="550863" y="1731376"/>
            <a:ext cx="5429114" cy="4211550"/>
          </a:xfrm>
        </p:spPr>
        <p:txBody>
          <a:bodyPr rtlCol="0"/>
          <a:lstStyle/>
          <a:p>
            <a:pPr marL="0" indent="0">
              <a:buNone/>
            </a:pPr>
            <a:r>
              <a:rPr lang="tr-TR" b="1" i="0" dirty="0" err="1">
                <a:solidFill>
                  <a:srgbClr val="ECECEC"/>
                </a:solidFill>
                <a:effectLst/>
                <a:highlight>
                  <a:srgbClr val="212121"/>
                </a:highlight>
                <a:latin typeface="Söhne"/>
              </a:rPr>
              <a:t>BertTokenizerFast</a:t>
            </a:r>
            <a:r>
              <a:rPr lang="tr-TR" b="0" i="0" dirty="0">
                <a:solidFill>
                  <a:srgbClr val="ECECEC"/>
                </a:solidFill>
                <a:effectLst/>
                <a:highlight>
                  <a:srgbClr val="212121"/>
                </a:highlight>
                <a:latin typeface="Söhne"/>
              </a:rPr>
              <a:t>: Bu sınıf, metinleri belirli bir maksimum uzunluğa ve modele uygun bir şekilde işlemek için kullanılan bir </a:t>
            </a:r>
            <a:r>
              <a:rPr lang="tr-TR" b="0" i="0" dirty="0" err="1">
                <a:solidFill>
                  <a:srgbClr val="ECECEC"/>
                </a:solidFill>
                <a:effectLst/>
                <a:highlight>
                  <a:srgbClr val="212121"/>
                </a:highlight>
                <a:latin typeface="Söhne"/>
              </a:rPr>
              <a:t>tokenizer'dır</a:t>
            </a:r>
            <a:r>
              <a:rPr lang="tr-TR" b="0" i="0" dirty="0">
                <a:solidFill>
                  <a:srgbClr val="ECECEC"/>
                </a:solidFill>
                <a:effectLst/>
                <a:highlight>
                  <a:srgbClr val="212121"/>
                </a:highlight>
                <a:latin typeface="Söhne"/>
              </a:rPr>
              <a:t>. BERT modeli, metinleri bir dizi belirli </a:t>
            </a:r>
            <a:r>
              <a:rPr lang="tr-TR" b="0" i="0" dirty="0" err="1">
                <a:solidFill>
                  <a:srgbClr val="ECECEC"/>
                </a:solidFill>
                <a:effectLst/>
                <a:highlight>
                  <a:srgbClr val="212121"/>
                </a:highlight>
                <a:latin typeface="Söhne"/>
              </a:rPr>
              <a:t>tokenlere</a:t>
            </a:r>
            <a:r>
              <a:rPr lang="tr-TR" b="0" i="0" dirty="0">
                <a:solidFill>
                  <a:srgbClr val="ECECEC"/>
                </a:solidFill>
                <a:effectLst/>
                <a:highlight>
                  <a:srgbClr val="212121"/>
                </a:highlight>
                <a:latin typeface="Söhne"/>
              </a:rPr>
              <a:t> dönüştürür ve bu dönüştürme işlemi, metinlerin BERT modeli tarafından anlaşılabilir hale gelmesini sağlar. </a:t>
            </a:r>
            <a:r>
              <a:rPr lang="tr-TR" b="0" i="0" dirty="0" err="1">
                <a:solidFill>
                  <a:srgbClr val="ECECEC"/>
                </a:solidFill>
                <a:effectLst/>
                <a:highlight>
                  <a:srgbClr val="212121"/>
                </a:highlight>
                <a:latin typeface="Söhne"/>
              </a:rPr>
              <a:t>BertTokenizerFast</a:t>
            </a:r>
            <a:r>
              <a:rPr lang="tr-TR" b="0" i="0" dirty="0">
                <a:solidFill>
                  <a:srgbClr val="ECECEC"/>
                </a:solidFill>
                <a:effectLst/>
                <a:highlight>
                  <a:srgbClr val="212121"/>
                </a:highlight>
                <a:latin typeface="Söhne"/>
              </a:rPr>
              <a:t>, bu işlemi hızlı bir şekilde gerçekleştirecek optimize edilmiş bir sınıftır.</a:t>
            </a:r>
          </a:p>
          <a:p>
            <a:pPr marL="0" indent="0" rtl="0">
              <a:buNone/>
            </a:pPr>
            <a:endParaRPr lang="tr-TR" dirty="0"/>
          </a:p>
        </p:txBody>
      </p:sp>
      <p:sp>
        <p:nvSpPr>
          <p:cNvPr id="12" name="İçerik Yer Tutucusu 11">
            <a:extLst>
              <a:ext uri="{FF2B5EF4-FFF2-40B4-BE49-F238E27FC236}">
                <a16:creationId xmlns:a16="http://schemas.microsoft.com/office/drawing/2014/main" id="{7FB7F30B-2A84-4C44-BC5A-E826ED6E74A2}"/>
              </a:ext>
            </a:extLst>
          </p:cNvPr>
          <p:cNvSpPr>
            <a:spLocks noGrp="1"/>
          </p:cNvSpPr>
          <p:nvPr>
            <p:ph sz="quarter" idx="4"/>
          </p:nvPr>
        </p:nvSpPr>
        <p:spPr>
          <a:xfrm>
            <a:off x="6212023" y="1731376"/>
            <a:ext cx="5436391" cy="4211550"/>
          </a:xfrm>
        </p:spPr>
        <p:txBody>
          <a:bodyPr rtlCol="0"/>
          <a:lstStyle/>
          <a:p>
            <a:pPr rtl="0"/>
            <a:r>
              <a:rPr lang="tr-TR" dirty="0">
                <a:highlight>
                  <a:srgbClr val="37335B"/>
                </a:highlight>
              </a:rPr>
              <a:t>Metin verilerini bir NLP modeline beslemek için, metnin önce simgeleştirilmesi ve ardından sayısal değerlere dönüştürülmesi gerekir. Benzer şekilde sınıf etiketlerinin de sayısal gösterimlere dönüştürülmesi gerekir. label2id sözlüğü, orijinal sınıf etiketlerinin tamsayı kimliklerine dönüştürülmesine yardımcı olur.</a:t>
            </a:r>
          </a:p>
        </p:txBody>
      </p:sp>
      <p:sp>
        <p:nvSpPr>
          <p:cNvPr id="4" name="Tarih Yer Tutucusu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6" name="Slayt Numarası Yer Tutucusu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8</a:t>
            </a:fld>
            <a:endParaRPr lang="tr-TR"/>
          </a:p>
        </p:txBody>
      </p:sp>
      <p:sp>
        <p:nvSpPr>
          <p:cNvPr id="22" name="Serbest Biçim: Şekil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Tree>
    <p:extLst>
      <p:ext uri="{BB962C8B-B14F-4D97-AF65-F5344CB8AC3E}">
        <p14:creationId xmlns:p14="http://schemas.microsoft.com/office/powerpoint/2010/main" val="425921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25B4-7814-CC98-A0AC-8F071846E640}"/>
              </a:ext>
            </a:extLst>
          </p:cNvPr>
          <p:cNvSpPr>
            <a:spLocks noGrp="1"/>
          </p:cNvSpPr>
          <p:nvPr>
            <p:ph type="title"/>
          </p:nvPr>
        </p:nvSpPr>
        <p:spPr/>
        <p:txBody>
          <a:bodyPr/>
          <a:lstStyle/>
          <a:p>
            <a:r>
              <a:rPr lang="tr-TR" dirty="0"/>
              <a:t>KULLANILAN SINIFLAR</a:t>
            </a:r>
          </a:p>
        </p:txBody>
      </p:sp>
      <p:sp>
        <p:nvSpPr>
          <p:cNvPr id="4" name="Content Placeholder 3">
            <a:extLst>
              <a:ext uri="{FF2B5EF4-FFF2-40B4-BE49-F238E27FC236}">
                <a16:creationId xmlns:a16="http://schemas.microsoft.com/office/drawing/2014/main" id="{4D814B19-C657-371A-F9DE-666A6C73575E}"/>
              </a:ext>
            </a:extLst>
          </p:cNvPr>
          <p:cNvSpPr>
            <a:spLocks noGrp="1"/>
          </p:cNvSpPr>
          <p:nvPr>
            <p:ph sz="half" idx="2"/>
          </p:nvPr>
        </p:nvSpPr>
        <p:spPr>
          <a:xfrm>
            <a:off x="550863" y="2286000"/>
            <a:ext cx="5429114" cy="3656925"/>
          </a:xfrm>
        </p:spPr>
        <p:txBody>
          <a:bodyPr/>
          <a:lstStyle/>
          <a:p>
            <a:pPr algn="l"/>
            <a:r>
              <a:rPr lang="tr-TR" b="1" i="0" dirty="0" err="1">
                <a:solidFill>
                  <a:srgbClr val="ECECEC"/>
                </a:solidFill>
                <a:effectLst/>
                <a:highlight>
                  <a:srgbClr val="212121"/>
                </a:highlight>
                <a:latin typeface="Söhne"/>
              </a:rPr>
              <a:t>TrainingArguments</a:t>
            </a:r>
            <a:r>
              <a:rPr lang="tr-TR" b="0" i="0" dirty="0">
                <a:solidFill>
                  <a:srgbClr val="ECECEC"/>
                </a:solidFill>
                <a:effectLst/>
                <a:highlight>
                  <a:srgbClr val="212121"/>
                </a:highlight>
                <a:latin typeface="Söhne"/>
              </a:rPr>
              <a:t>: Bu sınıf, modelin eğitimi sırasında kullanılacak çeşitli argümanları içerir. Örneğin, eğitim sürecinde hangi optimizasyon stratejisinin kullanılacağı, kaç </a:t>
            </a:r>
            <a:r>
              <a:rPr lang="tr-TR" b="0" i="0" dirty="0" err="1">
                <a:solidFill>
                  <a:srgbClr val="ECECEC"/>
                </a:solidFill>
                <a:effectLst/>
                <a:highlight>
                  <a:srgbClr val="212121"/>
                </a:highlight>
                <a:latin typeface="Söhne"/>
              </a:rPr>
              <a:t>epoch</a:t>
            </a:r>
            <a:r>
              <a:rPr lang="tr-TR" b="0" i="0" dirty="0">
                <a:solidFill>
                  <a:srgbClr val="ECECEC"/>
                </a:solidFill>
                <a:effectLst/>
                <a:highlight>
                  <a:srgbClr val="212121"/>
                </a:highlight>
                <a:latin typeface="Söhne"/>
              </a:rPr>
              <a:t> boyunca eğitimin gerçekleştirileceği, hangi metriklerin değerlendirileceği vb. gibi bilgileri içerir.</a:t>
            </a:r>
          </a:p>
          <a:p>
            <a:endParaRPr lang="tr-TR" dirty="0"/>
          </a:p>
        </p:txBody>
      </p:sp>
      <p:sp>
        <p:nvSpPr>
          <p:cNvPr id="6" name="Content Placeholder 5">
            <a:extLst>
              <a:ext uri="{FF2B5EF4-FFF2-40B4-BE49-F238E27FC236}">
                <a16:creationId xmlns:a16="http://schemas.microsoft.com/office/drawing/2014/main" id="{3DF0782E-6550-7F39-4744-B25E1FAD6916}"/>
              </a:ext>
            </a:extLst>
          </p:cNvPr>
          <p:cNvSpPr>
            <a:spLocks noGrp="1"/>
          </p:cNvSpPr>
          <p:nvPr>
            <p:ph sz="quarter" idx="4"/>
          </p:nvPr>
        </p:nvSpPr>
        <p:spPr>
          <a:xfrm>
            <a:off x="6212023" y="2146300"/>
            <a:ext cx="5436391" cy="3796625"/>
          </a:xfrm>
        </p:spPr>
        <p:txBody>
          <a:bodyPr/>
          <a:lstStyle/>
          <a:p>
            <a:r>
              <a:rPr lang="tr-TR" b="1" i="0" dirty="0" err="1">
                <a:solidFill>
                  <a:srgbClr val="ECECEC"/>
                </a:solidFill>
                <a:effectLst/>
                <a:highlight>
                  <a:srgbClr val="212121"/>
                </a:highlight>
                <a:latin typeface="Söhne"/>
              </a:rPr>
              <a:t>Trainer</a:t>
            </a:r>
            <a:r>
              <a:rPr lang="tr-TR" b="0" i="0" dirty="0">
                <a:solidFill>
                  <a:srgbClr val="ECECEC"/>
                </a:solidFill>
                <a:effectLst/>
                <a:highlight>
                  <a:srgbClr val="212121"/>
                </a:highlight>
                <a:latin typeface="Söhne"/>
              </a:rPr>
              <a:t>: Bu sınıf, modelin eğitimini ve değerlendirmesini kolaylaştıran bir arayüz sağlar. </a:t>
            </a:r>
            <a:r>
              <a:rPr lang="tr-TR" b="0" i="0" dirty="0" err="1">
                <a:solidFill>
                  <a:srgbClr val="ECECEC"/>
                </a:solidFill>
                <a:effectLst/>
                <a:highlight>
                  <a:srgbClr val="212121"/>
                </a:highlight>
                <a:latin typeface="Söhne"/>
              </a:rPr>
              <a:t>Trainer</a:t>
            </a:r>
            <a:r>
              <a:rPr lang="tr-TR" b="0" i="0" dirty="0">
                <a:solidFill>
                  <a:srgbClr val="ECECEC"/>
                </a:solidFill>
                <a:effectLst/>
                <a:highlight>
                  <a:srgbClr val="212121"/>
                </a:highlight>
                <a:latin typeface="Söhne"/>
              </a:rPr>
              <a:t> sınıfı, </a:t>
            </a:r>
            <a:r>
              <a:rPr lang="tr-TR" b="0" i="0" dirty="0" err="1">
                <a:solidFill>
                  <a:srgbClr val="ECECEC"/>
                </a:solidFill>
                <a:effectLst/>
                <a:highlight>
                  <a:srgbClr val="212121"/>
                </a:highlight>
                <a:latin typeface="Söhne"/>
              </a:rPr>
              <a:t>TrainingArguments</a:t>
            </a:r>
            <a:r>
              <a:rPr lang="tr-TR" b="0" i="0" dirty="0">
                <a:solidFill>
                  <a:srgbClr val="ECECEC"/>
                </a:solidFill>
                <a:effectLst/>
                <a:highlight>
                  <a:srgbClr val="212121"/>
                </a:highlight>
                <a:latin typeface="Söhne"/>
              </a:rPr>
              <a:t> içerisinde belirtilen ayarlar doğrultusunda modeli eğitir ve değerlendirir. Ayrıca, eğitim ve değerlendirme sırasında ilerlemeyi kaydetmek, loglamak ve modeli kaydetmek gibi işlevleri de gerçekleştirir.</a:t>
            </a:r>
          </a:p>
          <a:p>
            <a:endParaRPr lang="tr-TR" dirty="0"/>
          </a:p>
        </p:txBody>
      </p:sp>
      <p:sp>
        <p:nvSpPr>
          <p:cNvPr id="7" name="Date Placeholder 6">
            <a:extLst>
              <a:ext uri="{FF2B5EF4-FFF2-40B4-BE49-F238E27FC236}">
                <a16:creationId xmlns:a16="http://schemas.microsoft.com/office/drawing/2014/main" id="{D3D79C3C-70DE-5595-78E4-13C74C270FFB}"/>
              </a:ext>
            </a:extLst>
          </p:cNvPr>
          <p:cNvSpPr>
            <a:spLocks noGrp="1"/>
          </p:cNvSpPr>
          <p:nvPr>
            <p:ph type="dt" sz="half" idx="10"/>
          </p:nvPr>
        </p:nvSpPr>
        <p:spPr/>
        <p:txBody>
          <a:bodyPr/>
          <a:lstStyle/>
          <a:p>
            <a:pPr rtl="0"/>
            <a:r>
              <a:rPr lang="tr-TR"/>
              <a:t>2 Şubat 20XX, Salı</a:t>
            </a:r>
          </a:p>
        </p:txBody>
      </p:sp>
      <p:sp>
        <p:nvSpPr>
          <p:cNvPr id="8" name="Footer Placeholder 7">
            <a:extLst>
              <a:ext uri="{FF2B5EF4-FFF2-40B4-BE49-F238E27FC236}">
                <a16:creationId xmlns:a16="http://schemas.microsoft.com/office/drawing/2014/main" id="{2914F0DF-C126-2BC0-D76A-4CADE635A66A}"/>
              </a:ext>
            </a:extLst>
          </p:cNvPr>
          <p:cNvSpPr>
            <a:spLocks noGrp="1"/>
          </p:cNvSpPr>
          <p:nvPr>
            <p:ph type="ftr" sz="quarter" idx="11"/>
          </p:nvPr>
        </p:nvSpPr>
        <p:spPr/>
        <p:txBody>
          <a:bodyPr/>
          <a:lstStyle/>
          <a:p>
            <a:pPr rtl="0"/>
            <a:r>
              <a:rPr lang="tr-TR"/>
              <a:t>Örnek Alt Bilgi Metni</a:t>
            </a:r>
          </a:p>
        </p:txBody>
      </p:sp>
      <p:sp>
        <p:nvSpPr>
          <p:cNvPr id="9" name="Slide Number Placeholder 8">
            <a:extLst>
              <a:ext uri="{FF2B5EF4-FFF2-40B4-BE49-F238E27FC236}">
                <a16:creationId xmlns:a16="http://schemas.microsoft.com/office/drawing/2014/main" id="{9AE766EE-14AA-B5FB-8C1F-6CDAA8262B53}"/>
              </a:ext>
            </a:extLst>
          </p:cNvPr>
          <p:cNvSpPr>
            <a:spLocks noGrp="1"/>
          </p:cNvSpPr>
          <p:nvPr>
            <p:ph type="sldNum" sz="quarter" idx="12"/>
          </p:nvPr>
        </p:nvSpPr>
        <p:spPr/>
        <p:txBody>
          <a:bodyPr/>
          <a:lstStyle/>
          <a:p>
            <a:pPr rtl="0"/>
            <a:fld id="{DBA1B0FB-D917-4C8C-928F-313BD683BF39}" type="slidenum">
              <a:rPr lang="tr-TR" smtClean="0"/>
              <a:t>9</a:t>
            </a:fld>
            <a:endParaRPr lang="tr-TR"/>
          </a:p>
        </p:txBody>
      </p:sp>
    </p:spTree>
    <p:extLst>
      <p:ext uri="{BB962C8B-B14F-4D97-AF65-F5344CB8AC3E}">
        <p14:creationId xmlns:p14="http://schemas.microsoft.com/office/powerpoint/2010/main" val="173919627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92.tgt.Office_50301377_TF33713516_Win32_OJ112196127.potx" id="{BF394F44-30C1-4C04-B59A-E4AA2608C8F0}" vid="{3EE38AD3-D7C6-4B0B-8677-B0CED5DA8C99}"/>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5b6799a-5a25-4363-a64b-c0d67139eba6" xsi:nil="true"/>
    <_activity xmlns="a5b6799a-5a25-4363-a64b-c0d67139eba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E491BD3480F80141831662F6A72CDE1E" ma:contentTypeVersion="14" ma:contentTypeDescription="Yeni belge oluşturun." ma:contentTypeScope="" ma:versionID="aef5b4761880767d24927151679cdd55">
  <xsd:schema xmlns:xsd="http://www.w3.org/2001/XMLSchema" xmlns:xs="http://www.w3.org/2001/XMLSchema" xmlns:p="http://schemas.microsoft.com/office/2006/metadata/properties" xmlns:ns3="4c0278e2-44d6-4775-9d4c-4f561dc5b0f8" xmlns:ns4="a5b6799a-5a25-4363-a64b-c0d67139eba6" targetNamespace="http://schemas.microsoft.com/office/2006/metadata/properties" ma:root="true" ma:fieldsID="87289d9f87b1ee81c78a65e430c19f6a" ns3:_="" ns4:_="">
    <xsd:import namespace="4c0278e2-44d6-4775-9d4c-4f561dc5b0f8"/>
    <xsd:import namespace="a5b6799a-5a25-4363-a64b-c0d67139eba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ObjectDetectorVersions"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278e2-44d6-4775-9d4c-4f561dc5b0f8" elementFormDefault="qualified">
    <xsd:import namespace="http://schemas.microsoft.com/office/2006/documentManagement/types"/>
    <xsd:import namespace="http://schemas.microsoft.com/office/infopath/2007/PartnerControls"/>
    <xsd:element name="SharedWithUsers" ma:index="8"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Ayrıntıları ile Paylaşıldı" ma:internalName="SharedWithDetails" ma:readOnly="true">
      <xsd:simpleType>
        <xsd:restriction base="dms:Note">
          <xsd:maxLength value="255"/>
        </xsd:restriction>
      </xsd:simpleType>
    </xsd:element>
    <xsd:element name="SharingHintHash" ma:index="10" nillable="true" ma:displayName="İpucu Paylaşımı Karması"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b6799a-5a25-4363-a64b-c0d67139eba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4c0278e2-44d6-4775-9d4c-4f561dc5b0f8"/>
    <ds:schemaRef ds:uri="http://schemas.microsoft.com/office/2006/metadata/properties"/>
    <ds:schemaRef ds:uri="http://purl.org/dc/elements/1.1/"/>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a5b6799a-5a25-4363-a64b-c0d67139eba6"/>
    <ds:schemaRef ds:uri="http://purl.org/dc/dcmityp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0990AED1-6438-4F4A-8FB7-B058605C5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278e2-44d6-4775-9d4c-4f561dc5b0f8"/>
    <ds:schemaRef ds:uri="a5b6799a-5a25-4363-a64b-c0d67139eb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{15323536-5DBC-4E45-AE66-2C65F8B29D86}tf33713516_win32</Template>
  <TotalTime>319</TotalTime>
  <Words>1185</Words>
  <Application>Microsoft Office PowerPoint</Application>
  <PresentationFormat>Widescreen</PresentationFormat>
  <Paragraphs>125</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Söhne</vt:lpstr>
      <vt:lpstr>Times New Roman</vt:lpstr>
      <vt:lpstr>3DFloatVTI</vt:lpstr>
      <vt:lpstr>Natural Language Processing</vt:lpstr>
      <vt:lpstr>İçerik</vt:lpstr>
      <vt:lpstr>NLP</vt:lpstr>
      <vt:lpstr>NLP TEKNİKLERİ</vt:lpstr>
      <vt:lpstr>Semantic Search(Anlamsal Analiz) Bu teknikte metnin anlamına odaklanılır. İlk olarak her bir kelimenin ifade ettiği anlam işlenir. Sonrasında kelimeler, kombinasyon hâline getirilir ve bağlam içerisindeki anlamlarına bakılarak bir sonuca varılır. Anlamsal analizin alt görevleri şöyle sıralanır:  Kelime anlamındaki belirsizlikleri gidermek: Belirli bir bağlamda sözcüğün hangi anlamda kullanıldığını açıklar. İlişki çıkarmak: Kuruluş, yer ve kişi gibi kavramların metin içerisinde nasıl bir ilişkiye sahip olduğunu ortaya çıkarmaya çalışır.</vt:lpstr>
      <vt:lpstr>VERİ ÖN İŞLEME-NLP</vt:lpstr>
      <vt:lpstr>Case 1 –Method Model Kullanımı</vt:lpstr>
      <vt:lpstr>Model ve Method</vt:lpstr>
      <vt:lpstr>KULLANILAN SINIFLAR</vt:lpstr>
      <vt:lpstr>Yol haritası</vt:lpstr>
      <vt:lpstr>Model tahmini </vt:lpstr>
      <vt:lpstr>Case 2: Anlamsal Arama</vt:lpstr>
      <vt:lpstr>Case 2: Anlamsal Arama</vt:lpstr>
      <vt:lpstr>Case 2: Kod</vt:lpstr>
      <vt:lpstr>Özet</vt:lpstr>
      <vt:lpstr>Teşekkürler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KÜBRA Ç. 190316033</dc:creator>
  <cp:lastModifiedBy>KÜBRA Ç. 190316033</cp:lastModifiedBy>
  <cp:revision>3</cp:revision>
  <dcterms:created xsi:type="dcterms:W3CDTF">2024-04-24T09:41:11Z</dcterms:created>
  <dcterms:modified xsi:type="dcterms:W3CDTF">2024-04-24T18:47:01Z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0x010100E491BD3480F80141831662F6A72CDE1E</vt:lpwstr>
  </property>
</Properties>
</file>