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E02C0B-5D50-EA45-1218-5E5E0171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9E9A178-99C3-0D14-4F84-C7FFE9D60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5031B0-22E9-2A90-1837-345B60FE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A323-A3A3-4AF4-B2F4-8D9C5FEFE00E}" type="datetimeFigureOut">
              <a:rPr lang="tr-TR" smtClean="0"/>
              <a:t>12.04.2025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ADCBB1-8E10-ED1D-913D-CC5D80F1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FC567C-305D-A538-B077-E3AF912A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28B-0047-49B9-A16B-B9528D29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647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4D815F-313B-A60E-1AD2-157BA040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6B476B6-ABEF-6711-78D4-27851C3D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F5B269-3381-D829-D9B6-A45DC36F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A323-A3A3-4AF4-B2F4-8D9C5FEFE00E}" type="datetimeFigureOut">
              <a:rPr lang="tr-TR" smtClean="0"/>
              <a:t>12.04.2025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B636AB-E4F8-385C-0223-F5467358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3026FF-F23D-AC7A-2E71-E77193E9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28B-0047-49B9-A16B-B9528D29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10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69D9A66-96A0-1328-99AD-3E0D9A13D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7C5639-A711-8A01-013B-5821533ED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7C2DCA-DA8F-35C3-3C20-556184CF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A323-A3A3-4AF4-B2F4-8D9C5FEFE00E}" type="datetimeFigureOut">
              <a:rPr lang="tr-TR" smtClean="0"/>
              <a:t>12.04.2025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41E80D-113C-4781-FA75-D6B0196B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793730-DF42-0704-D7DD-C87FBD73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28B-0047-49B9-A16B-B9528D29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44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CB286-B8EB-E22F-D17E-A5BAF77A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4A4D7F-9900-88C7-2553-05B2A555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F63B37-9997-DAF8-D99F-5F91E799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A323-A3A3-4AF4-B2F4-8D9C5FEFE00E}" type="datetimeFigureOut">
              <a:rPr lang="tr-TR" smtClean="0"/>
              <a:t>12.04.2025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CFEEFA-00B3-D1A9-B8B8-30E24FC6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F04F77-41A2-68E0-F179-C06E3EF0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28B-0047-49B9-A16B-B9528D29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38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CE5B24-8884-BB6A-7CA9-6E2752DC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3CE62B5-4CBA-9013-AA80-16CEE39E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811F92-B8F5-F7C7-2171-A34674C3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A323-A3A3-4AF4-B2F4-8D9C5FEFE00E}" type="datetimeFigureOut">
              <a:rPr lang="tr-TR" smtClean="0"/>
              <a:t>12.04.2025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0CDCAF-985E-5DBD-28CC-2E9B49C6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3685B4-0581-16F7-84E1-A32C2BB2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28B-0047-49B9-A16B-B9528D29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28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A82883-E480-4D2D-FC25-606EF3BB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834D69-2CE9-7EBC-517B-842AB326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C21448B-8BB0-438D-3BFE-4CF64F6DB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3701723-A85D-CA63-F078-4592C709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A323-A3A3-4AF4-B2F4-8D9C5FEFE00E}" type="datetimeFigureOut">
              <a:rPr lang="tr-TR" smtClean="0"/>
              <a:t>12.04.2025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FC939F7-93E9-7EB0-B554-4EC1D581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16FBEFA-7CBD-CA2F-7ECD-98E5D58B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28B-0047-49B9-A16B-B9528D29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506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DD067E-8C49-A31B-13FA-1D94086A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F8CCB98-0BA8-AB76-0D8C-68B690C1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F744AB-28D7-8FC4-D241-A3CD34AD1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BFDA3D1-3851-375D-CD8E-85DF245FA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8369639-00C3-CFA0-2D47-F83EFDE2D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EAC7322-7383-BE44-D8DA-56FC1D46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A323-A3A3-4AF4-B2F4-8D9C5FEFE00E}" type="datetimeFigureOut">
              <a:rPr lang="tr-TR" smtClean="0"/>
              <a:t>12.04.2025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72D5B63-5C52-D854-6C8D-6527853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1C71B1B-AE04-FCAB-507F-D453E43E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28B-0047-49B9-A16B-B9528D29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8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11B281-E628-62EC-2EB8-38EC3768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5630468-EE7A-D0B9-5B60-8DE14644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A323-A3A3-4AF4-B2F4-8D9C5FEFE00E}" type="datetimeFigureOut">
              <a:rPr lang="tr-TR" smtClean="0"/>
              <a:t>12.04.2025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E118D7D-AEBC-F264-CB7A-0428213C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AF95F00-0B77-7D21-1D70-56E0AB28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28B-0047-49B9-A16B-B9528D29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3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409448D-41CA-7501-62EE-FD07DA19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A323-A3A3-4AF4-B2F4-8D9C5FEFE00E}" type="datetimeFigureOut">
              <a:rPr lang="tr-TR" smtClean="0"/>
              <a:t>12.04.2025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6F1D5E-B24E-F876-2313-B0FAEE37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05E488-D0D1-2E63-5CFD-FF67DD5F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28B-0047-49B9-A16B-B9528D29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91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5AA8B2-B53C-D0ED-F698-C8B26899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BFC16B-D9F3-BAF5-6D73-34117FFF6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1AF398A-6A6B-A325-6E4B-EC4FB3EFA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29515CC-0125-7558-3823-1B679040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A323-A3A3-4AF4-B2F4-8D9C5FEFE00E}" type="datetimeFigureOut">
              <a:rPr lang="tr-TR" smtClean="0"/>
              <a:t>12.04.2025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8DE8E81-4D33-3FB9-9F22-6C623CE6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345EAE7-3594-8F22-70E8-8768E783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28B-0047-49B9-A16B-B9528D29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599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BDE6B6-11D1-2C90-59FC-5DAB69C5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FAE5870-589F-9C1E-188A-9DC59EF85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EEABD38-199E-2B06-58F2-DC4B3C271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160D11D-256F-A212-D102-49160B16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A323-A3A3-4AF4-B2F4-8D9C5FEFE00E}" type="datetimeFigureOut">
              <a:rPr lang="tr-TR" smtClean="0"/>
              <a:t>12.04.2025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5874E2-637C-8A1D-DD5E-9C2337DD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2DC0988-8573-21E4-49E5-58A86C2E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28B-0047-49B9-A16B-B9528D29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61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0BB9B91-A878-ABF4-E536-ABBF852A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797AE6-0CBF-A925-C0EB-55721D857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A95D2A-E658-4F31-E05E-4208B3CD0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FA323-A3A3-4AF4-B2F4-8D9C5FEFE00E}" type="datetimeFigureOut">
              <a:rPr lang="tr-TR" smtClean="0"/>
              <a:t>12.04.2025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ADA705-74B3-E8EB-3120-2F93FB617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11982F-1E3B-1C74-3FA2-A26333F20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9828B-0047-49B9-A16B-B9528D29B7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84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043241-67BB-E5FC-432E-E51F0E548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BİLGİ GÜVENLİĞİ</a:t>
            </a:r>
            <a:br>
              <a:rPr lang="tr-TR" dirty="0"/>
            </a:br>
            <a:r>
              <a:rPr lang="tr-TR" dirty="0"/>
              <a:t>7. HAFTA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503549-CDE5-5247-6C97-09B52566A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r>
              <a:rPr lang="tr-TR" dirty="0"/>
              <a:t>ASİMETRİK ALGORİTMALAR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581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3B81-4CD8-1ABF-E0B1-DD2EBF73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1271-F7CF-ADF5-CF4E-D0E5554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5684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dirty="0"/>
              <a:t>ASİMETRİK ŞİFRELEME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1B5B85-CB24-7182-98F6-844924C0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92"/>
            <a:ext cx="10515600" cy="53891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b="1" dirty="0">
                <a:solidFill>
                  <a:srgbClr val="FF0000"/>
                </a:solidFill>
              </a:rPr>
              <a:t>UNUTMAYINIZ</a:t>
            </a:r>
            <a:r>
              <a:rPr lang="tr-TR" sz="2200" dirty="0"/>
              <a:t>, private key bilgisi ile public key bilgisi arasında matematiksel bir işlem vardı ve bu TEK YÖNLÜ bir işlemdi.</a:t>
            </a:r>
          </a:p>
        </p:txBody>
      </p:sp>
    </p:spTree>
    <p:extLst>
      <p:ext uri="{BB962C8B-B14F-4D97-AF65-F5344CB8AC3E}">
        <p14:creationId xmlns:p14="http://schemas.microsoft.com/office/powerpoint/2010/main" val="402491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3B81-4CD8-1ABF-E0B1-DD2EBF73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1271-F7CF-ADF5-CF4E-D0E5554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5684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dirty="0"/>
              <a:t>RSA Algoritması</a:t>
            </a:r>
          </a:p>
        </p:txBody>
      </p:sp>
      <p:pic>
        <p:nvPicPr>
          <p:cNvPr id="5" name="İçerik Yer Tutucusu 4" descr="metin, ekran görüntüsü, giyim, kişi, şahıs içeren bir resim&#10;&#10;Açıklama otomatik olarak oluşturuldu">
            <a:extLst>
              <a:ext uri="{FF2B5EF4-FFF2-40B4-BE49-F238E27FC236}">
                <a16:creationId xmlns:a16="http://schemas.microsoft.com/office/drawing/2014/main" id="{FD475FC1-B3FB-57F0-F9CF-B13FC2D35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5" y="1475006"/>
            <a:ext cx="11732189" cy="2948901"/>
          </a:xfrm>
        </p:spPr>
      </p:pic>
    </p:spTree>
    <p:extLst>
      <p:ext uri="{BB962C8B-B14F-4D97-AF65-F5344CB8AC3E}">
        <p14:creationId xmlns:p14="http://schemas.microsoft.com/office/powerpoint/2010/main" val="258063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3B81-4CD8-1ABF-E0B1-DD2EBF73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1271-F7CF-ADF5-CF4E-D0E5554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5684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dirty="0"/>
              <a:t>RSA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1B5B85-CB24-7182-98F6-844924C0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92"/>
            <a:ext cx="10515600" cy="53891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RSA, 2 adımdan oluşur.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200" dirty="0"/>
              <a:t>İlk adımda, p ve q olmak üzere iki asal sayı seçilir.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200" dirty="0"/>
              <a:t>Daha sonra, bu iki asal sayının çarpımından küçük bir e sayısı seçilir.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200" dirty="0"/>
              <a:t>Seçilen bu e sayısı,(p-1) * (q-1) ile aralarında asal olmalıdır.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tr-TR" sz="2200" dirty="0"/>
          </a:p>
        </p:txBody>
      </p:sp>
      <p:pic>
        <p:nvPicPr>
          <p:cNvPr id="5" name="Resim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963E45F1-3133-7CEA-930F-74A397436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57" y="3794854"/>
            <a:ext cx="885948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4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3B81-4CD8-1ABF-E0B1-DD2EBF73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1271-F7CF-ADF5-CF4E-D0E5554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5684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dirty="0"/>
              <a:t>RSA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1B5B85-CB24-7182-98F6-844924C0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92"/>
            <a:ext cx="10515600" cy="53891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2. adımda, d gizli parametresi aşağıda verilen formüldeki gibi hesaplanır.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Yani, d sayısı aslında mod (p-1) * (q-1)’e göre e’nin tersidir.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tr-TR" sz="2200" dirty="0"/>
          </a:p>
        </p:txBody>
      </p:sp>
      <p:pic>
        <p:nvPicPr>
          <p:cNvPr id="5" name="Resim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7BB2CEC1-A3D4-F80B-4F6B-FA733A78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2909466"/>
            <a:ext cx="8869013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8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3B81-4CD8-1ABF-E0B1-DD2EBF73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1271-F7CF-ADF5-CF4E-D0E5554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5684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dirty="0"/>
              <a:t>RSA Algoritması-Örnek</a:t>
            </a:r>
          </a:p>
        </p:txBody>
      </p:sp>
      <p:pic>
        <p:nvPicPr>
          <p:cNvPr id="5" name="İçerik Yer Tutucusu 4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939075AE-A61D-942F-97CF-BF4E3620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36" y="1130159"/>
            <a:ext cx="9430928" cy="4625817"/>
          </a:xfrm>
        </p:spPr>
      </p:pic>
    </p:spTree>
    <p:extLst>
      <p:ext uri="{BB962C8B-B14F-4D97-AF65-F5344CB8AC3E}">
        <p14:creationId xmlns:p14="http://schemas.microsoft.com/office/powerpoint/2010/main" val="319894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3B81-4CD8-1ABF-E0B1-DD2EBF73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1271-F7CF-ADF5-CF4E-D0E5554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5684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dirty="0"/>
              <a:t>ASİMETRİK ŞİFRELEME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1B5B85-CB24-7182-98F6-844924C0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92"/>
            <a:ext cx="10515600" cy="53891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Simetrik şifrelemede, veriyi şifrelemek ve şifre çözmek için aynı anahtar kullanılıyordu. Bu senaryoda, anahtarın ele geçirilmesi durumunda mesaj da çözülebiliyordu.</a:t>
            </a:r>
          </a:p>
        </p:txBody>
      </p:sp>
    </p:spTree>
    <p:extLst>
      <p:ext uri="{BB962C8B-B14F-4D97-AF65-F5344CB8AC3E}">
        <p14:creationId xmlns:p14="http://schemas.microsoft.com/office/powerpoint/2010/main" val="7794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3B81-4CD8-1ABF-E0B1-DD2EBF73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1271-F7CF-ADF5-CF4E-D0E5554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5684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dirty="0"/>
              <a:t>ASİMETRİK ŞİFRELEME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1B5B85-CB24-7182-98F6-844924C0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92"/>
            <a:ext cx="10515600" cy="53891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Asimetrik şifrelemede ise iki kişi arasındaki güvenli oturumda 4 anahtar kullanılır.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Herkesin, bir açık anahtarı (public key), bir de kişisel-özel anahtarı (private key) bulunur.</a:t>
            </a:r>
          </a:p>
        </p:txBody>
      </p:sp>
    </p:spTree>
    <p:extLst>
      <p:ext uri="{BB962C8B-B14F-4D97-AF65-F5344CB8AC3E}">
        <p14:creationId xmlns:p14="http://schemas.microsoft.com/office/powerpoint/2010/main" val="310665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3B81-4CD8-1ABF-E0B1-DD2EBF73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1271-F7CF-ADF5-CF4E-D0E5554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5684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dirty="0"/>
              <a:t>ASİMETRİK ŞİFRELEME</a:t>
            </a:r>
          </a:p>
        </p:txBody>
      </p:sp>
      <p:pic>
        <p:nvPicPr>
          <p:cNvPr id="5" name="İçerik Yer Tutucusu 4" descr="metin, ekran görüntüsü, çizgi film içeren bir resim&#10;&#10;Açıklama otomatik olarak oluşturuldu">
            <a:extLst>
              <a:ext uri="{FF2B5EF4-FFF2-40B4-BE49-F238E27FC236}">
                <a16:creationId xmlns:a16="http://schemas.microsoft.com/office/drawing/2014/main" id="{6F04C141-D880-9CB8-BF3A-EA54C5492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76" y="948951"/>
            <a:ext cx="5819048" cy="3209524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25D6835-4EF9-80FF-6660-4B14BC81E319}"/>
              </a:ext>
            </a:extLst>
          </p:cNvPr>
          <p:cNvSpPr txBox="1"/>
          <p:nvPr/>
        </p:nvSpPr>
        <p:spPr>
          <a:xfrm>
            <a:off x="194939" y="4426389"/>
            <a:ext cx="10440294" cy="2008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/>
              <a:t>Şekilde görüldüğü gibi, 2 kişinin asimetrik şifreleme ile mesaj paylaşımında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400" dirty="0"/>
              <a:t>     bulunduklarını düşünelim.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/>
              <a:t>Her iki kullanıcının da kullandıkları 2 anahtar bulunmaktadır. </a:t>
            </a:r>
          </a:p>
        </p:txBody>
      </p:sp>
    </p:spTree>
    <p:extLst>
      <p:ext uri="{BB962C8B-B14F-4D97-AF65-F5344CB8AC3E}">
        <p14:creationId xmlns:p14="http://schemas.microsoft.com/office/powerpoint/2010/main" val="163792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3B81-4CD8-1ABF-E0B1-DD2EBF73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1271-F7CF-ADF5-CF4E-D0E5554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5684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dirty="0"/>
              <a:t>ASİMETRİK ŞİFRELEME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1B5B85-CB24-7182-98F6-844924C0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92"/>
            <a:ext cx="10515600" cy="53891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Ayşe, Ahmet’e bir mesaj göndereceği zaman bu mesajı şifrelemesini yaparken Ahmet’in açık anahtarını kullanır (Public Key 2).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tr-TR" sz="2200" dirty="0"/>
          </a:p>
        </p:txBody>
      </p:sp>
      <p:pic>
        <p:nvPicPr>
          <p:cNvPr id="5" name="Resim 4" descr="metin, ekran görüntüsü, çizgi film içeren bir resim&#10;&#10;Açıklama otomatik olarak oluşturuldu">
            <a:extLst>
              <a:ext uri="{FF2B5EF4-FFF2-40B4-BE49-F238E27FC236}">
                <a16:creationId xmlns:a16="http://schemas.microsoft.com/office/drawing/2014/main" id="{2D73F0A1-6282-446C-31A4-69DB07E23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02" y="1869826"/>
            <a:ext cx="5857143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3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3B81-4CD8-1ABF-E0B1-DD2EBF73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1271-F7CF-ADF5-CF4E-D0E5554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5684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dirty="0"/>
              <a:t>ASİMETRİK ŞİFRELEME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1B5B85-CB24-7182-98F6-844924C0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92"/>
            <a:ext cx="10515600" cy="53891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Mesaj şifrelendikten sonra Ahmet’e iletilir.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Ahmet, mesajın şifresini çözerken kendi özel anahtarını kullanır (Private Key 2).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tr-TR" sz="2200" dirty="0"/>
          </a:p>
        </p:txBody>
      </p:sp>
      <p:pic>
        <p:nvPicPr>
          <p:cNvPr id="5" name="Resim 4" descr="metin, ekran görüntüsü, çizgi film içeren bir resim&#10;&#10;Açıklama otomatik olarak oluşturuldu">
            <a:extLst>
              <a:ext uri="{FF2B5EF4-FFF2-40B4-BE49-F238E27FC236}">
                <a16:creationId xmlns:a16="http://schemas.microsoft.com/office/drawing/2014/main" id="{72485C22-B4CA-453A-8CFB-4332A80BF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2052924"/>
            <a:ext cx="5904762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3B81-4CD8-1ABF-E0B1-DD2EBF73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1271-F7CF-ADF5-CF4E-D0E5554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5684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dirty="0"/>
              <a:t>ASİMETRİK ŞİFRELEME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1B5B85-CB24-7182-98F6-844924C0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92"/>
            <a:ext cx="10515600" cy="53891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b="1" dirty="0">
                <a:solidFill>
                  <a:srgbClr val="FF0000"/>
                </a:solidFill>
              </a:rPr>
              <a:t>NOT: </a:t>
            </a:r>
            <a:r>
              <a:rPr lang="tr-TR" sz="2200" dirty="0"/>
              <a:t>Public key ve private key bilgileri, rassal sayı üreteçleri tarafından üretilir.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Kullanılan matematiksel işlemler ile private key bilgisi ile public key bilgisi arasında matematiksel bir ilişki vardır.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b="1" dirty="0">
                <a:solidFill>
                  <a:srgbClr val="FF0000"/>
                </a:solidFill>
              </a:rPr>
              <a:t>ANCAK</a:t>
            </a:r>
            <a:r>
              <a:rPr lang="tr-TR" sz="2200" dirty="0"/>
              <a:t>, bu ilişki, private key’den public key’e göre </a:t>
            </a:r>
            <a:r>
              <a:rPr lang="tr-TR" sz="2200" b="1" dirty="0">
                <a:solidFill>
                  <a:srgbClr val="FF0000"/>
                </a:solidFill>
              </a:rPr>
              <a:t>TEK YÖNLÜDÜR</a:t>
            </a:r>
            <a:r>
              <a:rPr lang="tr-T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693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3B81-4CD8-1ABF-E0B1-DD2EBF73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1271-F7CF-ADF5-CF4E-D0E5554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5684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dirty="0"/>
              <a:t>ASİMETRİK ŞİFRELEME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1B5B85-CB24-7182-98F6-844924C0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92"/>
            <a:ext cx="10515600" cy="53891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Peki, asimetrik şifrelemede kimlik doğrulama işlemi nasıl yapılır?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Yani, bir mesaj alındı ve şifresi çözüldü ama gönderen kişinin kim olduğu nasıl anlaşılır?</a:t>
            </a:r>
          </a:p>
        </p:txBody>
      </p:sp>
    </p:spTree>
    <p:extLst>
      <p:ext uri="{BB962C8B-B14F-4D97-AF65-F5344CB8AC3E}">
        <p14:creationId xmlns:p14="http://schemas.microsoft.com/office/powerpoint/2010/main" val="33447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3B81-4CD8-1ABF-E0B1-DD2EBF73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51271-F7CF-ADF5-CF4E-D0E555489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43"/>
            <a:ext cx="10515600" cy="56849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3600" dirty="0"/>
              <a:t>ASİMETRİK ŞİFRELEME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1B5B85-CB24-7182-98F6-844924C0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792"/>
            <a:ext cx="10515600" cy="53891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Bu sorunun cevabı, «dijital imza»da yatmaktadır.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Mesajın sonuna, mesajın hash’i (özet bilgisi) gönderen kişinin private key’i ile şifrelenir.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Alıcı taraf, gönderenin public key bilgisine sahip olduğu için, bu şifreli mesajın doğruluğunu anlamak için şifrelenmiş özeti ortaya çıkarır.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200" dirty="0"/>
              <a:t>Orijinal hash değeri ile karşılaştırır ve özet değerleri aynı ise, kimlik doğrulama işlemi sağlanmış olur.</a:t>
            </a:r>
          </a:p>
        </p:txBody>
      </p:sp>
    </p:spTree>
    <p:extLst>
      <p:ext uri="{BB962C8B-B14F-4D97-AF65-F5344CB8AC3E}">
        <p14:creationId xmlns:p14="http://schemas.microsoft.com/office/powerpoint/2010/main" val="210741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391</Words>
  <Application>Microsoft Office PowerPoint</Application>
  <PresentationFormat>Geniş ekran</PresentationFormat>
  <Paragraphs>41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Teması</vt:lpstr>
      <vt:lpstr>BİLGİ GÜVENLİĞİ 7. HAFTA</vt:lpstr>
      <vt:lpstr>ASİMETRİK ŞİFRELEME</vt:lpstr>
      <vt:lpstr>ASİMETRİK ŞİFRELEME</vt:lpstr>
      <vt:lpstr>ASİMETRİK ŞİFRELEME</vt:lpstr>
      <vt:lpstr>ASİMETRİK ŞİFRELEME</vt:lpstr>
      <vt:lpstr>ASİMETRİK ŞİFRELEME</vt:lpstr>
      <vt:lpstr>ASİMETRİK ŞİFRELEME</vt:lpstr>
      <vt:lpstr>ASİMETRİK ŞİFRELEME</vt:lpstr>
      <vt:lpstr>ASİMETRİK ŞİFRELEME</vt:lpstr>
      <vt:lpstr>ASİMETRİK ŞİFRELEME</vt:lpstr>
      <vt:lpstr>RSA Algoritması</vt:lpstr>
      <vt:lpstr>RSA Algoritması</vt:lpstr>
      <vt:lpstr>RSA Algoritması</vt:lpstr>
      <vt:lpstr>RSA Algoritması-Örnek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İÇERİK TASARIMI DERSİ 2. HAFTA</dc:title>
  <dc:creator>Furkan Aslan</dc:creator>
  <cp:lastModifiedBy>Furkan ATLAN</cp:lastModifiedBy>
  <cp:revision>547</cp:revision>
  <dcterms:created xsi:type="dcterms:W3CDTF">2024-02-18T18:13:34Z</dcterms:created>
  <dcterms:modified xsi:type="dcterms:W3CDTF">2025-04-12T11:03:25Z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2024-02-18T18:14:27Z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043d1765-d45d-4d1c-8df9-8de8575b1324</vt:lpwstr>
  </property>
  <property fmtid="{D5CDD505-2E9C-101B-9397-08002B2CF9AE}" pid="7" name="MSIP_Label_defa4170-0d19-0005-0004-bc88714345d2_ActionId">
    <vt:lpwstr>65218768-bae2-498b-802d-d9ad6cbc58ab</vt:lpwstr>
  </property>
  <property fmtid="{D5CDD505-2E9C-101B-9397-08002B2CF9AE}" pid="8" name="MSIP_Label_defa4170-0d19-0005-0004-bc88714345d2_ContentBits">
    <vt:lpwstr>0</vt:lpwstr>
  </property>
</Properties>
</file>