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26" r:id="rId16"/>
    <p:sldId id="302" r:id="rId17"/>
    <p:sldId id="327" r:id="rId18"/>
    <p:sldId id="303" r:id="rId19"/>
    <p:sldId id="304" r:id="rId20"/>
    <p:sldId id="305" r:id="rId21"/>
    <p:sldId id="306" r:id="rId22"/>
    <p:sldId id="307" r:id="rId23"/>
    <p:sldId id="308" r:id="rId24"/>
    <p:sldId id="309" r:id="rId25"/>
    <p:sldId id="325"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02C0B-5D50-EA45-1218-5E5E017191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9E9A178-99C3-0D14-4F84-C7FFE9D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15031B0-22E9-2A90-1837-345B60FEE74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1CADCBB1-8E10-ED1D-913D-CC5D80F175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FC567C-305D-A538-B077-E3AF912A8C69}"/>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4186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D815F-313B-A60E-1AD2-157BA04009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6B476B6-ABEF-6711-78D4-27851C3D3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F5B269-3381-D829-D9B6-A45DC36F1436}"/>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5DB636AB-E4F8-385C-0223-F5467358C7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3026FF-F23D-AC7A-2E71-E77193E9064E}"/>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011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9D9A66-96A0-1328-99AD-3E0D9A13D7D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7C5639-A711-8A01-013B-5821533ED0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7C2DCA-DA8F-35C3-3C20-556184CFCCA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DB41E80D-113C-4781-FA75-D6B0196B6B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793730-DF42-0704-D7DD-C87FBD73E4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1574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CB286-B8EB-E22F-D17E-A5BAF77A0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4A4D7F-9900-88C7-2553-05B2A5553F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F63B37-9997-DAF8-D99F-5F91E7992D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F1CFEEFA-00B3-D1A9-B8B8-30E24FC60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04F77-41A2-68E0-F179-C06E3EF0BC1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52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E5B24-8884-BB6A-7CA9-6E2752DC9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CE62B5-4CBA-9013-AA80-16CEE39E5A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B811F92-B8F5-F7C7-2171-A34674C3445E}"/>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90CDCAF-985E-5DBD-28CC-2E9B49C63E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685B4-0581-16F7-84E1-A32C2BB23650}"/>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316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82883-E480-4D2D-FC25-606EF3BBB61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5834D69-2CE9-7EBC-517B-842AB326E8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C21448B-8BB0-438D-3BFE-4CF64F6DBB8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701723-A85D-CA63-F078-4592C70938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AFC939F7-93E9-7EB0-B554-4EC1D58150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6FBEFA-7CBD-CA2F-7ECD-98E5D58B7A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8650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DD067E-8C49-A31B-13FA-1D94086A67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CCB98-0BA8-AB76-0D8C-68B690C1A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F744AB-28D7-8FC4-D241-A3CD34AD109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BFDA3D1-3851-375D-CD8E-85DF245F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369639-00C3-CFA0-2D47-F83EFDE2D42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EAC7322-7383-BE44-D8DA-56FC1D46FC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8" name="Alt Bilgi Yer Tutucusu 7">
            <a:extLst>
              <a:ext uri="{FF2B5EF4-FFF2-40B4-BE49-F238E27FC236}">
                <a16:creationId xmlns:a16="http://schemas.microsoft.com/office/drawing/2014/main" id="{872D5B63-5C52-D854-6C8D-6527853B377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C71B1B-AE04-FCAB-507F-D453E43EF8E7}"/>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5658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1B281-E628-62EC-2EB8-38EC3768C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630468-EE7A-D0B9-5B60-8DE146444E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4" name="Alt Bilgi Yer Tutucusu 3">
            <a:extLst>
              <a:ext uri="{FF2B5EF4-FFF2-40B4-BE49-F238E27FC236}">
                <a16:creationId xmlns:a16="http://schemas.microsoft.com/office/drawing/2014/main" id="{AE118D7D-AEBC-F264-CB7A-0428213C7D2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F95F00-0B77-7D21-1D70-56E0AB28013F}"/>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4703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409448D-41CA-7501-62EE-FD07DA19E67C}"/>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3" name="Alt Bilgi Yer Tutucusu 2">
            <a:extLst>
              <a:ext uri="{FF2B5EF4-FFF2-40B4-BE49-F238E27FC236}">
                <a16:creationId xmlns:a16="http://schemas.microsoft.com/office/drawing/2014/main" id="{A66F1D5E-B24E-F876-2313-B0FAEE37089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05E488-D0D1-2E63-5CFD-FF67DD5F3DB2}"/>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9589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AA8B2-B53C-D0ED-F698-C8B2689993E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5BFC16B-D9F3-BAF5-6D73-34117FFF6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AF398A-6A6B-A325-6E4B-EC4FB3EFA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515CC-0125-7558-3823-1B679040EAC8}"/>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68DE8E81-4D33-3FB9-9F22-6C623CE67C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45EAE7-3594-8F22-70E8-8768E78346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1559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DE6B6-11D1-2C90-59FC-5DAB69C50C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AE5870-589F-9C1E-188A-9DC59EF85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EABD38-199E-2B06-58F2-DC4B3C27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60D11D-256F-A212-D102-49160B16280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F25874E2-637C-8A1D-DD5E-9C2337DD391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C0988-8573-21E4-49E5-58A86C2E6B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7816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0BB9B91-A878-ABF4-E536-ABBF852AE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797AE6-0CBF-A925-C0EB-55721D857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A95D2A-E658-4F31-E05E-4208B3CD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DADA705-74B3-E8EB-3120-2F93FB617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811982F-1E3B-1C74-3FA2-A26333F2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B9828B-0047-49B9-A16B-B9528D29B7F4}" type="slidenum">
              <a:rPr lang="tr-TR" smtClean="0"/>
              <a:t>‹#›</a:t>
            </a:fld>
            <a:endParaRPr lang="tr-TR"/>
          </a:p>
        </p:txBody>
      </p:sp>
    </p:spTree>
    <p:extLst>
      <p:ext uri="{BB962C8B-B14F-4D97-AF65-F5344CB8AC3E}">
        <p14:creationId xmlns:p14="http://schemas.microsoft.com/office/powerpoint/2010/main" val="18184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43241-67BB-E5FC-432E-E51F0E5480DB}"/>
              </a:ext>
            </a:extLst>
          </p:cNvPr>
          <p:cNvSpPr>
            <a:spLocks noGrp="1"/>
          </p:cNvSpPr>
          <p:nvPr>
            <p:ph type="ctrTitle"/>
          </p:nvPr>
        </p:nvSpPr>
        <p:spPr/>
        <p:txBody>
          <a:bodyPr>
            <a:normAutofit/>
          </a:bodyPr>
          <a:lstStyle/>
          <a:p>
            <a:r>
              <a:rPr lang="tr-TR" dirty="0"/>
              <a:t>BİLGİ GÜVENLİĞİ</a:t>
            </a:r>
            <a:br>
              <a:rPr lang="tr-TR" dirty="0"/>
            </a:br>
            <a:r>
              <a:rPr lang="tr-TR" dirty="0"/>
              <a:t>6. HAFTA</a:t>
            </a:r>
          </a:p>
        </p:txBody>
      </p:sp>
      <p:sp>
        <p:nvSpPr>
          <p:cNvPr id="3" name="Alt Başlık 2">
            <a:extLst>
              <a:ext uri="{FF2B5EF4-FFF2-40B4-BE49-F238E27FC236}">
                <a16:creationId xmlns:a16="http://schemas.microsoft.com/office/drawing/2014/main" id="{C1503549-CDE5-5247-6C97-09B52566AFF2}"/>
              </a:ext>
            </a:extLst>
          </p:cNvPr>
          <p:cNvSpPr>
            <a:spLocks noGrp="1"/>
          </p:cNvSpPr>
          <p:nvPr>
            <p:ph type="subTitle" idx="1"/>
          </p:nvPr>
        </p:nvSpPr>
        <p:spPr/>
        <p:txBody>
          <a:bodyPr>
            <a:normAutofit/>
          </a:bodyPr>
          <a:lstStyle/>
          <a:p>
            <a:endParaRPr lang="tr-TR" dirty="0"/>
          </a:p>
          <a:p>
            <a:r>
              <a:rPr lang="tr-TR" dirty="0"/>
              <a:t>SİMETRİK ALGORİTMALAR</a:t>
            </a:r>
          </a:p>
          <a:p>
            <a:endParaRPr lang="tr-TR" dirty="0"/>
          </a:p>
        </p:txBody>
      </p:sp>
    </p:spTree>
    <p:extLst>
      <p:ext uri="{BB962C8B-B14F-4D97-AF65-F5344CB8AC3E}">
        <p14:creationId xmlns:p14="http://schemas.microsoft.com/office/powerpoint/2010/main" val="62581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Algoritması-Başlangıç Permütasyonu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Veriler 64 bitlik bloklar haline getirildikten sonra bu blokların her birine 16 Round’luk şifreleme işlemi uygulanır. 64 bitlik bloklara yerleştirilen veriler, sıralı düzenden çıkarılır ve permütasyon tablosundaki indeksleme sırasına göre karıştırılır.</a:t>
            </a:r>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EF9EA15B-7C04-87E4-D8C9-1E71C303B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91" y="2591977"/>
            <a:ext cx="11584017" cy="4153480"/>
          </a:xfrm>
          <a:prstGeom prst="rect">
            <a:avLst/>
          </a:prstGeom>
        </p:spPr>
      </p:pic>
    </p:spTree>
    <p:extLst>
      <p:ext uri="{BB962C8B-B14F-4D97-AF65-F5344CB8AC3E}">
        <p14:creationId xmlns:p14="http://schemas.microsoft.com/office/powerpoint/2010/main" val="65963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Algoritması-Başlangıç Permütasyonu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şekilde görüldüğü gibi permütasyon işlemi sonrası 1. bit 40. bitin yerine, 2. bit 8. bitin yerine, 58. bit 1. bitin yerine yazılmıştır-yerini almıştır.</a:t>
            </a:r>
          </a:p>
          <a:p>
            <a:pPr marL="0" indent="0" algn="just">
              <a:lnSpc>
                <a:spcPct val="150000"/>
              </a:lnSpc>
              <a:spcBef>
                <a:spcPts val="600"/>
              </a:spcBef>
              <a:spcAft>
                <a:spcPts val="600"/>
              </a:spcAft>
              <a:buNone/>
            </a:pPr>
            <a:endParaRPr lang="tr-TR" sz="2200" dirty="0"/>
          </a:p>
        </p:txBody>
      </p:sp>
      <p:pic>
        <p:nvPicPr>
          <p:cNvPr id="5" name="Resim 4" descr="metin, diyagram, çizgi, ekran görüntüsü içeren bir resim&#10;&#10;Açıklama otomatik olarak oluşturuldu">
            <a:extLst>
              <a:ext uri="{FF2B5EF4-FFF2-40B4-BE49-F238E27FC236}">
                <a16:creationId xmlns:a16="http://schemas.microsoft.com/office/drawing/2014/main" id="{72E8521C-30C8-8E1A-8973-FA11F82CD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93" y="1972896"/>
            <a:ext cx="8869013" cy="4544059"/>
          </a:xfrm>
          <a:prstGeom prst="rect">
            <a:avLst/>
          </a:prstGeom>
        </p:spPr>
      </p:pic>
    </p:spTree>
    <p:extLst>
      <p:ext uri="{BB962C8B-B14F-4D97-AF65-F5344CB8AC3E}">
        <p14:creationId xmlns:p14="http://schemas.microsoft.com/office/powerpoint/2010/main" val="303501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Algoritması-DES Döngüsü (Round)</a:t>
            </a:r>
          </a:p>
        </p:txBody>
      </p:sp>
      <p:pic>
        <p:nvPicPr>
          <p:cNvPr id="7" name="Resim 6" descr="metin, diyagram, ekran görüntüsü, yazı tipi içeren bir resim&#10;&#10;Açıklama otomatik olarak oluşturuldu">
            <a:extLst>
              <a:ext uri="{FF2B5EF4-FFF2-40B4-BE49-F238E27FC236}">
                <a16:creationId xmlns:a16="http://schemas.microsoft.com/office/drawing/2014/main" id="{5EC87A0D-A7A8-6C6F-61EB-CCB403D59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684" y="856890"/>
            <a:ext cx="10692116" cy="5727919"/>
          </a:xfrm>
          <a:prstGeom prst="rect">
            <a:avLst/>
          </a:prstGeom>
        </p:spPr>
      </p:pic>
    </p:spTree>
    <p:extLst>
      <p:ext uri="{BB962C8B-B14F-4D97-AF65-F5344CB8AC3E}">
        <p14:creationId xmlns:p14="http://schemas.microsoft.com/office/powerpoint/2010/main" val="421326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F Fonksiyonu</a:t>
            </a:r>
          </a:p>
        </p:txBody>
      </p:sp>
      <p:pic>
        <p:nvPicPr>
          <p:cNvPr id="5" name="İçerik Yer Tutucusu 4" descr="metin, diyagram, ekran görüntüsü, yazı tipi içeren bir resim&#10;&#10;Açıklama otomatik olarak oluşturuldu">
            <a:extLst>
              <a:ext uri="{FF2B5EF4-FFF2-40B4-BE49-F238E27FC236}">
                <a16:creationId xmlns:a16="http://schemas.microsoft.com/office/drawing/2014/main" id="{C463E6CE-58BC-943C-71C4-AE7C77BE5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901" y="1492830"/>
            <a:ext cx="11786197" cy="3872339"/>
          </a:xfrm>
        </p:spPr>
      </p:pic>
    </p:spTree>
    <p:extLst>
      <p:ext uri="{BB962C8B-B14F-4D97-AF65-F5344CB8AC3E}">
        <p14:creationId xmlns:p14="http://schemas.microsoft.com/office/powerpoint/2010/main" val="170648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F Fonksiyonu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 kutusu (S box), verilerin işlendikten sonra yerleştirildiği bloklardır. 8 adet S kutusu vardır. Bu kutuların girişi 6 bit (</a:t>
            </a:r>
            <a:r>
              <a:rPr lang="tr-TR" sz="2200" b="1" dirty="0">
                <a:solidFill>
                  <a:srgbClr val="FF0000"/>
                </a:solidFill>
              </a:rPr>
              <a:t>6x8 = 48 bit</a:t>
            </a:r>
            <a:r>
              <a:rPr lang="tr-TR" sz="2200" dirty="0"/>
              <a:t>), çıkışı ise 4 bittir (</a:t>
            </a:r>
            <a:r>
              <a:rPr lang="tr-TR" sz="2200" b="1" dirty="0">
                <a:solidFill>
                  <a:srgbClr val="FF0000"/>
                </a:solidFill>
              </a:rPr>
              <a:t>4x8 = 32 bit – başlangıçtaki bit sayısı</a:t>
            </a:r>
            <a:r>
              <a:rPr lang="tr-TR" sz="2200" dirty="0"/>
              <a:t>)</a:t>
            </a:r>
          </a:p>
        </p:txBody>
      </p:sp>
      <p:pic>
        <p:nvPicPr>
          <p:cNvPr id="9" name="Resim 8" descr="metin, diyagram, ekran görüntüsü, çizgi içeren bir resim&#10;&#10;Açıklama otomatik olarak oluşturuldu">
            <a:extLst>
              <a:ext uri="{FF2B5EF4-FFF2-40B4-BE49-F238E27FC236}">
                <a16:creationId xmlns:a16="http://schemas.microsoft.com/office/drawing/2014/main" id="{6DE5D429-28C6-EE69-7C6B-3942A9176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18" y="2568842"/>
            <a:ext cx="11926964" cy="3886742"/>
          </a:xfrm>
          <a:prstGeom prst="rect">
            <a:avLst/>
          </a:prstGeom>
        </p:spPr>
      </p:pic>
    </p:spTree>
    <p:extLst>
      <p:ext uri="{BB962C8B-B14F-4D97-AF65-F5344CB8AC3E}">
        <p14:creationId xmlns:p14="http://schemas.microsoft.com/office/powerpoint/2010/main" val="425434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S Kutusu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 kutusunun girişindeki 6 bitin ilk ve son biti (şekildeki 1 ve 1), yan yana dizilir ve ikili tabandaki karşılığına bakılır.  0011 = 0+0+2.1+1.1 = 2+1=3. Bu işlemin sonucu olan sayının S kutusundaki satır indeksine gidilir (4. satır).</a:t>
            </a:r>
          </a:p>
        </p:txBody>
      </p:sp>
      <p:pic>
        <p:nvPicPr>
          <p:cNvPr id="6" name="Resim 5" descr="metin, ekran görüntüsü, yazı tipi, çizgi içeren bir resim&#10;&#10;Açıklama otomatik olarak oluşturuldu">
            <a:extLst>
              <a:ext uri="{FF2B5EF4-FFF2-40B4-BE49-F238E27FC236}">
                <a16:creationId xmlns:a16="http://schemas.microsoft.com/office/drawing/2014/main" id="{29311FF0-499F-2737-0D5D-A2AFF1D51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6071" y="2546129"/>
            <a:ext cx="10117729" cy="4199328"/>
          </a:xfrm>
          <a:prstGeom prst="rect">
            <a:avLst/>
          </a:prstGeom>
        </p:spPr>
      </p:pic>
    </p:spTree>
    <p:extLst>
      <p:ext uri="{BB962C8B-B14F-4D97-AF65-F5344CB8AC3E}">
        <p14:creationId xmlns:p14="http://schemas.microsoft.com/office/powerpoint/2010/main" val="127452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S Kutusu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ortadaki 4 bit yan yana yazılır ve ikili sistemden onluk sisteme çevrilir. Örneğimize göre, 0010 -&gt; 8.0+4.0+2.1+1.0 = 2. Bu işlemden çıkan sonuca ait sütun indeksine gidilir (2 değeri, 3. sütunda yer alıyor).</a:t>
            </a:r>
          </a:p>
        </p:txBody>
      </p:sp>
      <p:pic>
        <p:nvPicPr>
          <p:cNvPr id="7" name="Resim 6" descr="metin, ekran görüntüsü, yazı tipi, diyagram içeren bir resim&#10;&#10;Açıklama otomatik olarak oluşturuldu">
            <a:extLst>
              <a:ext uri="{FF2B5EF4-FFF2-40B4-BE49-F238E27FC236}">
                <a16:creationId xmlns:a16="http://schemas.microsoft.com/office/drawing/2014/main" id="{01C2ACD0-7B80-64CF-35D4-353E70BBB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67" y="2442639"/>
            <a:ext cx="10638233" cy="4415361"/>
          </a:xfrm>
          <a:prstGeom prst="rect">
            <a:avLst/>
          </a:prstGeom>
        </p:spPr>
      </p:pic>
    </p:spTree>
    <p:extLst>
      <p:ext uri="{BB962C8B-B14F-4D97-AF65-F5344CB8AC3E}">
        <p14:creationId xmlns:p14="http://schemas.microsoft.com/office/powerpoint/2010/main" val="330483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S Kutusu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 olarak, 4. Satır (3 numaralı indeks) ve 3. sütunun (2 numaralı indeks) kesişimi olan değer, girdi sayısı olan 37’nin yeni değeri olur. Yani 37’nin yeni değeri 8 olur (ikili sistemde 1000). </a:t>
            </a:r>
          </a:p>
        </p:txBody>
      </p:sp>
      <p:pic>
        <p:nvPicPr>
          <p:cNvPr id="8" name="Resim 7" descr="metin, ekran görüntüsü, yazı tipi, sayı, numara içeren bir resim&#10;&#10;Açıklama otomatik olarak oluşturuldu">
            <a:extLst>
              <a:ext uri="{FF2B5EF4-FFF2-40B4-BE49-F238E27FC236}">
                <a16:creationId xmlns:a16="http://schemas.microsoft.com/office/drawing/2014/main" id="{03604ADF-D13C-D604-9EAE-B7A3922FA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80994"/>
            <a:ext cx="10515600" cy="4364463"/>
          </a:xfrm>
          <a:prstGeom prst="rect">
            <a:avLst/>
          </a:prstGeom>
        </p:spPr>
      </p:pic>
    </p:spTree>
    <p:extLst>
      <p:ext uri="{BB962C8B-B14F-4D97-AF65-F5344CB8AC3E}">
        <p14:creationId xmlns:p14="http://schemas.microsoft.com/office/powerpoint/2010/main" val="250749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F Fonksiyonu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 kutusu ile orijinal bit sayısı (başlangıçtaki bit sayısı) elde edildikten sonra bu bitlere de tekrar bir permütasyon işlemi daha uygulanıyor ve f fonksiyonu tamamlanıyor.</a:t>
            </a:r>
          </a:p>
          <a:p>
            <a:pPr marL="0" indent="0" algn="just">
              <a:lnSpc>
                <a:spcPct val="150000"/>
              </a:lnSpc>
              <a:spcBef>
                <a:spcPts val="600"/>
              </a:spcBef>
              <a:spcAft>
                <a:spcPts val="600"/>
              </a:spcAft>
              <a:buNone/>
            </a:pPr>
            <a:endParaRPr lang="tr-TR"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552455BF-16DD-C0C4-7C9E-C6C41502C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336" y="2067272"/>
            <a:ext cx="7897327" cy="4467849"/>
          </a:xfrm>
          <a:prstGeom prst="rect">
            <a:avLst/>
          </a:prstGeom>
        </p:spPr>
      </p:pic>
    </p:spTree>
    <p:extLst>
      <p:ext uri="{BB962C8B-B14F-4D97-AF65-F5344CB8AC3E}">
        <p14:creationId xmlns:p14="http://schemas.microsoft.com/office/powerpoint/2010/main" val="1239307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XOR İşlemi</a:t>
            </a:r>
          </a:p>
        </p:txBody>
      </p:sp>
      <p:pic>
        <p:nvPicPr>
          <p:cNvPr id="5" name="İçerik Yer Tutucusu 4" descr="metin, ekran görüntüsü, harita içeren bir resim&#10;&#10;Açıklama otomatik olarak oluşturuldu">
            <a:extLst>
              <a:ext uri="{FF2B5EF4-FFF2-40B4-BE49-F238E27FC236}">
                <a16:creationId xmlns:a16="http://schemas.microsoft.com/office/drawing/2014/main" id="{0D6C1E36-A47D-1B58-EF1B-62BDEC73F95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699" r="7328"/>
          <a:stretch/>
        </p:blipFill>
        <p:spPr>
          <a:xfrm>
            <a:off x="196949" y="918326"/>
            <a:ext cx="11366694" cy="5635067"/>
          </a:xfrm>
        </p:spPr>
      </p:pic>
    </p:spTree>
    <p:extLst>
      <p:ext uri="{BB962C8B-B14F-4D97-AF65-F5344CB8AC3E}">
        <p14:creationId xmlns:p14="http://schemas.microsoft.com/office/powerpoint/2010/main" val="385991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SİMETRİK ŞİFRELEME</a:t>
            </a:r>
          </a:p>
        </p:txBody>
      </p:sp>
      <p:pic>
        <p:nvPicPr>
          <p:cNvPr id="5" name="İçerik Yer Tutucusu 4" descr="metin, ekran görüntüsü, yazı tipi, diyagram içeren bir resim&#10;&#10;Açıklama otomatik olarak oluşturuldu">
            <a:extLst>
              <a:ext uri="{FF2B5EF4-FFF2-40B4-BE49-F238E27FC236}">
                <a16:creationId xmlns:a16="http://schemas.microsoft.com/office/drawing/2014/main" id="{7F1CC868-B2FE-249B-F163-59A28D4B6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67173"/>
            <a:ext cx="10515600" cy="3830017"/>
          </a:xfrm>
        </p:spPr>
      </p:pic>
    </p:spTree>
    <p:extLst>
      <p:ext uri="{BB962C8B-B14F-4D97-AF65-F5344CB8AC3E}">
        <p14:creationId xmlns:p14="http://schemas.microsoft.com/office/powerpoint/2010/main" val="4157371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XOR İşlemi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Şu ana kadar yaptığımız tüm işlemleri, en başta 2 gruba ayırdığımız 32 bitlik verilerden sağ taraftaki (R) 32 bitlik veriye uygulandığını düşünün. XOR işlemi, bu aşamalardan geçmiş sağ taraftaki 32 bitlik veri ile hiçbir işlemden geçmemiş sol taraftaki 32 bitlik veri arasında uygulanır ve oluşan yeni veri bir sonraki adımın (Round’un) sağ taraftaki 32 bitlik verisi olur.</a:t>
            </a:r>
          </a:p>
        </p:txBody>
      </p:sp>
      <p:pic>
        <p:nvPicPr>
          <p:cNvPr id="5" name="Resim 4" descr="metin, ekran görüntüsü, çizgi, diyagram içeren bir resim&#10;&#10;Açıklama otomatik olarak oluşturuldu">
            <a:extLst>
              <a:ext uri="{FF2B5EF4-FFF2-40B4-BE49-F238E27FC236}">
                <a16:creationId xmlns:a16="http://schemas.microsoft.com/office/drawing/2014/main" id="{6413ECC8-6831-5417-5170-10EC3EBD7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573" y="2874340"/>
            <a:ext cx="4101569" cy="3983660"/>
          </a:xfrm>
          <a:prstGeom prst="rect">
            <a:avLst/>
          </a:prstGeom>
        </p:spPr>
      </p:pic>
    </p:spTree>
    <p:extLst>
      <p:ext uri="{BB962C8B-B14F-4D97-AF65-F5344CB8AC3E}">
        <p14:creationId xmlns:p14="http://schemas.microsoft.com/office/powerpoint/2010/main" val="228940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XOR İşlemi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2. Adımda ise aynı işlemler sol taraftaki 32 bitlik veriye uygulanacak ve sağ taraftaki veri ile XOR işlemine tâbi tutulacak. 16 Round boyunca tekrar eden bu işlemler ile sağ taraftaki veriler 8 defa, sol taraftaki veriler de 8 defa şifrelenecektir.</a:t>
            </a:r>
          </a:p>
        </p:txBody>
      </p:sp>
      <p:pic>
        <p:nvPicPr>
          <p:cNvPr id="5" name="Resim 4" descr="metin, ekran görüntüsü, çizgi, diyagram içeren bir resim&#10;&#10;Açıklama otomatik olarak oluşturuldu">
            <a:extLst>
              <a:ext uri="{FF2B5EF4-FFF2-40B4-BE49-F238E27FC236}">
                <a16:creationId xmlns:a16="http://schemas.microsoft.com/office/drawing/2014/main" id="{D4784009-A091-AC5C-E214-5277DBF59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880" y="2447541"/>
            <a:ext cx="4425126" cy="4297916"/>
          </a:xfrm>
          <a:prstGeom prst="rect">
            <a:avLst/>
          </a:prstGeom>
        </p:spPr>
      </p:pic>
    </p:spTree>
    <p:extLst>
      <p:ext uri="{BB962C8B-B14F-4D97-AF65-F5344CB8AC3E}">
        <p14:creationId xmlns:p14="http://schemas.microsoft.com/office/powerpoint/2010/main" val="3926711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 Ters Permütasyon İşlemi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Ters Permütasyon, DES Algoritmasının son adımıdır. Başlangıç permütasyonundaki işlem tersten uygulanır ve 64 bitlik şifrelenmiş metin (cipher text) çıkışa verilir.</a:t>
            </a:r>
          </a:p>
          <a:p>
            <a:pPr marL="0" indent="0" algn="just">
              <a:lnSpc>
                <a:spcPct val="150000"/>
              </a:lnSpc>
              <a:spcBef>
                <a:spcPts val="600"/>
              </a:spcBef>
              <a:spcAft>
                <a:spcPts val="600"/>
              </a:spcAft>
              <a:buNone/>
            </a:pPr>
            <a:endParaRPr lang="tr-TR" sz="2200" dirty="0"/>
          </a:p>
        </p:txBody>
      </p:sp>
      <p:pic>
        <p:nvPicPr>
          <p:cNvPr id="5" name="Resim 4" descr="metin, yazı tipi, ekran görüntüsü, sayı, numara içeren bir resim&#10;&#10;Açıklama otomatik olarak oluşturuldu">
            <a:extLst>
              <a:ext uri="{FF2B5EF4-FFF2-40B4-BE49-F238E27FC236}">
                <a16:creationId xmlns:a16="http://schemas.microsoft.com/office/drawing/2014/main" id="{6AF410BF-6096-54F3-63B6-2DEB961CD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521" y="2579593"/>
            <a:ext cx="6496957" cy="3105583"/>
          </a:xfrm>
          <a:prstGeom prst="rect">
            <a:avLst/>
          </a:prstGeom>
        </p:spPr>
      </p:pic>
    </p:spTree>
    <p:extLst>
      <p:ext uri="{BB962C8B-B14F-4D97-AF65-F5344CB8AC3E}">
        <p14:creationId xmlns:p14="http://schemas.microsoft.com/office/powerpoint/2010/main" val="318452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Algoritmasının Güvenliği</a:t>
            </a:r>
          </a:p>
        </p:txBody>
      </p:sp>
      <p:pic>
        <p:nvPicPr>
          <p:cNvPr id="5" name="İçerik Yer Tutucusu 4" descr="metin, ekran görüntüsü, yazı tipi, cebir içeren bir resim&#10;&#10;Açıklama otomatik olarak oluşturuldu">
            <a:extLst>
              <a:ext uri="{FF2B5EF4-FFF2-40B4-BE49-F238E27FC236}">
                <a16:creationId xmlns:a16="http://schemas.microsoft.com/office/drawing/2014/main" id="{063D3388-3FB3-699C-C91C-584B4FBF4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58629"/>
            <a:ext cx="10515600" cy="4847104"/>
          </a:xfrm>
        </p:spPr>
      </p:pic>
    </p:spTree>
    <p:extLst>
      <p:ext uri="{BB962C8B-B14F-4D97-AF65-F5344CB8AC3E}">
        <p14:creationId xmlns:p14="http://schemas.microsoft.com/office/powerpoint/2010/main" val="544238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Triple DES (3DES) Algoritmasının Yapısı</a:t>
            </a:r>
          </a:p>
        </p:txBody>
      </p:sp>
      <p:pic>
        <p:nvPicPr>
          <p:cNvPr id="5" name="İçerik Yer Tutucusu 4" descr="metin, diyagram, plan, çizgi içeren bir resim&#10;&#10;Açıklama otomatik olarak oluşturuldu">
            <a:extLst>
              <a:ext uri="{FF2B5EF4-FFF2-40B4-BE49-F238E27FC236}">
                <a16:creationId xmlns:a16="http://schemas.microsoft.com/office/drawing/2014/main" id="{093DF519-402D-C6BE-B743-F1DF97314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5824" y="919494"/>
            <a:ext cx="7908169" cy="5677660"/>
          </a:xfrm>
        </p:spPr>
      </p:pic>
    </p:spTree>
    <p:extLst>
      <p:ext uri="{BB962C8B-B14F-4D97-AF65-F5344CB8AC3E}">
        <p14:creationId xmlns:p14="http://schemas.microsoft.com/office/powerpoint/2010/main" val="625805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KAYNAKLAR</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a:t>Mehmet Akif AKKAYA</a:t>
            </a:r>
            <a:endParaRPr lang="tr-TR" sz="2200" dirty="0"/>
          </a:p>
        </p:txBody>
      </p:sp>
    </p:spTree>
    <p:extLst>
      <p:ext uri="{BB962C8B-B14F-4D97-AF65-F5344CB8AC3E}">
        <p14:creationId xmlns:p14="http://schemas.microsoft.com/office/powerpoint/2010/main" val="149210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SİMETRİK ŞİFRELEME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algn="just">
              <a:lnSpc>
                <a:spcPct val="150000"/>
              </a:lnSpc>
              <a:spcBef>
                <a:spcPts val="600"/>
              </a:spcBef>
              <a:spcAft>
                <a:spcPts val="600"/>
              </a:spcAft>
            </a:pPr>
            <a:r>
              <a:rPr lang="tr-TR" sz="2200" dirty="0"/>
              <a:t>Simetrik şifrelemede karakterlerin yerine bit kullanılır (a-&gt;b yerine a-&gt;00010110)</a:t>
            </a:r>
          </a:p>
        </p:txBody>
      </p:sp>
    </p:spTree>
    <p:extLst>
      <p:ext uri="{BB962C8B-B14F-4D97-AF65-F5344CB8AC3E}">
        <p14:creationId xmlns:p14="http://schemas.microsoft.com/office/powerpoint/2010/main" val="77945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SİMETRİK ŞİFRELEME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Veriler blok halinde şifrelendiği için blok şifreleme tabanlı bir sistemdir. Bu nedenle blok şifrelemenin 2 önemli esasını barındırır:</a:t>
            </a:r>
          </a:p>
          <a:p>
            <a:pPr marL="0" indent="0" algn="just">
              <a:lnSpc>
                <a:spcPct val="150000"/>
              </a:lnSpc>
              <a:spcBef>
                <a:spcPts val="600"/>
              </a:spcBef>
              <a:spcAft>
                <a:spcPts val="600"/>
              </a:spcAft>
              <a:buNone/>
            </a:pPr>
            <a:r>
              <a:rPr lang="tr-TR" sz="2200" b="1" dirty="0">
                <a:solidFill>
                  <a:srgbClr val="FF0000"/>
                </a:solidFill>
              </a:rPr>
              <a:t>Karışıklık (Confusion)</a:t>
            </a:r>
            <a:r>
              <a:rPr lang="tr-TR" sz="2200" dirty="0"/>
              <a:t>: anahtar ile orijinal metnin arasındaki ilişkinin gizlenmesidir. (a harfine karşılık gelen anahtar değerine bakarak b harfinin değerini tahmin etme)</a:t>
            </a:r>
          </a:p>
          <a:p>
            <a:pPr marL="0" indent="0" algn="just">
              <a:lnSpc>
                <a:spcPct val="150000"/>
              </a:lnSpc>
              <a:spcBef>
                <a:spcPts val="600"/>
              </a:spcBef>
              <a:spcAft>
                <a:spcPts val="600"/>
              </a:spcAft>
              <a:buNone/>
            </a:pPr>
            <a:r>
              <a:rPr lang="tr-TR" sz="2200" b="1" dirty="0">
                <a:solidFill>
                  <a:srgbClr val="FF0000"/>
                </a:solidFill>
              </a:rPr>
              <a:t>Yayılma (Diffusion)</a:t>
            </a:r>
            <a:r>
              <a:rPr lang="tr-TR" sz="2200" dirty="0"/>
              <a:t>: Orijinal metnin istatistiklerini şifreli metnin daha geniş bir alanına yayarak gizlenmesini sağlar («Merhaba» yazısı için 128 bitlik bir hash değerinin üretilmesi gibi) </a:t>
            </a:r>
          </a:p>
        </p:txBody>
      </p:sp>
    </p:spTree>
    <p:extLst>
      <p:ext uri="{BB962C8B-B14F-4D97-AF65-F5344CB8AC3E}">
        <p14:creationId xmlns:p14="http://schemas.microsoft.com/office/powerpoint/2010/main" val="509169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(Data Encryption Standard) Algoritması</a:t>
            </a:r>
          </a:p>
        </p:txBody>
      </p:sp>
      <p:pic>
        <p:nvPicPr>
          <p:cNvPr id="5" name="İçerik Yer Tutucusu 4" descr="metin, ekran görüntüsü, yazı tipi, cebir içeren bir resim&#10;&#10;Açıklama otomatik olarak oluşturuldu">
            <a:extLst>
              <a:ext uri="{FF2B5EF4-FFF2-40B4-BE49-F238E27FC236}">
                <a16:creationId xmlns:a16="http://schemas.microsoft.com/office/drawing/2014/main" id="{3CD89234-DE3E-2A5F-EF31-CA23971A7F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237" y="808269"/>
            <a:ext cx="11614250" cy="5241461"/>
          </a:xfrm>
        </p:spPr>
      </p:pic>
    </p:spTree>
    <p:extLst>
      <p:ext uri="{BB962C8B-B14F-4D97-AF65-F5344CB8AC3E}">
        <p14:creationId xmlns:p14="http://schemas.microsoft.com/office/powerpoint/2010/main" val="406417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Algoritmasının Yapısı</a:t>
            </a:r>
          </a:p>
        </p:txBody>
      </p:sp>
      <p:pic>
        <p:nvPicPr>
          <p:cNvPr id="5" name="İçerik Yer Tutucusu 4" descr="metin, ekran görüntüsü, yazı tipi, cebir içeren bir resim&#10;&#10;Açıklama otomatik olarak oluşturuldu">
            <a:extLst>
              <a:ext uri="{FF2B5EF4-FFF2-40B4-BE49-F238E27FC236}">
                <a16:creationId xmlns:a16="http://schemas.microsoft.com/office/drawing/2014/main" id="{9BF7EF6C-1D4D-0DC2-C744-23E35784CF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87" y="916291"/>
            <a:ext cx="11790721" cy="5670968"/>
          </a:xfrm>
        </p:spPr>
      </p:pic>
    </p:spTree>
    <p:extLst>
      <p:ext uri="{BB962C8B-B14F-4D97-AF65-F5344CB8AC3E}">
        <p14:creationId xmlns:p14="http://schemas.microsoft.com/office/powerpoint/2010/main" val="304467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Algoritmasının Yapısı-Anahtar Uzunluğu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Normalde anahtar uzunluğu da 64 bittir. Ancak, 8 bit parite bit olarak ayrılır. Parite bit, her 7 bitin yanına eklenen bir kontrol bitidir. Bu bit, 7 bit içerisinde tek sayıda 1 biti varsa 1 olarak eklenir ve o diziyi çift yapar. Çift sayıda bit varsa 0 olarak eklenir. Bu durum, bitlerin kontrolü için kullanılır.</a:t>
            </a:r>
          </a:p>
        </p:txBody>
      </p:sp>
    </p:spTree>
    <p:extLst>
      <p:ext uri="{BB962C8B-B14F-4D97-AF65-F5344CB8AC3E}">
        <p14:creationId xmlns:p14="http://schemas.microsoft.com/office/powerpoint/2010/main" val="5630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Algoritmasının Yapısı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Şifreleme işlemi yapılırken kullanılan mantıksal işlem XOR’dur. XOR, farklı bitler için 1 çıktısını üretirken (0-1 -&gt;1 , 1-0 -&gt;1), aynı bitler için 0 çıktısını üretir (0-0 -&gt;0 , 1-1 -&gt;0).</a:t>
            </a:r>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FEE71705-5368-2853-4D51-1132BCD85F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968" y="1852538"/>
            <a:ext cx="7763078" cy="5009314"/>
          </a:xfrm>
          <a:prstGeom prst="rect">
            <a:avLst/>
          </a:prstGeom>
        </p:spPr>
      </p:pic>
    </p:spTree>
    <p:extLst>
      <p:ext uri="{BB962C8B-B14F-4D97-AF65-F5344CB8AC3E}">
        <p14:creationId xmlns:p14="http://schemas.microsoft.com/office/powerpoint/2010/main" val="245438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DES Algoritmasının Yapısı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DES Algoritması genel itibari ile 3 adımdan oluşur.</a:t>
            </a:r>
          </a:p>
          <a:p>
            <a:pPr marL="457200" indent="-457200" algn="just">
              <a:lnSpc>
                <a:spcPct val="150000"/>
              </a:lnSpc>
              <a:spcBef>
                <a:spcPts val="600"/>
              </a:spcBef>
              <a:spcAft>
                <a:spcPts val="600"/>
              </a:spcAft>
              <a:buAutoNum type="arabicParenR"/>
            </a:pPr>
            <a:r>
              <a:rPr lang="tr-TR" sz="2200" dirty="0"/>
              <a:t>Başlangıç Permütasyonu işlemi (Initial Permutation - IP)</a:t>
            </a:r>
          </a:p>
          <a:p>
            <a:pPr marL="457200" indent="-457200" algn="just">
              <a:lnSpc>
                <a:spcPct val="150000"/>
              </a:lnSpc>
              <a:spcBef>
                <a:spcPts val="600"/>
              </a:spcBef>
              <a:spcAft>
                <a:spcPts val="600"/>
              </a:spcAft>
              <a:buAutoNum type="arabicParenR"/>
            </a:pPr>
            <a:r>
              <a:rPr lang="tr-TR" sz="2200" dirty="0"/>
              <a:t>16 defa tekrar eden şifreleme işlemi (16 Round)</a:t>
            </a:r>
          </a:p>
          <a:p>
            <a:pPr marL="457200" indent="-457200" algn="just">
              <a:lnSpc>
                <a:spcPct val="150000"/>
              </a:lnSpc>
              <a:spcBef>
                <a:spcPts val="600"/>
              </a:spcBef>
              <a:spcAft>
                <a:spcPts val="600"/>
              </a:spcAft>
              <a:buAutoNum type="arabicParenR"/>
            </a:pPr>
            <a:r>
              <a:rPr lang="tr-TR" sz="2200" dirty="0"/>
              <a:t>Tersine Permütasyon işlemi (Inverse Permutation)</a:t>
            </a:r>
          </a:p>
        </p:txBody>
      </p:sp>
    </p:spTree>
    <p:extLst>
      <p:ext uri="{BB962C8B-B14F-4D97-AF65-F5344CB8AC3E}">
        <p14:creationId xmlns:p14="http://schemas.microsoft.com/office/powerpoint/2010/main" val="20523925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1730</TotalTime>
  <Words>732</Words>
  <Application>Microsoft Office PowerPoint</Application>
  <PresentationFormat>Geniş ekran</PresentationFormat>
  <Paragraphs>48</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Aptos</vt:lpstr>
      <vt:lpstr>Aptos Display</vt:lpstr>
      <vt:lpstr>Arial</vt:lpstr>
      <vt:lpstr>Office Teması</vt:lpstr>
      <vt:lpstr>BİLGİ GÜVENLİĞİ 6. HAFTA</vt:lpstr>
      <vt:lpstr>SİMETRİK ŞİFRELEME</vt:lpstr>
      <vt:lpstr>SİMETRİK ŞİFRELEME</vt:lpstr>
      <vt:lpstr>SİMETRİK ŞİFRELEME</vt:lpstr>
      <vt:lpstr>DES (Data Encryption Standard) Algoritması</vt:lpstr>
      <vt:lpstr>DES Algoritmasının Yapısı</vt:lpstr>
      <vt:lpstr>DES Algoritmasının Yapısı-Anahtar Uzunluğu</vt:lpstr>
      <vt:lpstr>DES Algoritmasının Yapısı</vt:lpstr>
      <vt:lpstr>DES Algoritmasının Yapısı</vt:lpstr>
      <vt:lpstr>DES Algoritması-Başlangıç Permütasyonu</vt:lpstr>
      <vt:lpstr>DES Algoritması-Başlangıç Permütasyonu</vt:lpstr>
      <vt:lpstr>DES Algoritması-DES Döngüsü (Round)</vt:lpstr>
      <vt:lpstr>DES Algoritması- F Fonksiyonu</vt:lpstr>
      <vt:lpstr>DES Algoritması- F Fonksiyonu</vt:lpstr>
      <vt:lpstr>DES Algoritması- S Kutusu</vt:lpstr>
      <vt:lpstr>DES Algoritması- S Kutusu</vt:lpstr>
      <vt:lpstr>DES Algoritması- S Kutusu</vt:lpstr>
      <vt:lpstr>DES Algoritması- F Fonksiyonu</vt:lpstr>
      <vt:lpstr>DES Algoritması- XOR İşlemi</vt:lpstr>
      <vt:lpstr>DES Algoritması- XOR İşlemi</vt:lpstr>
      <vt:lpstr>DES Algoritması- XOR İşlemi</vt:lpstr>
      <vt:lpstr>DES Algoritması- Ters Permütasyon İşlemi</vt:lpstr>
      <vt:lpstr>DES Algoritmasının Güvenliği</vt:lpstr>
      <vt:lpstr>Triple DES (3DES) Algoritmasının Yapısı</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İÇERİK TASARIMI DERSİ 2. HAFTA</dc:title>
  <dc:creator>Furkan Aslan</dc:creator>
  <cp:lastModifiedBy>Furkan ATLAN</cp:lastModifiedBy>
  <cp:revision>530</cp:revision>
  <dcterms:created xsi:type="dcterms:W3CDTF">2024-02-18T18:13:34Z</dcterms:created>
  <dcterms:modified xsi:type="dcterms:W3CDTF">2025-04-12T11:03:11Z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2024-02-18T18:14:27Z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043d1765-d45d-4d1c-8df9-8de8575b1324</vt:lpwstr>
  </property>
  <property fmtid="{D5CDD505-2E9C-101B-9397-08002B2CF9AE}" pid="7" name="MSIP_Label_defa4170-0d19-0005-0004-bc88714345d2_ActionId">
    <vt:lpwstr>65218768-bae2-498b-802d-d9ad6cbc58ab</vt:lpwstr>
  </property>
  <property fmtid="{D5CDD505-2E9C-101B-9397-08002B2CF9AE}" pid="8" name="MSIP_Label_defa4170-0d19-0005-0004-bc88714345d2_ContentBits">
    <vt:lpwstr>0</vt:lpwstr>
  </property>
</Properties>
</file>