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1" r:id="rId5"/>
    <p:sldId id="264" r:id="rId6"/>
    <p:sldId id="265" r:id="rId7"/>
    <p:sldId id="267" r:id="rId8"/>
    <p:sldId id="268" r:id="rId9"/>
    <p:sldId id="266" r:id="rId10"/>
    <p:sldId id="270" r:id="rId11"/>
    <p:sldId id="269" r:id="rId12"/>
    <p:sldId id="271" r:id="rId13"/>
    <p:sldId id="272" r:id="rId14"/>
    <p:sldId id="300" r:id="rId15"/>
    <p:sldId id="273" r:id="rId16"/>
    <p:sldId id="290" r:id="rId17"/>
    <p:sldId id="299" r:id="rId18"/>
    <p:sldId id="291" r:id="rId19"/>
    <p:sldId id="292" r:id="rId20"/>
    <p:sldId id="293" r:id="rId21"/>
    <p:sldId id="294" r:id="rId22"/>
    <p:sldId id="295" r:id="rId23"/>
    <p:sldId id="296" r:id="rId24"/>
    <p:sldId id="298" r:id="rId25"/>
    <p:sldId id="297" r:id="rId26"/>
    <p:sldId id="274" r:id="rId27"/>
    <p:sldId id="275" r:id="rId28"/>
    <p:sldId id="276" r:id="rId29"/>
    <p:sldId id="277" r:id="rId30"/>
    <p:sldId id="278" r:id="rId31"/>
    <p:sldId id="279" r:id="rId32"/>
    <p:sldId id="280" r:id="rId33"/>
    <p:sldId id="281" r:id="rId34"/>
    <p:sldId id="289"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02C0B-5D50-EA45-1218-5E5E017191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9E9A178-99C3-0D14-4F84-C7FFE9D60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15031B0-22E9-2A90-1837-345B60FEE74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1CADCBB1-8E10-ED1D-913D-CC5D80F175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FC567C-305D-A538-B077-E3AF912A8C69}"/>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418647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D815F-313B-A60E-1AD2-157BA04009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6B476B6-ABEF-6711-78D4-27851C3D3E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F5B269-3381-D829-D9B6-A45DC36F1436}"/>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5DB636AB-E4F8-385C-0223-F5467358C7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3026FF-F23D-AC7A-2E71-E77193E9064E}"/>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0110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69D9A66-96A0-1328-99AD-3E0D9A13D7D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7C5639-A711-8A01-013B-5821533ED0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7C2DCA-DA8F-35C3-3C20-556184CFCCA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DB41E80D-113C-4781-FA75-D6B0196B6B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793730-DF42-0704-D7DD-C87FBD73E4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1574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CB286-B8EB-E22F-D17E-A5BAF77A0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04A4D7F-9900-88C7-2553-05B2A5553F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F63B37-9997-DAF8-D99F-5F91E7992D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F1CFEEFA-00B3-D1A9-B8B8-30E24FC602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F04F77-41A2-68E0-F179-C06E3EF0BC1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523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E5B24-8884-BB6A-7CA9-6E2752DC98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CE62B5-4CBA-9013-AA80-16CEE39E5A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B811F92-B8F5-F7C7-2171-A34674C3445E}"/>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90CDCAF-985E-5DBD-28CC-2E9B49C63E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3685B4-0581-16F7-84E1-A32C2BB23650}"/>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3162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82883-E480-4D2D-FC25-606EF3BBB61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5834D69-2CE9-7EBC-517B-842AB326E8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C21448B-8BB0-438D-3BFE-4CF64F6DBB8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3701723-A85D-CA63-F078-4592C70938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AFC939F7-93E9-7EB0-B554-4EC1D58150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6FBEFA-7CBD-CA2F-7ECD-98E5D58B7A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8650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DD067E-8C49-A31B-13FA-1D94086A67A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8CCB98-0BA8-AB76-0D8C-68B690C1A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F744AB-28D7-8FC4-D241-A3CD34AD109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BFDA3D1-3851-375D-CD8E-85DF245F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8369639-00C3-CFA0-2D47-F83EFDE2D42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EAC7322-7383-BE44-D8DA-56FC1D46FC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8" name="Alt Bilgi Yer Tutucusu 7">
            <a:extLst>
              <a:ext uri="{FF2B5EF4-FFF2-40B4-BE49-F238E27FC236}">
                <a16:creationId xmlns:a16="http://schemas.microsoft.com/office/drawing/2014/main" id="{872D5B63-5C52-D854-6C8D-6527853B377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1C71B1B-AE04-FCAB-507F-D453E43EF8E7}"/>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5658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1B281-E628-62EC-2EB8-38EC3768C47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5630468-EE7A-D0B9-5B60-8DE146444E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4" name="Alt Bilgi Yer Tutucusu 3">
            <a:extLst>
              <a:ext uri="{FF2B5EF4-FFF2-40B4-BE49-F238E27FC236}">
                <a16:creationId xmlns:a16="http://schemas.microsoft.com/office/drawing/2014/main" id="{AE118D7D-AEBC-F264-CB7A-0428213C7D2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F95F00-0B77-7D21-1D70-56E0AB28013F}"/>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4703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409448D-41CA-7501-62EE-FD07DA19E67C}"/>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3" name="Alt Bilgi Yer Tutucusu 2">
            <a:extLst>
              <a:ext uri="{FF2B5EF4-FFF2-40B4-BE49-F238E27FC236}">
                <a16:creationId xmlns:a16="http://schemas.microsoft.com/office/drawing/2014/main" id="{A66F1D5E-B24E-F876-2313-B0FAEE37089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05E488-D0D1-2E63-5CFD-FF67DD5F3DB2}"/>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95891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AA8B2-B53C-D0ED-F698-C8B2689993E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5BFC16B-D9F3-BAF5-6D73-34117FFF6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1AF398A-6A6B-A325-6E4B-EC4FB3EFA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515CC-0125-7558-3823-1B679040EAC8}"/>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68DE8E81-4D33-3FB9-9F22-6C623CE67C9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45EAE7-3594-8F22-70E8-8768E78346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1559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BDE6B6-11D1-2C90-59FC-5DAB69C50C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AE5870-589F-9C1E-188A-9DC59EF85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EABD38-199E-2B06-58F2-DC4B3C27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60D11D-256F-A212-D102-49160B16280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F25874E2-637C-8A1D-DD5E-9C2337DD391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DC0988-8573-21E4-49E5-58A86C2E6B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7816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0BB9B91-A878-ABF4-E536-ABBF852AE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797AE6-0CBF-A925-C0EB-55721D857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A95D2A-E658-4F31-E05E-4208B3CD0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DADA705-74B3-E8EB-3120-2F93FB617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811982F-1E3B-1C74-3FA2-A26333F2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B9828B-0047-49B9-A16B-B9528D29B7F4}" type="slidenum">
              <a:rPr lang="tr-TR" smtClean="0"/>
              <a:t>‹#›</a:t>
            </a:fld>
            <a:endParaRPr lang="tr-TR"/>
          </a:p>
        </p:txBody>
      </p:sp>
    </p:spTree>
    <p:extLst>
      <p:ext uri="{BB962C8B-B14F-4D97-AF65-F5344CB8AC3E}">
        <p14:creationId xmlns:p14="http://schemas.microsoft.com/office/powerpoint/2010/main" val="18184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cfecert.com/t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43241-67BB-E5FC-432E-E51F0E5480DB}"/>
              </a:ext>
            </a:extLst>
          </p:cNvPr>
          <p:cNvSpPr>
            <a:spLocks noGrp="1"/>
          </p:cNvSpPr>
          <p:nvPr>
            <p:ph type="ctrTitle"/>
          </p:nvPr>
        </p:nvSpPr>
        <p:spPr/>
        <p:txBody>
          <a:bodyPr/>
          <a:lstStyle/>
          <a:p>
            <a:r>
              <a:rPr lang="tr-TR" dirty="0"/>
              <a:t>BİLGİ GÜVENLİĞİ</a:t>
            </a:r>
            <a:br>
              <a:rPr lang="tr-TR" dirty="0"/>
            </a:br>
            <a:r>
              <a:rPr lang="tr-TR" dirty="0"/>
              <a:t>2. HAFTA</a:t>
            </a:r>
          </a:p>
        </p:txBody>
      </p:sp>
      <p:sp>
        <p:nvSpPr>
          <p:cNvPr id="3" name="Alt Başlık 2">
            <a:extLst>
              <a:ext uri="{FF2B5EF4-FFF2-40B4-BE49-F238E27FC236}">
                <a16:creationId xmlns:a16="http://schemas.microsoft.com/office/drawing/2014/main" id="{C1503549-CDE5-5247-6C97-09B52566AFF2}"/>
              </a:ext>
            </a:extLst>
          </p:cNvPr>
          <p:cNvSpPr>
            <a:spLocks noGrp="1"/>
          </p:cNvSpPr>
          <p:nvPr>
            <p:ph type="subTitle" idx="1"/>
          </p:nvPr>
        </p:nvSpPr>
        <p:spPr/>
        <p:txBody>
          <a:bodyPr>
            <a:normAutofit/>
          </a:bodyPr>
          <a:lstStyle/>
          <a:p>
            <a:endParaRPr lang="tr-TR" dirty="0"/>
          </a:p>
          <a:p>
            <a:r>
              <a:rPr lang="tr-TR" dirty="0"/>
              <a:t>ISO 27001 BİLGİ GÜVENLİĞİ YÖNETİM SİSTEMİ</a:t>
            </a:r>
          </a:p>
          <a:p>
            <a:endParaRPr lang="tr-TR" dirty="0"/>
          </a:p>
        </p:txBody>
      </p:sp>
    </p:spTree>
    <p:extLst>
      <p:ext uri="{BB962C8B-B14F-4D97-AF65-F5344CB8AC3E}">
        <p14:creationId xmlns:p14="http://schemas.microsoft.com/office/powerpoint/2010/main" val="62581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CDEABB-B029-AEB8-C831-3016E0E98AB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DC3E410-DD9B-C3C1-EEB0-A1834793C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ISO 27001 BİLGİ GÜVENLİĞİ YÖNETİM SİSTEMİ</a:t>
            </a:r>
          </a:p>
        </p:txBody>
      </p:sp>
      <p:pic>
        <p:nvPicPr>
          <p:cNvPr id="5" name="İçerik Yer Tutucusu 4" descr="metin, web sitesi, çevrimiçi reklamcılık, web sayfası içeren bir resim&#10;&#10;Açıklama otomatik olarak oluşturuldu">
            <a:extLst>
              <a:ext uri="{FF2B5EF4-FFF2-40B4-BE49-F238E27FC236}">
                <a16:creationId xmlns:a16="http://schemas.microsoft.com/office/drawing/2014/main" id="{C51B19D0-465E-BDD6-94DE-D856111EC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059" y="1675227"/>
            <a:ext cx="10043881" cy="4394199"/>
          </a:xfrm>
          <a:prstGeom prst="rect">
            <a:avLst/>
          </a:prstGeom>
        </p:spPr>
      </p:pic>
    </p:spTree>
    <p:extLst>
      <p:ext uri="{BB962C8B-B14F-4D97-AF65-F5344CB8AC3E}">
        <p14:creationId xmlns:p14="http://schemas.microsoft.com/office/powerpoint/2010/main" val="31008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56E66-F97D-22A5-6684-C27240D5F5B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14EAD0D-3181-FA9F-1C0E-43A496F218FC}"/>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86D312B5-6E24-A9BC-6C8F-CF559CEC3831}"/>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ISO 27001:2022’de siber güvenliğin bir başlık ve konsept olarak BGYS’ye dahil edilmesiyle birlikte bu standardın yönü ve ağırlığı siber güvenliğe doğru kaymıştır.</a:t>
            </a:r>
          </a:p>
          <a:p>
            <a:pPr marL="0" indent="0" algn="just">
              <a:lnSpc>
                <a:spcPct val="150000"/>
              </a:lnSpc>
              <a:spcBef>
                <a:spcPts val="600"/>
              </a:spcBef>
              <a:spcAft>
                <a:spcPts val="600"/>
              </a:spcAft>
              <a:buNone/>
            </a:pPr>
            <a:r>
              <a:rPr lang="tr-TR" sz="2200" dirty="0"/>
              <a:t>Siber güvenliğin dahil edilmesinin yanı sıra KVKK’ya uygun bazı yeni maddeler de eklenerek, BGYS standardı en güncel halini almıştır.</a:t>
            </a:r>
          </a:p>
          <a:p>
            <a:pPr marL="0" indent="0" algn="just">
              <a:lnSpc>
                <a:spcPct val="150000"/>
              </a:lnSpc>
              <a:spcBef>
                <a:spcPts val="600"/>
              </a:spcBef>
              <a:spcAft>
                <a:spcPts val="600"/>
              </a:spcAft>
              <a:buNone/>
            </a:pPr>
            <a:r>
              <a:rPr lang="tr-TR" sz="2200" dirty="0"/>
              <a:t>Not: ISO 27001:2013 BGYS standardı, bazı siber güvenlik uzmanları tarafından «light» olarak değerlendirilirdi. Şu anda ise teknik anlamda siber güvenliğe daha kapsamlı bir bakış sunmaktadır.</a:t>
            </a:r>
          </a:p>
        </p:txBody>
      </p:sp>
    </p:spTree>
    <p:extLst>
      <p:ext uri="{BB962C8B-B14F-4D97-AF65-F5344CB8AC3E}">
        <p14:creationId xmlns:p14="http://schemas.microsoft.com/office/powerpoint/2010/main" val="105267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7FF1A-BF9D-240B-24D8-6231F9B47F1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9210CF4-6121-2609-D42C-46C309D09643}"/>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9D5BE6B2-5566-A237-C838-1AC01A6A877A}"/>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a:t>ISO 27001:2022 versiyonu ile birlikte 14 madde, 4 ana başlık altında toplanmıştır. </a:t>
            </a:r>
            <a:endParaRPr lang="tr-TR" sz="2200" dirty="0"/>
          </a:p>
        </p:txBody>
      </p:sp>
      <p:pic>
        <p:nvPicPr>
          <p:cNvPr id="8" name="İçerik Yer Tutucusu 4" descr="metin, ekran görüntüsü, yazı tipi, tasarım içeren bir resim&#10;&#10;Açıklama otomatik olarak oluşturuldu">
            <a:extLst>
              <a:ext uri="{FF2B5EF4-FFF2-40B4-BE49-F238E27FC236}">
                <a16:creationId xmlns:a16="http://schemas.microsoft.com/office/drawing/2014/main" id="{CE3E470D-1F4F-264B-D668-B8F42935C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313" y="1367698"/>
            <a:ext cx="9543374" cy="5349690"/>
          </a:xfrm>
          <a:prstGeom prst="rect">
            <a:avLst/>
          </a:prstGeom>
        </p:spPr>
      </p:pic>
    </p:spTree>
    <p:extLst>
      <p:ext uri="{BB962C8B-B14F-4D97-AF65-F5344CB8AC3E}">
        <p14:creationId xmlns:p14="http://schemas.microsoft.com/office/powerpoint/2010/main" val="64187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DE367-779D-4E89-F57B-0A919D813FC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97D0AF6-0D99-83EF-7722-A60FE2FAAD8A}"/>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A2E2F459-BD83-35B2-B161-B6E4E07A4D62}"/>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a:t>ISO 27001:2013’teki 114 olan kontrol bileşeni, 2022 versiyonunda 93 olmuştur. Kontroller silinmemiştir. Aksine 11 adet yeni kontrol eklenmiştir.</a:t>
            </a:r>
            <a:endParaRPr lang="tr-TR" sz="2200" dirty="0"/>
          </a:p>
        </p:txBody>
      </p:sp>
      <p:pic>
        <p:nvPicPr>
          <p:cNvPr id="11" name="Resim 10" descr="metin, ekran görüntüsü, yazı tipi, logo içeren bir resim&#10;&#10;Açıklama otomatik olarak oluşturuldu">
            <a:extLst>
              <a:ext uri="{FF2B5EF4-FFF2-40B4-BE49-F238E27FC236}">
                <a16:creationId xmlns:a16="http://schemas.microsoft.com/office/drawing/2014/main" id="{EB4F56C2-10A8-FEB5-5C19-CB5CB23CE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24" y="1943665"/>
            <a:ext cx="8568952" cy="4494102"/>
          </a:xfrm>
          <a:prstGeom prst="rect">
            <a:avLst/>
          </a:prstGeom>
        </p:spPr>
      </p:pic>
    </p:spTree>
    <p:extLst>
      <p:ext uri="{BB962C8B-B14F-4D97-AF65-F5344CB8AC3E}">
        <p14:creationId xmlns:p14="http://schemas.microsoft.com/office/powerpoint/2010/main" val="5120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C0D4C-9BA4-F080-FBD6-E88C949F445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D5A92F5-4314-1CA8-174E-FCCE1315D9F5}"/>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pic>
        <p:nvPicPr>
          <p:cNvPr id="5" name="İçerik Yer Tutucusu 4">
            <a:extLst>
              <a:ext uri="{FF2B5EF4-FFF2-40B4-BE49-F238E27FC236}">
                <a16:creationId xmlns:a16="http://schemas.microsoft.com/office/drawing/2014/main" id="{A65313BD-3B75-A439-3497-089EFB120B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07" y="1178095"/>
            <a:ext cx="11837586" cy="5250840"/>
          </a:xfrm>
        </p:spPr>
      </p:pic>
    </p:spTree>
    <p:extLst>
      <p:ext uri="{BB962C8B-B14F-4D97-AF65-F5344CB8AC3E}">
        <p14:creationId xmlns:p14="http://schemas.microsoft.com/office/powerpoint/2010/main" val="22585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E5A49-69A1-4E3D-21D0-CC7DD2D9C62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27D5E05-97B3-FB58-494E-23E8B0DBB208}"/>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E9506CB0-3BE3-52A2-0CD0-341142A0035E}"/>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Teknolojik Kontroller – Konfigürasyon Yönetimi:</a:t>
            </a:r>
          </a:p>
          <a:p>
            <a:pPr marL="0" indent="0" algn="just">
              <a:lnSpc>
                <a:spcPct val="150000"/>
              </a:lnSpc>
              <a:spcBef>
                <a:spcPts val="600"/>
              </a:spcBef>
              <a:spcAft>
                <a:spcPts val="600"/>
              </a:spcAft>
              <a:buNone/>
            </a:pPr>
            <a:r>
              <a:rPr lang="tr-TR" sz="2200" dirty="0"/>
              <a:t>Bu kontrol, uygun bir güvenlik düzeyi sağlamak ve herhangi bir yetkisiz değişikliklerden kaçınmak adına teknolojiniz için tüm güvenlik yapılandırması döngüsünü yönetmenizi gerektirir. Buna yapılandırma tanımı, uygulama, izleme ve inceleme dahildir.</a:t>
            </a:r>
          </a:p>
          <a:p>
            <a:pPr marL="0" indent="0" algn="just">
              <a:lnSpc>
                <a:spcPct val="150000"/>
              </a:lnSpc>
              <a:spcBef>
                <a:spcPts val="600"/>
              </a:spcBef>
              <a:spcAft>
                <a:spcPts val="600"/>
              </a:spcAft>
              <a:buNone/>
            </a:pPr>
            <a:r>
              <a:rPr lang="tr-TR" sz="2200" dirty="0"/>
              <a:t>ITSM (Information Technologies Service Management) kontrolüdür. Aynı zamanda ISO 20000 standardıdır.</a:t>
            </a:r>
          </a:p>
          <a:p>
            <a:pPr marL="0" indent="0" algn="just">
              <a:lnSpc>
                <a:spcPct val="150000"/>
              </a:lnSpc>
              <a:spcBef>
                <a:spcPts val="600"/>
              </a:spcBef>
              <a:spcAft>
                <a:spcPts val="600"/>
              </a:spcAft>
              <a:buNone/>
            </a:pPr>
            <a:r>
              <a:rPr lang="tr-TR" sz="2200" dirty="0"/>
              <a:t>ITSM, IT hizmetlerini planlama, tasarlama, yönetme ve geliştirme süreçlerinin bütünüdür.</a:t>
            </a:r>
          </a:p>
        </p:txBody>
      </p:sp>
    </p:spTree>
    <p:extLst>
      <p:ext uri="{BB962C8B-B14F-4D97-AF65-F5344CB8AC3E}">
        <p14:creationId xmlns:p14="http://schemas.microsoft.com/office/powerpoint/2010/main" val="254060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C39A8-4D0C-9443-760C-14BB3654645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0DC1B49-52EC-F3BF-6640-A2CC70C41CA7}"/>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1EBF42BB-39E2-E3D8-D526-0420218007E5}"/>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Teknolojik Kontroller – Bilgi Silme ve Veri Maskeleme:</a:t>
            </a:r>
          </a:p>
          <a:p>
            <a:pPr marL="0" indent="0" algn="just">
              <a:lnSpc>
                <a:spcPct val="150000"/>
              </a:lnSpc>
              <a:spcBef>
                <a:spcPts val="600"/>
              </a:spcBef>
              <a:spcAft>
                <a:spcPts val="600"/>
              </a:spcAft>
              <a:buNone/>
            </a:pPr>
            <a:r>
              <a:rPr lang="tr-TR" sz="2200" dirty="0"/>
              <a:t>Bu kontrol, hassas bilgilerin sızmasını önlemek, gizlilik ve diğer gereksinimlerle uyumluluğu sağlamak için artık gerekmediğinde verileri silmenizi gerektirir. Bu, BT sistemlerinizdeki, çıkarılabilir medyadaki veya bulut hizmetlerindeki silmeyi içerebilir.</a:t>
            </a:r>
          </a:p>
          <a:p>
            <a:pPr marL="0" indent="0" algn="just">
              <a:lnSpc>
                <a:spcPct val="150000"/>
              </a:lnSpc>
              <a:spcBef>
                <a:spcPts val="600"/>
              </a:spcBef>
              <a:spcAft>
                <a:spcPts val="600"/>
              </a:spcAft>
              <a:buNone/>
            </a:pPr>
            <a:r>
              <a:rPr lang="tr-TR" sz="2200" dirty="0"/>
              <a:t>KVKK’nın yürürlüğe girmesiyle birlikte verinin bütünlüğü ve gizliliği açısından eklenmiş bir kontrol yapısıdır.</a:t>
            </a:r>
          </a:p>
        </p:txBody>
      </p:sp>
    </p:spTree>
    <p:extLst>
      <p:ext uri="{BB962C8B-B14F-4D97-AF65-F5344CB8AC3E}">
        <p14:creationId xmlns:p14="http://schemas.microsoft.com/office/powerpoint/2010/main" val="10957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1739E-00D8-9394-AC22-73B19B9B27A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A6D90EE-E207-BBE9-6969-CE218D0F4712}"/>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1232EB2B-0C57-D435-C1F6-6B30DD18860B}"/>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Teknolojik Kontroller –Veri Maskeleme:</a:t>
            </a:r>
          </a:p>
          <a:p>
            <a:pPr marL="0" indent="0" algn="just">
              <a:lnSpc>
                <a:spcPct val="150000"/>
              </a:lnSpc>
              <a:spcBef>
                <a:spcPts val="600"/>
              </a:spcBef>
              <a:spcAft>
                <a:spcPts val="600"/>
              </a:spcAft>
              <a:buNone/>
            </a:pPr>
            <a:r>
              <a:rPr lang="tr-TR" sz="2200" dirty="0"/>
              <a:t>Bu kontrol, hassas bilgilerin açığa çıkmasını sınırlamak için erişim kontrolü ile birlikte veri maskelemeyi kullanmanızı gerektirir. Bu, öncelikle kişisel veriler anlamına gelir, çünkü bunlar gizlilik düzenlemeleri tarafından yoğun bir şekilde düzenlenir, ancak diğer hassas, gizlilik dereceli veri kategorilerini de içerebilir. KVKK’nın yürürlüğe girmesiyle birlikte verinin bütünlüğü ve gizliliği açısından eklenmiş bir kontrol yapısıdır.</a:t>
            </a:r>
          </a:p>
        </p:txBody>
      </p:sp>
    </p:spTree>
    <p:extLst>
      <p:ext uri="{BB962C8B-B14F-4D97-AF65-F5344CB8AC3E}">
        <p14:creationId xmlns:p14="http://schemas.microsoft.com/office/powerpoint/2010/main" val="404250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7F993-25BB-8D2E-9A43-CCE1FAE38BB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5A45C02-202A-E302-15C0-ECE6F73E44DE}"/>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DCDA4787-CC92-4679-409E-DA7DD653B642}"/>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Teknolojik Kontroller – Veri Sızıntısını Önleme:</a:t>
            </a:r>
          </a:p>
          <a:p>
            <a:pPr marL="0" indent="0" algn="just">
              <a:lnSpc>
                <a:spcPct val="150000"/>
              </a:lnSpc>
              <a:spcBef>
                <a:spcPts val="600"/>
              </a:spcBef>
              <a:spcAft>
                <a:spcPts val="600"/>
              </a:spcAft>
              <a:buNone/>
            </a:pPr>
            <a:r>
              <a:rPr lang="tr-TR" sz="2200" dirty="0"/>
              <a:t>Veri Sızıntısını Önleme (Data Loss Prevention-DLP), hassas verilerin güvenli olmayan şekilde paylaşımı, aktarımı veya kullanımının tespit edilmesi ve önlenmesi için bir güvenlik çözümüdür.</a:t>
            </a:r>
          </a:p>
        </p:txBody>
      </p:sp>
    </p:spTree>
    <p:extLst>
      <p:ext uri="{BB962C8B-B14F-4D97-AF65-F5344CB8AC3E}">
        <p14:creationId xmlns:p14="http://schemas.microsoft.com/office/powerpoint/2010/main" val="61407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D13E4-FF28-386A-D77C-4409DF51424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21B3875-256C-F7E3-528C-F5E3FC1FFD7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64A1C83F-C627-19B1-5090-4B57DB01449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Teknolojik Kontroller – İzleme Faaliyetleri:</a:t>
            </a:r>
          </a:p>
          <a:p>
            <a:pPr marL="0" indent="0" algn="just">
              <a:lnSpc>
                <a:spcPct val="150000"/>
              </a:lnSpc>
              <a:spcBef>
                <a:spcPts val="600"/>
              </a:spcBef>
              <a:spcAft>
                <a:spcPts val="600"/>
              </a:spcAft>
              <a:buNone/>
            </a:pPr>
            <a:r>
              <a:rPr lang="tr-TR" sz="2200" dirty="0"/>
              <a:t>Bu kontrol, olağandışı faaliyetleri tanımak ve gerekirse uygun olay yanıtını etkinleştirmek için sistemlerinizi izlemenizi gerektirir. Bu, BT sistemlerinizin, ağlarınızın ve uygulamalarınızın izlenmesini içerir.</a:t>
            </a:r>
          </a:p>
          <a:p>
            <a:pPr marL="0" indent="0" algn="just">
              <a:lnSpc>
                <a:spcPct val="150000"/>
              </a:lnSpc>
              <a:spcBef>
                <a:spcPts val="600"/>
              </a:spcBef>
              <a:spcAft>
                <a:spcPts val="600"/>
              </a:spcAft>
              <a:buNone/>
            </a:pPr>
            <a:r>
              <a:rPr lang="tr-TR" sz="2200" dirty="0"/>
              <a:t>Güvenlik Bilgi ve Olay Yönetimi (</a:t>
            </a:r>
            <a:r>
              <a:rPr lang="en-US" sz="2200" dirty="0"/>
              <a:t>Security Information and Event Management</a:t>
            </a:r>
            <a:r>
              <a:rPr lang="tr-TR" sz="2200" dirty="0"/>
              <a:t>-SIEM), özünde bir veri toplayıcı, arama ve raporlama sistemidir. SIEM, ağ ortamından çok büyük miktarda veri toplar(log), bu verileri birleştirir ve insanlar tarafından erişilebilir hale getirir. Verileri kategorilere ayırır ve düzenleyerek , güvenlik kuralları yazmaya uygun hale getirir.</a:t>
            </a:r>
          </a:p>
        </p:txBody>
      </p:sp>
    </p:spTree>
    <p:extLst>
      <p:ext uri="{BB962C8B-B14F-4D97-AF65-F5344CB8AC3E}">
        <p14:creationId xmlns:p14="http://schemas.microsoft.com/office/powerpoint/2010/main" val="239540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EC50B-CAC1-07FB-26B7-EC33A622830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3339AE4-9E96-D243-1302-16FCABD65CDE}"/>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Kurumsal Bilgi Güvenliği</a:t>
            </a:r>
          </a:p>
        </p:txBody>
      </p:sp>
      <p:sp>
        <p:nvSpPr>
          <p:cNvPr id="3" name="İçerik Yer Tutucusu 2">
            <a:extLst>
              <a:ext uri="{FF2B5EF4-FFF2-40B4-BE49-F238E27FC236}">
                <a16:creationId xmlns:a16="http://schemas.microsoft.com/office/drawing/2014/main" id="{18FF5A78-A6EC-43E6-479A-FAEA4F590BBB}"/>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Kurumsal bilgi güvenliği, kurumların bilgi varlıklarının tespit edilerek zafiyetlerinin belirlenmesi ve istenmeyen tehdit ve tehlikelerden korunması amacıyla gerekli güvenlik analizlerinin yapılarak önlemlerinin alınması olarak tanımlanabilir.</a:t>
            </a:r>
          </a:p>
        </p:txBody>
      </p:sp>
    </p:spTree>
    <p:extLst>
      <p:ext uri="{BB962C8B-B14F-4D97-AF65-F5344CB8AC3E}">
        <p14:creationId xmlns:p14="http://schemas.microsoft.com/office/powerpoint/2010/main" val="75124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280F6-3A5A-1538-46C5-D353E700B33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249B227-5D9F-A08F-6DDC-0D7CE2A39352}"/>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6E363644-F343-D818-953B-40DBE51B0753}"/>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Teknolojik Kontroller – Web Filtreleme:</a:t>
            </a:r>
          </a:p>
          <a:p>
            <a:pPr marL="0" indent="0" algn="just">
              <a:lnSpc>
                <a:spcPct val="150000"/>
              </a:lnSpc>
              <a:spcBef>
                <a:spcPts val="600"/>
              </a:spcBef>
              <a:spcAft>
                <a:spcPts val="600"/>
              </a:spcAft>
              <a:buNone/>
            </a:pPr>
            <a:r>
              <a:rPr lang="tr-TR" sz="2200" dirty="0"/>
              <a:t>Url Content Filtering, belirli kategorilerdeki web sitelerinin tamamına ya da belirli url’lerine erişimin engellenmesini içerir.</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2612354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F4081-3C94-EEAE-5797-D93AFD271D1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36FE569-271B-B36B-44F7-35AAF8247C01}"/>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D17CC324-A060-0460-74FC-5624BCAE438F}"/>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Teknolojik Kontroller – Güvenli Kodlama:</a:t>
            </a:r>
          </a:p>
          <a:p>
            <a:pPr marL="0" indent="0" algn="just">
              <a:lnSpc>
                <a:spcPct val="150000"/>
              </a:lnSpc>
              <a:spcBef>
                <a:spcPts val="600"/>
              </a:spcBef>
              <a:spcAft>
                <a:spcPts val="600"/>
              </a:spcAft>
              <a:buNone/>
            </a:pPr>
            <a:r>
              <a:rPr lang="tr-TR" sz="2200" dirty="0"/>
              <a:t>Masaüstü, mobil ya da web sitesi uygulamasının daha yazılma aşamasında iken güvenlik açıklarının ve muhtemel saldırıların göz önünde </a:t>
            </a:r>
            <a:r>
              <a:rPr lang="tr-TR" sz="2200"/>
              <a:t>bulundurularak tasarlanması.</a:t>
            </a:r>
            <a:endParaRPr lang="tr-TR" sz="2200" dirty="0"/>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411158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BE8BA-EE23-044B-2F37-FAE100C52AC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53F5138-4CA0-46FF-A1D5-E7A2B01B16B0}"/>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227B572B-2E6D-D65A-F63F-470DE881A834}"/>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Organizasyonel Kontroller – Tehdit İstihbaratı:</a:t>
            </a:r>
          </a:p>
          <a:p>
            <a:pPr marL="0" indent="0" algn="just">
              <a:lnSpc>
                <a:spcPct val="150000"/>
              </a:lnSpc>
              <a:spcBef>
                <a:spcPts val="600"/>
              </a:spcBef>
              <a:spcAft>
                <a:spcPts val="600"/>
              </a:spcAft>
              <a:buNone/>
            </a:pPr>
            <a:r>
              <a:rPr lang="tr-TR" sz="2200" dirty="0"/>
              <a:t>Kurumun, kendi belirlediği ekipler ile kendi sistemlerine sızma testleri düzenleyip, sistemin açıklarını, zafiyetlerini önceden test etmesi.</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1787251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7023C-ADD6-35E5-4117-73561C0E4A8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7F6D4D4-33A3-504E-E98D-B38E49617A61}"/>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92950672-4D5C-C3F2-0855-5462A1FA9CE6}"/>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Organizasyonel Kontroller – Bulut Hizmetlerinin Kullanımı için Bilgi Güvenliği:</a:t>
            </a:r>
          </a:p>
          <a:p>
            <a:pPr marL="0" indent="0" algn="just">
              <a:lnSpc>
                <a:spcPct val="150000"/>
              </a:lnSpc>
              <a:spcBef>
                <a:spcPts val="600"/>
              </a:spcBef>
              <a:spcAft>
                <a:spcPts val="600"/>
              </a:spcAft>
              <a:buNone/>
            </a:pPr>
            <a:r>
              <a:rPr lang="tr-TR" sz="2200" dirty="0"/>
              <a:t>Bu madde daha önce zaten 27010 kapsamında bir standart idi. Ancak, ISO/IEC 27001 kapsamına dahil edilmiştir.</a:t>
            </a:r>
          </a:p>
          <a:p>
            <a:pPr marL="0" indent="0" algn="just">
              <a:lnSpc>
                <a:spcPct val="150000"/>
              </a:lnSpc>
              <a:spcBef>
                <a:spcPts val="600"/>
              </a:spcBef>
              <a:spcAft>
                <a:spcPts val="600"/>
              </a:spcAft>
              <a:buNone/>
            </a:pPr>
            <a:r>
              <a:rPr lang="tr-TR" sz="2200" dirty="0"/>
              <a:t>Bu kontrol, buluttaki bilgilerinizin daha iyi korunması için bulut hizmetlerinde güvenlik gereksinimleri belirlemenizi gerektirir. Buna bulut hizmetlerinin satın alınması, kullanılması, yönetilmesi ve kullanımının sonlandırılması dahildir.</a:t>
            </a:r>
          </a:p>
        </p:txBody>
      </p:sp>
    </p:spTree>
    <p:extLst>
      <p:ext uri="{BB962C8B-B14F-4D97-AF65-F5344CB8AC3E}">
        <p14:creationId xmlns:p14="http://schemas.microsoft.com/office/powerpoint/2010/main" val="8572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3AE60-F569-4FDE-4D26-B0E579B58A2A}"/>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B829FCE-E854-FF6D-7B6B-3811BACE8B1B}"/>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1D7ADF1C-72FB-4F1D-5EAF-8EC16123CBD5}"/>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Organizasyonel Kontroller – İş Sürekliliği için BİT Hazırlığı:</a:t>
            </a:r>
          </a:p>
          <a:p>
            <a:pPr marL="0" indent="0" algn="just">
              <a:lnSpc>
                <a:spcPct val="150000"/>
              </a:lnSpc>
              <a:spcBef>
                <a:spcPts val="600"/>
              </a:spcBef>
              <a:spcAft>
                <a:spcPts val="600"/>
              </a:spcAft>
              <a:buNone/>
            </a:pPr>
            <a:r>
              <a:rPr lang="tr-TR" sz="2200" dirty="0"/>
              <a:t>Bu kontrol, Bilgi ve İletişim Teknolojinizin (BİT), gerekli bilgi ve varlıkların gerektiğinde kullanılabilir olması için olası kesintilere hazır olmasını gerektirir. Buna hazırlık planlama, uygulama, bakım ve test dahildir.</a:t>
            </a:r>
          </a:p>
          <a:p>
            <a:pPr marL="0" indent="0" algn="just">
              <a:lnSpc>
                <a:spcPct val="150000"/>
              </a:lnSpc>
              <a:spcBef>
                <a:spcPts val="600"/>
              </a:spcBef>
              <a:spcAft>
                <a:spcPts val="600"/>
              </a:spcAft>
              <a:buNone/>
            </a:pPr>
            <a:r>
              <a:rPr lang="tr-TR" sz="2200" dirty="0"/>
              <a:t>Sistemlerinizin esnekliğini ve yedekliliğini sağlayan çözümlere yatırım yapmadıysanız, bu tür bir teknolojiyi siteminize dahil etmeniz gerekebilir. Bu çözümlerin, risk değerlendirmenize ve verilerinizin ve sistemlerinizin kurtarılması için ne kadar hızlı ihtiyaç duyduğunuza göre planlanması gerekir.</a:t>
            </a:r>
          </a:p>
        </p:txBody>
      </p:sp>
    </p:spTree>
    <p:extLst>
      <p:ext uri="{BB962C8B-B14F-4D97-AF65-F5344CB8AC3E}">
        <p14:creationId xmlns:p14="http://schemas.microsoft.com/office/powerpoint/2010/main" val="318469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CD7A5-9037-51CC-2940-0A73215659D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4415BE1-E351-2E63-BA69-FC1BCB4A03D4}"/>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2E34D99C-1EEC-DB32-42F7-351842A34639}"/>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Fiziki Kontroller – Fiziksel Güvenlik İzleme:</a:t>
            </a:r>
          </a:p>
          <a:p>
            <a:pPr marL="0" indent="0" algn="just">
              <a:lnSpc>
                <a:spcPct val="150000"/>
              </a:lnSpc>
              <a:spcBef>
                <a:spcPts val="600"/>
              </a:spcBef>
              <a:spcAft>
                <a:spcPts val="600"/>
              </a:spcAft>
              <a:buNone/>
            </a:pPr>
            <a:r>
              <a:rPr lang="tr-TR" sz="2200" dirty="0"/>
              <a:t>Bu kontrol, yalnızca yetkili kişilerin bunlara erişmesini sağlamak için hassas alanları / bölgeleri izlemenizi gerektirir. Bu, ofislerinizi, üretim tesislerinizi, depolarınızı ve diğer binalarınızı içerebilir.</a:t>
            </a:r>
          </a:p>
          <a:p>
            <a:pPr marL="0" indent="0" algn="just">
              <a:lnSpc>
                <a:spcPct val="150000"/>
              </a:lnSpc>
              <a:spcBef>
                <a:spcPts val="600"/>
              </a:spcBef>
              <a:spcAft>
                <a:spcPts val="600"/>
              </a:spcAft>
              <a:buNone/>
            </a:pPr>
            <a:r>
              <a:rPr lang="tr-TR" sz="2200" dirty="0"/>
              <a:t>Örneğin; risklerinize bağlı olarak alarm sistemleri veya video izleme uygulamanız gerekebilir; ilgili alanı / bölgeyi gözlemleyen bir nöbetçi çalışan gibi teknoloji dışı bir çözüm uygulamaya da karar verebilirsiniz.</a:t>
            </a:r>
          </a:p>
        </p:txBody>
      </p:sp>
    </p:spTree>
    <p:extLst>
      <p:ext uri="{BB962C8B-B14F-4D97-AF65-F5344CB8AC3E}">
        <p14:creationId xmlns:p14="http://schemas.microsoft.com/office/powerpoint/2010/main" val="306651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993085-1459-9AD5-CDAB-03252FE1431B}"/>
            </a:ext>
          </a:extLst>
        </p:cNvPr>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98EFD79-8A57-5F11-E649-F81B9A26E0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ISO 27001 BİLGİ GÜVENLİĞİ YÖNETİM SİSTEMİ</a:t>
            </a:r>
          </a:p>
        </p:txBody>
      </p:sp>
      <p:pic>
        <p:nvPicPr>
          <p:cNvPr id="5" name="İçerik Yer Tutucusu 4" descr="metin, ekran görüntüsü, yazı tipi, web sayfası içeren bir resim&#10;&#10;Açıklama otomatik olarak oluşturuldu">
            <a:extLst>
              <a:ext uri="{FF2B5EF4-FFF2-40B4-BE49-F238E27FC236}">
                <a16:creationId xmlns:a16="http://schemas.microsoft.com/office/drawing/2014/main" id="{2A028A76-03DE-D4BF-5B9B-B3DB48768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015" y="1661159"/>
            <a:ext cx="9763969" cy="5077265"/>
          </a:xfrm>
          <a:prstGeom prst="rect">
            <a:avLst/>
          </a:prstGeom>
        </p:spPr>
      </p:pic>
    </p:spTree>
    <p:extLst>
      <p:ext uri="{BB962C8B-B14F-4D97-AF65-F5344CB8AC3E}">
        <p14:creationId xmlns:p14="http://schemas.microsoft.com/office/powerpoint/2010/main" val="381335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ABD48-3A88-CC42-D960-BBAA1133E18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22FDE9D-E9D1-5CF8-50E1-EBAD0071C108}"/>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8BD4226F-44DA-1F82-988D-E2EE5E980F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751" y="787400"/>
            <a:ext cx="10076498" cy="5389563"/>
          </a:xfrm>
        </p:spPr>
      </p:pic>
    </p:spTree>
    <p:extLst>
      <p:ext uri="{BB962C8B-B14F-4D97-AF65-F5344CB8AC3E}">
        <p14:creationId xmlns:p14="http://schemas.microsoft.com/office/powerpoint/2010/main" val="353407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1BC7C-975A-E2AF-CF22-B2687506410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86A7EFF-E7DF-5CB7-1127-98F1DBF02138}"/>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ADE5E854-A5EB-BB83-E4A2-824F1B6D64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64904"/>
            <a:ext cx="10515600" cy="5034554"/>
          </a:xfrm>
        </p:spPr>
      </p:pic>
    </p:spTree>
    <p:extLst>
      <p:ext uri="{BB962C8B-B14F-4D97-AF65-F5344CB8AC3E}">
        <p14:creationId xmlns:p14="http://schemas.microsoft.com/office/powerpoint/2010/main" val="1792674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7C791-1716-712A-584A-BA1C74A1B33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0932D82-4808-C9E4-4C8A-FA0D5F749DFB}"/>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21B3CAF6-ACE9-762F-2797-9183377A37CE}"/>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400" dirty="0"/>
              <a:t>ISO 27001:2022 versiyonuna geçiş için 31 Ekim 2025 tarihine kadar süre tanınmıştır. Dileyen olursa şu anda da 2022 versiyonuna geçiş yapabilir.</a:t>
            </a:r>
          </a:p>
          <a:p>
            <a:pPr marL="0" indent="0" algn="just">
              <a:lnSpc>
                <a:spcPct val="150000"/>
              </a:lnSpc>
              <a:spcBef>
                <a:spcPts val="600"/>
              </a:spcBef>
              <a:spcAft>
                <a:spcPts val="600"/>
              </a:spcAft>
              <a:buNone/>
            </a:pPr>
            <a:endParaRPr lang="tr-TR" sz="2200" dirty="0"/>
          </a:p>
        </p:txBody>
      </p:sp>
      <p:pic>
        <p:nvPicPr>
          <p:cNvPr id="5" name="Resim 4" descr="metin, ekran görüntüsü, iş kartı, yazı tipi içeren bir resim&#10;&#10;Açıklama otomatik olarak oluşturuldu">
            <a:extLst>
              <a:ext uri="{FF2B5EF4-FFF2-40B4-BE49-F238E27FC236}">
                <a16:creationId xmlns:a16="http://schemas.microsoft.com/office/drawing/2014/main" id="{0A405034-307B-8863-D8FD-EFE23612E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72" y="1913206"/>
            <a:ext cx="8217055" cy="4832251"/>
          </a:xfrm>
          <a:prstGeom prst="rect">
            <a:avLst/>
          </a:prstGeom>
        </p:spPr>
      </p:pic>
    </p:spTree>
    <p:extLst>
      <p:ext uri="{BB962C8B-B14F-4D97-AF65-F5344CB8AC3E}">
        <p14:creationId xmlns:p14="http://schemas.microsoft.com/office/powerpoint/2010/main" val="277656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FCDC0-D40C-F527-4528-6F610A04995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526A20D-FD21-EAA3-1B26-BEBBC3050F62}"/>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Kurumsal Bilgi Güvenliği</a:t>
            </a:r>
          </a:p>
        </p:txBody>
      </p:sp>
      <p:sp>
        <p:nvSpPr>
          <p:cNvPr id="3" name="İçerik Yer Tutucusu 2">
            <a:extLst>
              <a:ext uri="{FF2B5EF4-FFF2-40B4-BE49-F238E27FC236}">
                <a16:creationId xmlns:a16="http://schemas.microsoft.com/office/drawing/2014/main" id="{B3F93594-B7A3-72DD-9E46-5710877678F4}"/>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Kurumsal bilgi güvenliği; insan, eğitim, teknoloji gibi birçok faktörün etki ettiği ve tek bir çatı altında yönetilmesi zorunlu olan karmaşık süreçlerden oluşmaktadır. </a:t>
            </a:r>
          </a:p>
          <a:p>
            <a:pPr marL="0" indent="0" algn="just">
              <a:lnSpc>
                <a:spcPct val="150000"/>
              </a:lnSpc>
              <a:spcBef>
                <a:spcPts val="600"/>
              </a:spcBef>
              <a:spcAft>
                <a:spcPts val="600"/>
              </a:spcAft>
              <a:buNone/>
            </a:pPr>
            <a:r>
              <a:rPr lang="tr-TR" sz="2200" dirty="0"/>
              <a:t>Bu açıdan bakıldığında, bilgi güvenliği sadece teknik süreçlerden meydana gelen bir iş değildir; kurumun her bir çalışanının katkısını ve katılımını gerektiren bir süreçtir</a:t>
            </a:r>
          </a:p>
        </p:txBody>
      </p:sp>
    </p:spTree>
    <p:extLst>
      <p:ext uri="{BB962C8B-B14F-4D97-AF65-F5344CB8AC3E}">
        <p14:creationId xmlns:p14="http://schemas.microsoft.com/office/powerpoint/2010/main" val="3973884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FF40A-23D2-C24D-A0E8-790832F63B2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25B6684-C6CE-163B-AC43-3774B3E7B591}"/>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30FA17F0-D263-453B-19D1-244E8E408B76}"/>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ISO Sertifikası Nasıl Alınır?</a:t>
            </a:r>
          </a:p>
          <a:p>
            <a:pPr marL="0" indent="0" algn="just">
              <a:lnSpc>
                <a:spcPct val="150000"/>
              </a:lnSpc>
              <a:spcBef>
                <a:spcPts val="600"/>
              </a:spcBef>
              <a:spcAft>
                <a:spcPts val="600"/>
              </a:spcAft>
              <a:buNone/>
            </a:pPr>
            <a:r>
              <a:rPr lang="tr-TR" sz="2200" dirty="0"/>
              <a:t>Ülkemizde, TÜRKAK (TÜRK AKREDİTASYON KURUMU) tarafından onaylanmış ve ISO 27001 sertifikasını verme yetkinliğine sahip firmalara başvurularak süreç başlatılır.</a:t>
            </a:r>
          </a:p>
          <a:p>
            <a:pPr marL="0" indent="0" algn="just">
              <a:lnSpc>
                <a:spcPct val="150000"/>
              </a:lnSpc>
              <a:spcBef>
                <a:spcPts val="600"/>
              </a:spcBef>
              <a:spcAft>
                <a:spcPts val="600"/>
              </a:spcAft>
              <a:buNone/>
            </a:pPr>
            <a:r>
              <a:rPr lang="tr-TR" sz="2200" dirty="0"/>
              <a:t>ISO 27001 Sertifikasının geçerliliği 3 yıldır.</a:t>
            </a:r>
          </a:p>
          <a:p>
            <a:pPr marL="0" indent="0" algn="just">
              <a:lnSpc>
                <a:spcPct val="150000"/>
              </a:lnSpc>
              <a:spcBef>
                <a:spcPts val="600"/>
              </a:spcBef>
              <a:spcAft>
                <a:spcPts val="600"/>
              </a:spcAft>
              <a:buNone/>
            </a:pPr>
            <a:r>
              <a:rPr lang="tr-TR" sz="2200" dirty="0"/>
              <a:t>ISO 27001 Sertifikası almak;</a:t>
            </a:r>
          </a:p>
          <a:p>
            <a:pPr marL="0" indent="0" algn="just">
              <a:lnSpc>
                <a:spcPct val="150000"/>
              </a:lnSpc>
              <a:spcBef>
                <a:spcPts val="600"/>
              </a:spcBef>
              <a:spcAft>
                <a:spcPts val="600"/>
              </a:spcAft>
              <a:buNone/>
            </a:pPr>
            <a:r>
              <a:rPr lang="tr-TR" sz="2200" dirty="0"/>
              <a:t>Küçük ve orta vadeli firmalar için 1.5 ay; büyük ölçekli firmalar için 4-6 ay arasında değişir.</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311726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445EA-9827-046D-C9CB-892808FEF78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8A04BBF-4845-1BAE-8BC8-AB06D4A1995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pic>
        <p:nvPicPr>
          <p:cNvPr id="5" name="İçerik Yer Tutucusu 4">
            <a:extLst>
              <a:ext uri="{FF2B5EF4-FFF2-40B4-BE49-F238E27FC236}">
                <a16:creationId xmlns:a16="http://schemas.microsoft.com/office/drawing/2014/main" id="{B7BD7851-BA1D-AEA4-D833-54A97F0662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76" y="951266"/>
            <a:ext cx="11584047" cy="5576143"/>
          </a:xfrm>
        </p:spPr>
      </p:pic>
    </p:spTree>
    <p:extLst>
      <p:ext uri="{BB962C8B-B14F-4D97-AF65-F5344CB8AC3E}">
        <p14:creationId xmlns:p14="http://schemas.microsoft.com/office/powerpoint/2010/main" val="3692189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19F0B-9778-0B18-7728-FEDC4769756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8EDD592-7EA4-9DEC-405D-97EF1C77CF38}"/>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ABDA2100-4755-944C-0EE3-C3BF37FF64BA}"/>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GAP (Boşluk) Analizi: Mevcut durumunuz ile olmak istediğiniz durum arasındaki karşılaştırmadır.</a:t>
            </a:r>
          </a:p>
          <a:p>
            <a:pPr marL="0" indent="0" algn="just">
              <a:lnSpc>
                <a:spcPct val="150000"/>
              </a:lnSpc>
              <a:spcBef>
                <a:spcPts val="600"/>
              </a:spcBef>
              <a:spcAft>
                <a:spcPts val="600"/>
              </a:spcAft>
              <a:buNone/>
            </a:pPr>
            <a:r>
              <a:rPr lang="tr-TR" sz="2200"/>
              <a:t>SOA: </a:t>
            </a:r>
            <a:r>
              <a:rPr lang="tr-TR" sz="2200" dirty="0"/>
              <a:t>Türkçesiyle Uygulanabilirlik Bildirimi, ISO 27001 Ek A'da yer alan 93 kontrol maddesinden hangilerinin uygulanacağını, uygulanmayacak olanların ise neden uygulanmadığını açıklayan resmi bir dokümandır.</a:t>
            </a:r>
          </a:p>
        </p:txBody>
      </p:sp>
    </p:spTree>
    <p:extLst>
      <p:ext uri="{BB962C8B-B14F-4D97-AF65-F5344CB8AC3E}">
        <p14:creationId xmlns:p14="http://schemas.microsoft.com/office/powerpoint/2010/main" val="834944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BBE21-DEBC-F1A3-F81D-7D02BD49EAC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DA66F28-BACE-9548-6B62-9B0223DA5C96}"/>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ÖRNEK BİR SERTİFİKASYON FİRMASI</a:t>
            </a:r>
          </a:p>
        </p:txBody>
      </p:sp>
      <p:pic>
        <p:nvPicPr>
          <p:cNvPr id="5" name="İçerik Yer Tutucusu 4" descr="metin, ekran görüntüsü, yazı tipi, tasarım içeren bir resim&#10;&#10;Açıklama otomatik olarak oluşturuldu">
            <a:extLst>
              <a:ext uri="{FF2B5EF4-FFF2-40B4-BE49-F238E27FC236}">
                <a16:creationId xmlns:a16="http://schemas.microsoft.com/office/drawing/2014/main" id="{FFFBFCB7-EAF2-5199-CAA8-28CA59E9D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26" y="1025160"/>
            <a:ext cx="11677347" cy="5488182"/>
          </a:xfrm>
        </p:spPr>
      </p:pic>
    </p:spTree>
    <p:extLst>
      <p:ext uri="{BB962C8B-B14F-4D97-AF65-F5344CB8AC3E}">
        <p14:creationId xmlns:p14="http://schemas.microsoft.com/office/powerpoint/2010/main" val="421269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19B98-88BC-87BF-A9F7-282E10B20A9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C7D60E4-1874-F482-150B-CC62D7CE8536}"/>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KAYNAKLAR</a:t>
            </a:r>
          </a:p>
        </p:txBody>
      </p:sp>
      <p:sp>
        <p:nvSpPr>
          <p:cNvPr id="3" name="İçerik Yer Tutucusu 2">
            <a:extLst>
              <a:ext uri="{FF2B5EF4-FFF2-40B4-BE49-F238E27FC236}">
                <a16:creationId xmlns:a16="http://schemas.microsoft.com/office/drawing/2014/main" id="{18BFEDEE-03E1-504D-0DEC-34986887DD27}"/>
              </a:ext>
            </a:extLst>
          </p:cNvPr>
          <p:cNvSpPr>
            <a:spLocks noGrp="1"/>
          </p:cNvSpPr>
          <p:nvPr>
            <p:ph idx="1"/>
          </p:nvPr>
        </p:nvSpPr>
        <p:spPr>
          <a:xfrm>
            <a:off x="838200" y="787792"/>
            <a:ext cx="10515600" cy="5389172"/>
          </a:xfrm>
        </p:spPr>
        <p:txBody>
          <a:bodyPr>
            <a:normAutofit/>
          </a:bodyPr>
          <a:lstStyle/>
          <a:p>
            <a:pPr algn="just">
              <a:lnSpc>
                <a:spcPct val="150000"/>
              </a:lnSpc>
              <a:spcBef>
                <a:spcPts val="600"/>
              </a:spcBef>
              <a:spcAft>
                <a:spcPts val="600"/>
              </a:spcAft>
            </a:pPr>
            <a:r>
              <a:rPr lang="tr-TR" sz="2200" dirty="0"/>
              <a:t>Safa PAKSU – Linkedin</a:t>
            </a:r>
          </a:p>
          <a:p>
            <a:pPr algn="just">
              <a:lnSpc>
                <a:spcPct val="150000"/>
              </a:lnSpc>
              <a:spcBef>
                <a:spcPts val="600"/>
              </a:spcBef>
              <a:spcAft>
                <a:spcPts val="600"/>
              </a:spcAft>
            </a:pPr>
            <a:r>
              <a:rPr lang="tr-TR" sz="2200" dirty="0"/>
              <a:t>Ömer KILINÇ - CFECERT Belgelendirme (</a:t>
            </a:r>
            <a:r>
              <a:rPr lang="tr-TR" sz="2200" dirty="0">
                <a:hlinkClick r:id="rId2"/>
              </a:rPr>
              <a:t>https://cfecert.com/tr</a:t>
            </a:r>
            <a:r>
              <a:rPr lang="tr-TR" sz="2200" dirty="0"/>
              <a:t>) </a:t>
            </a:r>
          </a:p>
        </p:txBody>
      </p:sp>
    </p:spTree>
    <p:extLst>
      <p:ext uri="{BB962C8B-B14F-4D97-AF65-F5344CB8AC3E}">
        <p14:creationId xmlns:p14="http://schemas.microsoft.com/office/powerpoint/2010/main" val="42192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57911-CF0C-3B30-D071-3DADD3A8E45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3CE7A64-AB0C-266F-5F4F-BC2ACDD3E9B7}"/>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Nedir?</a:t>
            </a:r>
          </a:p>
        </p:txBody>
      </p:sp>
      <p:sp>
        <p:nvSpPr>
          <p:cNvPr id="3" name="İçerik Yer Tutucusu 2">
            <a:extLst>
              <a:ext uri="{FF2B5EF4-FFF2-40B4-BE49-F238E27FC236}">
                <a16:creationId xmlns:a16="http://schemas.microsoft.com/office/drawing/2014/main" id="{F01B8F62-FF44-EBB4-9F1D-A04866311012}"/>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ISO (International Organization for Standardization), farklı alanlarda dünya çapında standartlar geliştirmek amacıyla kurulmuş bir sivil toplum organizasyonudur. </a:t>
            </a:r>
          </a:p>
        </p:txBody>
      </p:sp>
    </p:spTree>
    <p:extLst>
      <p:ext uri="{BB962C8B-B14F-4D97-AF65-F5344CB8AC3E}">
        <p14:creationId xmlns:p14="http://schemas.microsoft.com/office/powerpoint/2010/main" val="36528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C0832-D44B-7C68-2C22-06F5C667BE0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CBDD9BA-A968-E4EB-07B2-D704F16E70BA}"/>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C9BDD49A-D76A-5259-1B92-0904C956C0B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ISO/IEC 27001 Bilgi Güvenliği Yönetim Sistemi (BGYS), bilgi varlıklarını koruyan ve ilgili taraflara güven veren yeterli ve orantılı güvenlik kontrollerini sağlamak için tasarlanan bir standarttır.</a:t>
            </a:r>
          </a:p>
          <a:p>
            <a:pPr marL="0" indent="0" algn="just">
              <a:lnSpc>
                <a:spcPct val="150000"/>
              </a:lnSpc>
              <a:spcBef>
                <a:spcPts val="600"/>
              </a:spcBef>
              <a:spcAft>
                <a:spcPts val="600"/>
              </a:spcAft>
              <a:buNone/>
            </a:pPr>
            <a:r>
              <a:rPr lang="tr-TR" sz="2200" dirty="0"/>
              <a:t>IEC, International Electrotechnical Commission ifadesinin kısaltmasıdır. ISO, standartları belirlerken teknik ayrıntıları ve teknik standartları IEC yardımı ile belirler. Daha doğrusu bu işi onlara bırakır. Bu nedenle BGYS’nin bir standart olarak belirlenmesinde ve belirtilmesinde kullanılan tam isim ISO/IEC 27001’dir.</a:t>
            </a:r>
          </a:p>
        </p:txBody>
      </p:sp>
    </p:spTree>
    <p:extLst>
      <p:ext uri="{BB962C8B-B14F-4D97-AF65-F5344CB8AC3E}">
        <p14:creationId xmlns:p14="http://schemas.microsoft.com/office/powerpoint/2010/main" val="76438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F0B4F-023C-0DDA-D11E-C96237F1284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924E2F8-BF7B-4057-8C8F-6A2D50E88E48}"/>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27002 BGYS KONTROLLERİ</a:t>
            </a:r>
          </a:p>
        </p:txBody>
      </p:sp>
      <p:sp>
        <p:nvSpPr>
          <p:cNvPr id="3" name="İçerik Yer Tutucusu 2">
            <a:extLst>
              <a:ext uri="{FF2B5EF4-FFF2-40B4-BE49-F238E27FC236}">
                <a16:creationId xmlns:a16="http://schemas.microsoft.com/office/drawing/2014/main" id="{D01B15A1-516A-CFDC-8A99-03CB37837595}"/>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ISO 27001, BGYS ile ilgili kavramsal çerçeveye ışık tutarken yani teorik bilgileri ve tavsiyeleri içerirken, ISO 27002 (BGYS Ek Kontroller) ise bu teorik bilgilerin ve tavsiyelerin pratikte nasıl uygulanacağından bahsetmektedir.</a:t>
            </a:r>
          </a:p>
        </p:txBody>
      </p:sp>
    </p:spTree>
    <p:extLst>
      <p:ext uri="{BB962C8B-B14F-4D97-AF65-F5344CB8AC3E}">
        <p14:creationId xmlns:p14="http://schemas.microsoft.com/office/powerpoint/2010/main" val="424829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C78073-1DDA-63E2-C177-92BB84A9D6E7}"/>
            </a:ext>
          </a:extLst>
        </p:cNvPr>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4C8B1E-0689-B52B-19D3-F73FDC549F81}"/>
              </a:ext>
            </a:extLst>
          </p:cNvPr>
          <p:cNvSpPr>
            <a:spLocks noGrp="1"/>
          </p:cNvSpPr>
          <p:nvPr>
            <p:ph type="title"/>
          </p:nvPr>
        </p:nvSpPr>
        <p:spPr>
          <a:xfrm>
            <a:off x="429768" y="411480"/>
            <a:ext cx="11201400" cy="1106424"/>
          </a:xfrm>
        </p:spPr>
        <p:txBody>
          <a:bodyPr>
            <a:normAutofit/>
          </a:bodyPr>
          <a:lstStyle/>
          <a:p>
            <a:r>
              <a:rPr lang="tr-TR" sz="3600"/>
              <a:t>ISO 27001 BİLGİ GÜVENLİĞİ YÖNETİM SİSTEMİ</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Resim 6" descr="metin, ekran görüntüsü, çevrimiçi reklamcılık, web sitesi içeren bir resim&#10;&#10;Açıklama otomatik olarak oluşturuldu">
            <a:extLst>
              <a:ext uri="{FF2B5EF4-FFF2-40B4-BE49-F238E27FC236}">
                <a16:creationId xmlns:a16="http://schemas.microsoft.com/office/drawing/2014/main" id="{3C302A3B-D8C7-71D7-C870-4007F2DFD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1891471"/>
            <a:ext cx="6702552" cy="4172338"/>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0478FFA4-053A-90AE-577B-0DED81841CD0}"/>
              </a:ext>
            </a:extLst>
          </p:cNvPr>
          <p:cNvSpPr>
            <a:spLocks noGrp="1"/>
          </p:cNvSpPr>
          <p:nvPr>
            <p:ph idx="1"/>
          </p:nvPr>
        </p:nvSpPr>
        <p:spPr>
          <a:xfrm>
            <a:off x="7938752" y="2020824"/>
            <a:ext cx="3455097" cy="3959352"/>
          </a:xfrm>
        </p:spPr>
        <p:txBody>
          <a:bodyPr anchor="ctr">
            <a:normAutofit/>
          </a:bodyPr>
          <a:lstStyle/>
          <a:p>
            <a:pPr marL="0" indent="0">
              <a:spcBef>
                <a:spcPts val="600"/>
              </a:spcBef>
              <a:spcAft>
                <a:spcPts val="600"/>
              </a:spcAft>
              <a:buNone/>
            </a:pPr>
            <a:r>
              <a:rPr lang="tr-TR" sz="1800" dirty="0"/>
              <a:t>ISO 27000 ailesi aslında bilgi güvenliği ve onun diğer başlıklarıyla (risk yönetimi, ek kontrolleri vb.) ilgilenen büyük bir standardizasyon ailesidir.</a:t>
            </a:r>
          </a:p>
          <a:p>
            <a:pPr marL="0" indent="0">
              <a:spcBef>
                <a:spcPts val="600"/>
              </a:spcBef>
              <a:spcAft>
                <a:spcPts val="600"/>
              </a:spcAft>
              <a:buNone/>
            </a:pPr>
            <a:r>
              <a:rPr lang="tr-TR" sz="1800" dirty="0"/>
              <a:t>ISO 27001 gereksinimleri ifade ederken, onun nasıl uygulanacağı ise ISO 27002’de belirtilmiştir.</a:t>
            </a:r>
          </a:p>
          <a:p>
            <a:pPr marL="0" indent="0">
              <a:spcBef>
                <a:spcPts val="600"/>
              </a:spcBef>
              <a:spcAft>
                <a:spcPts val="600"/>
              </a:spcAft>
              <a:buNone/>
            </a:pPr>
            <a:endParaRPr lang="tr-TR" sz="1800" dirty="0"/>
          </a:p>
        </p:txBody>
      </p:sp>
    </p:spTree>
    <p:extLst>
      <p:ext uri="{BB962C8B-B14F-4D97-AF65-F5344CB8AC3E}">
        <p14:creationId xmlns:p14="http://schemas.microsoft.com/office/powerpoint/2010/main" val="369801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3F1A1-8B47-0B86-333F-7EF2F84BF9E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0780ADA-AAAE-3A7F-68AA-D3C58C17BA06}"/>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ISO 27001 BİLGİ GÜVENLİĞİ YÖNETİM SİSTEMİ</a:t>
            </a:r>
          </a:p>
        </p:txBody>
      </p:sp>
      <p:sp>
        <p:nvSpPr>
          <p:cNvPr id="3" name="İçerik Yer Tutucusu 2">
            <a:extLst>
              <a:ext uri="{FF2B5EF4-FFF2-40B4-BE49-F238E27FC236}">
                <a16:creationId xmlns:a16="http://schemas.microsoft.com/office/drawing/2014/main" id="{C708DDFD-CB18-4CA4-B85F-23D7EC1E2E0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ISO, yayınladığı farklı standartları (9001 Kalite Yönetim Sistemi, 14001 Çevre yönetim sistemi, 18001 iş sağlığı ve güvenliği yönetim sistemi vb.) belirli bir süreden sonra güncellemektedir.</a:t>
            </a:r>
          </a:p>
          <a:p>
            <a:pPr marL="0" indent="0" algn="just">
              <a:lnSpc>
                <a:spcPct val="150000"/>
              </a:lnSpc>
              <a:spcBef>
                <a:spcPts val="600"/>
              </a:spcBef>
              <a:spcAft>
                <a:spcPts val="600"/>
              </a:spcAft>
              <a:buNone/>
            </a:pPr>
            <a:r>
              <a:rPr lang="tr-TR" sz="2200" dirty="0"/>
              <a:t>Şu anda ISO 27001 BGYS için kullanılan versiyon ise 2022 yılına ait standarttır.</a:t>
            </a:r>
          </a:p>
          <a:p>
            <a:pPr marL="0" indent="0" algn="just">
              <a:lnSpc>
                <a:spcPct val="150000"/>
              </a:lnSpc>
              <a:spcBef>
                <a:spcPts val="600"/>
              </a:spcBef>
              <a:spcAft>
                <a:spcPts val="600"/>
              </a:spcAft>
              <a:buNone/>
            </a:pPr>
            <a:r>
              <a:rPr lang="tr-TR" sz="2200" dirty="0"/>
              <a:t>ISO 27001:2022 versiyonunda bir önceki versiyonuna (2013) göre önemli bir değişiklik gerçekleşmiştir.</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158561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A1ADD5-1C29-FD44-AD27-9C450463E49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98A6C7E-830B-0455-6A5A-D1DEFCDD25E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ISO 27001 BİLGİ GÜVENLİĞİ YÖNETİM SİSTEMİ</a:t>
            </a:r>
          </a:p>
        </p:txBody>
      </p:sp>
      <p:pic>
        <p:nvPicPr>
          <p:cNvPr id="5" name="İçerik Yer Tutucusu 4" descr="metin, yazı tipi, tasarım, ekran görüntüsü içeren bir resim&#10;&#10;Açıklama otomatik olarak oluşturuldu">
            <a:extLst>
              <a:ext uri="{FF2B5EF4-FFF2-40B4-BE49-F238E27FC236}">
                <a16:creationId xmlns:a16="http://schemas.microsoft.com/office/drawing/2014/main" id="{7329A4D2-06E1-68EB-7AAA-CFE870723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1" y="1675227"/>
            <a:ext cx="10159997" cy="4394199"/>
          </a:xfrm>
          <a:prstGeom prst="rect">
            <a:avLst/>
          </a:prstGeom>
        </p:spPr>
      </p:pic>
    </p:spTree>
    <p:extLst>
      <p:ext uri="{BB962C8B-B14F-4D97-AF65-F5344CB8AC3E}">
        <p14:creationId xmlns:p14="http://schemas.microsoft.com/office/powerpoint/2010/main" val="421941708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876</TotalTime>
  <Words>1359</Words>
  <Application>Microsoft Office PowerPoint</Application>
  <PresentationFormat>Geniş ekran</PresentationFormat>
  <Paragraphs>92</Paragraphs>
  <Slides>34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34</vt:i4>
      </vt:variant>
    </vt:vector>
  </HeadingPairs>
  <TitlesOfParts>
    <vt:vector size="39" baseType="lpstr">
      <vt:lpstr>Aptos</vt:lpstr>
      <vt:lpstr>Aptos Display</vt:lpstr>
      <vt:lpstr>Arial</vt:lpstr>
      <vt:lpstr>Calibri</vt:lpstr>
      <vt:lpstr>Office Teması</vt:lpstr>
      <vt:lpstr>BİLGİ GÜVENLİĞİ 2. HAFTA</vt:lpstr>
      <vt:lpstr>Kurumsal Bilgi Güvenliği</vt:lpstr>
      <vt:lpstr>Kurumsal Bilgi Güvenliği</vt:lpstr>
      <vt:lpstr>ISO Nedir?</vt:lpstr>
      <vt:lpstr>ISO 27001 BİLGİ GÜVENLİĞİ YÖNETİM SİSTEMİ</vt:lpstr>
      <vt:lpstr>ISO 27002 BGYS KONTROLLERİ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ISO 27001 BİLGİ GÜVENLİĞİ YÖNETİM SİSTEMİ</vt:lpstr>
      <vt:lpstr>ÖRNEK BİR SERTİFİKASYON FİRMASI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İÇERİK TASARIMI DERSİ 2. HAFTA</dc:title>
  <dc:creator>Furkan Aslan</dc:creator>
  <cp:lastModifiedBy>Furkan ATLAN</cp:lastModifiedBy>
  <cp:revision>302</cp:revision>
  <dcterms:created xsi:type="dcterms:W3CDTF">2024-02-18T18:13:34Z</dcterms:created>
  <dcterms:modified xsi:type="dcterms:W3CDTF">2025-04-12T11:02:23Z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2024-02-18T18:14:27Z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043d1765-d45d-4d1c-8df9-8de8575b1324</vt:lpwstr>
  </property>
  <property fmtid="{D5CDD505-2E9C-101B-9397-08002B2CF9AE}" pid="7" name="MSIP_Label_defa4170-0d19-0005-0004-bc88714345d2_ActionId">
    <vt:lpwstr>65218768-bae2-498b-802d-d9ad6cbc58ab</vt:lpwstr>
  </property>
  <property fmtid="{D5CDD505-2E9C-101B-9397-08002B2CF9AE}" pid="8" name="MSIP_Label_defa4170-0d19-0005-0004-bc88714345d2_ContentBits">
    <vt:lpwstr>0</vt:lpwstr>
  </property>
</Properties>
</file>