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E02C0B-5D50-EA45-1218-5E5E0171910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9E9A178-99C3-0D14-4F84-C7FFE9D608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15031B0-22E9-2A90-1837-345B60FEE743}"/>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1CADCBB1-8E10-ED1D-913D-CC5D80F175C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2FC567C-305D-A538-B077-E3AF912A8C69}"/>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4186475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4D815F-313B-A60E-1AD2-157BA04009F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6B476B6-ABEF-6711-78D4-27851C3D3E7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4F5B269-3381-D829-D9B6-A45DC36F1436}"/>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5DB636AB-E4F8-385C-0223-F5467358C7E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A3026FF-F23D-AC7A-2E71-E77193E9064E}"/>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80110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69D9A66-96A0-1328-99AD-3E0D9A13D7D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27C5639-A711-8A01-013B-5821533ED00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77C2DCA-DA8F-35C3-3C20-556184CFCCA3}"/>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DB41E80D-113C-4781-FA75-D6B0196B6BB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A793730-DF42-0704-D7DD-C87FBD73E48D}"/>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115744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5CB286-B8EB-E22F-D17E-A5BAF77A034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04A4D7F-9900-88C7-2553-05B2A5553F4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5F63B37-9997-DAF8-D99F-5F91E7992DA0}"/>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F1CFEEFA-00B3-D1A9-B8B8-30E24FC6026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2F04F77-41A2-68E0-F179-C06E3EF0BC1D}"/>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85238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CE5B24-8884-BB6A-7CA9-6E2752DC98D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3CE62B5-4CBA-9013-AA80-16CEE39E5AD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B811F92-B8F5-F7C7-2171-A34674C3445E}"/>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290CDCAF-985E-5DBD-28CC-2E9B49C63EB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03685B4-0581-16F7-84E1-A32C2BB23650}"/>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31628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A82883-E480-4D2D-FC25-606EF3BBB61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5834D69-2CE9-7EBC-517B-842AB326E84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C21448B-8BB0-438D-3BFE-4CF64F6DBB8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63701723-A85D-CA63-F078-4592C7093895}"/>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6" name="Alt Bilgi Yer Tutucusu 5">
            <a:extLst>
              <a:ext uri="{FF2B5EF4-FFF2-40B4-BE49-F238E27FC236}">
                <a16:creationId xmlns:a16="http://schemas.microsoft.com/office/drawing/2014/main" id="{AFC939F7-93E9-7EB0-B554-4EC1D58150C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16FBEFA-7CBD-CA2F-7ECD-98E5D58B7A8D}"/>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865066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DD067E-8C49-A31B-13FA-1D94086A67A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F8CCB98-0BA8-AB76-0D8C-68B690C1A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CF744AB-28D7-8FC4-D241-A3CD34AD109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BFDA3D1-3851-375D-CD8E-85DF245FA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98369639-00C3-CFA0-2D47-F83EFDE2D42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EAC7322-7383-BE44-D8DA-56FC1D46FCA0}"/>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8" name="Alt Bilgi Yer Tutucusu 7">
            <a:extLst>
              <a:ext uri="{FF2B5EF4-FFF2-40B4-BE49-F238E27FC236}">
                <a16:creationId xmlns:a16="http://schemas.microsoft.com/office/drawing/2014/main" id="{872D5B63-5C52-D854-6C8D-6527853B3774}"/>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1C71B1B-AE04-FCAB-507F-D453E43EF8E7}"/>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5658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11B281-E628-62EC-2EB8-38EC3768C47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05630468-EE7A-D0B9-5B60-8DE146444E95}"/>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4" name="Alt Bilgi Yer Tutucusu 3">
            <a:extLst>
              <a:ext uri="{FF2B5EF4-FFF2-40B4-BE49-F238E27FC236}">
                <a16:creationId xmlns:a16="http://schemas.microsoft.com/office/drawing/2014/main" id="{AE118D7D-AEBC-F264-CB7A-0428213C7D2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AF95F00-0B77-7D21-1D70-56E0AB28013F}"/>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470325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409448D-41CA-7501-62EE-FD07DA19E67C}"/>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3" name="Alt Bilgi Yer Tutucusu 2">
            <a:extLst>
              <a:ext uri="{FF2B5EF4-FFF2-40B4-BE49-F238E27FC236}">
                <a16:creationId xmlns:a16="http://schemas.microsoft.com/office/drawing/2014/main" id="{A66F1D5E-B24E-F876-2313-B0FAEE37089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505E488-D0D1-2E63-5CFD-FF67DD5F3DB2}"/>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195891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5AA8B2-B53C-D0ED-F698-C8B2689993E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5BFC16B-D9F3-BAF5-6D73-34117FFF6B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1AF398A-6A6B-A325-6E4B-EC4FB3EFA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29515CC-0125-7558-3823-1B679040EAC8}"/>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6" name="Alt Bilgi Yer Tutucusu 5">
            <a:extLst>
              <a:ext uri="{FF2B5EF4-FFF2-40B4-BE49-F238E27FC236}">
                <a16:creationId xmlns:a16="http://schemas.microsoft.com/office/drawing/2014/main" id="{68DE8E81-4D33-3FB9-9F22-6C623CE67C9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345EAE7-3594-8F22-70E8-8768E7834655}"/>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15599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BDE6B6-11D1-2C90-59FC-5DAB69C50C4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FAE5870-589F-9C1E-188A-9DC59EF85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EEABD38-199E-2B06-58F2-DC4B3C271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160D11D-256F-A212-D102-49160B162800}"/>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6" name="Alt Bilgi Yer Tutucusu 5">
            <a:extLst>
              <a:ext uri="{FF2B5EF4-FFF2-40B4-BE49-F238E27FC236}">
                <a16:creationId xmlns:a16="http://schemas.microsoft.com/office/drawing/2014/main" id="{F25874E2-637C-8A1D-DD5E-9C2337DD391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2DC0988-8573-21E4-49E5-58A86C2E6B55}"/>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78161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0BB9B91-A878-ABF4-E536-ABBF852AE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9797AE6-0CBF-A925-C0EB-55721D857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0A95D2A-E658-4F31-E05E-4208B3CD09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2DADA705-74B3-E8EB-3120-2F93FB617F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0811982F-1E3B-1C74-3FA2-A26333F206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B9828B-0047-49B9-A16B-B9528D29B7F4}" type="slidenum">
              <a:rPr lang="tr-TR" smtClean="0"/>
              <a:t>‹#›</a:t>
            </a:fld>
            <a:endParaRPr lang="tr-TR"/>
          </a:p>
        </p:txBody>
      </p:sp>
    </p:spTree>
    <p:extLst>
      <p:ext uri="{BB962C8B-B14F-4D97-AF65-F5344CB8AC3E}">
        <p14:creationId xmlns:p14="http://schemas.microsoft.com/office/powerpoint/2010/main" val="181845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043241-67BB-E5FC-432E-E51F0E5480DB}"/>
              </a:ext>
            </a:extLst>
          </p:cNvPr>
          <p:cNvSpPr>
            <a:spLocks noGrp="1"/>
          </p:cNvSpPr>
          <p:nvPr>
            <p:ph type="ctrTitle"/>
          </p:nvPr>
        </p:nvSpPr>
        <p:spPr/>
        <p:txBody>
          <a:bodyPr/>
          <a:lstStyle/>
          <a:p>
            <a:r>
              <a:rPr lang="tr-TR" dirty="0"/>
              <a:t>BİLGİ GÜVENLİĞİ DERSİ</a:t>
            </a:r>
            <a:br>
              <a:rPr lang="tr-TR" dirty="0"/>
            </a:br>
            <a:r>
              <a:rPr lang="tr-TR" dirty="0"/>
              <a:t>5. HAFTA</a:t>
            </a:r>
          </a:p>
        </p:txBody>
      </p:sp>
      <p:sp>
        <p:nvSpPr>
          <p:cNvPr id="3" name="Alt Başlık 2">
            <a:extLst>
              <a:ext uri="{FF2B5EF4-FFF2-40B4-BE49-F238E27FC236}">
                <a16:creationId xmlns:a16="http://schemas.microsoft.com/office/drawing/2014/main" id="{C1503549-CDE5-5247-6C97-09B52566AFF2}"/>
              </a:ext>
            </a:extLst>
          </p:cNvPr>
          <p:cNvSpPr>
            <a:spLocks noGrp="1"/>
          </p:cNvSpPr>
          <p:nvPr>
            <p:ph type="subTitle" idx="1"/>
          </p:nvPr>
        </p:nvSpPr>
        <p:spPr/>
        <p:txBody>
          <a:bodyPr>
            <a:normAutofit/>
          </a:bodyPr>
          <a:lstStyle/>
          <a:p>
            <a:endParaRPr lang="tr-TR" dirty="0"/>
          </a:p>
          <a:p>
            <a:r>
              <a:rPr lang="tr-TR" dirty="0"/>
              <a:t>RASTSAL SAYI ÜRETEÇLERİ</a:t>
            </a:r>
          </a:p>
          <a:p>
            <a:endParaRPr lang="tr-TR" dirty="0"/>
          </a:p>
        </p:txBody>
      </p:sp>
    </p:spTree>
    <p:extLst>
      <p:ext uri="{BB962C8B-B14F-4D97-AF65-F5344CB8AC3E}">
        <p14:creationId xmlns:p14="http://schemas.microsoft.com/office/powerpoint/2010/main" val="62581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pic>
        <p:nvPicPr>
          <p:cNvPr id="5" name="İçerik Yer Tutucusu 4" descr="metin, ekran görüntüsü, yazı tipi içeren bir resim&#10;&#10;Açıklama otomatik olarak oluşturuldu">
            <a:extLst>
              <a:ext uri="{FF2B5EF4-FFF2-40B4-BE49-F238E27FC236}">
                <a16:creationId xmlns:a16="http://schemas.microsoft.com/office/drawing/2014/main" id="{22FE4698-04EB-8934-E2C6-998228BCC5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925" y="1086233"/>
            <a:ext cx="11458149" cy="4301694"/>
          </a:xfrm>
        </p:spPr>
      </p:pic>
    </p:spTree>
    <p:extLst>
      <p:ext uri="{BB962C8B-B14F-4D97-AF65-F5344CB8AC3E}">
        <p14:creationId xmlns:p14="http://schemas.microsoft.com/office/powerpoint/2010/main" val="77061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Gerçek Rastsal Sayı Üreteçleri (GRSÜ)</a:t>
            </a:r>
          </a:p>
        </p:txBody>
      </p:sp>
      <p:pic>
        <p:nvPicPr>
          <p:cNvPr id="5" name="İçerik Yer Tutucusu 4" descr="metin, ekran görüntüsü, yazı tipi içeren bir resim&#10;&#10;Açıklama otomatik olarak oluşturuldu">
            <a:extLst>
              <a:ext uri="{FF2B5EF4-FFF2-40B4-BE49-F238E27FC236}">
                <a16:creationId xmlns:a16="http://schemas.microsoft.com/office/drawing/2014/main" id="{07437201-142F-3C87-BD94-9E47AE0155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352" y="1229429"/>
            <a:ext cx="11243296" cy="4636799"/>
          </a:xfrm>
        </p:spPr>
      </p:pic>
    </p:spTree>
    <p:extLst>
      <p:ext uri="{BB962C8B-B14F-4D97-AF65-F5344CB8AC3E}">
        <p14:creationId xmlns:p14="http://schemas.microsoft.com/office/powerpoint/2010/main" val="3447267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ART İŞLEMCİ</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Kriptografide "art işlemci" terimi genellikle "artmetik işlemci" olarak geçer. Artmetik işlemciler, özellikle sayısal işlemler yapmak için optimize edilmiş mikroişlemci türleridir.</a:t>
            </a:r>
          </a:p>
        </p:txBody>
      </p:sp>
    </p:spTree>
    <p:extLst>
      <p:ext uri="{BB962C8B-B14F-4D97-AF65-F5344CB8AC3E}">
        <p14:creationId xmlns:p14="http://schemas.microsoft.com/office/powerpoint/2010/main" val="4157371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ART İŞLEMCİ</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Artmetik işlemciler, özellikle büyük sayılar üzerinde hızlı matematiksel işlemler yapabilme yetenekleriyle ön plana çıkar. Kriptografide, genellikle büyük asal sayılar, modüler aritmetik ve hızlı çarpma işlemleri gibi matematiksel operasyonlar kullanılır.</a:t>
            </a:r>
          </a:p>
        </p:txBody>
      </p:sp>
    </p:spTree>
    <p:extLst>
      <p:ext uri="{BB962C8B-B14F-4D97-AF65-F5344CB8AC3E}">
        <p14:creationId xmlns:p14="http://schemas.microsoft.com/office/powerpoint/2010/main" val="4217042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ART İŞLEMCİ</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Artmetik işlemciler, bu tür matematiksel operasyonları optimize etmek için özel olarak tasarlanmıştır. Örneğin, hızlı modüler aritmetik işlemleri için artmetik işlemcilerde modüler çarpma ve modüler toplama gibi özel işlem birimleri bulunabilir. Bu, kriptografik işlemlerin daha hızlı ve verimli bir şekilde gerçekleştirilmesini sağlar.</a:t>
            </a:r>
          </a:p>
        </p:txBody>
      </p:sp>
    </p:spTree>
    <p:extLst>
      <p:ext uri="{BB962C8B-B14F-4D97-AF65-F5344CB8AC3E}">
        <p14:creationId xmlns:p14="http://schemas.microsoft.com/office/powerpoint/2010/main" val="2779844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pic>
        <p:nvPicPr>
          <p:cNvPr id="5" name="İçerik Yer Tutucusu 4" descr="metin, yazı tipi, ekran görüntüsü içeren bir resim&#10;&#10;Açıklama otomatik olarak oluşturuldu">
            <a:extLst>
              <a:ext uri="{FF2B5EF4-FFF2-40B4-BE49-F238E27FC236}">
                <a16:creationId xmlns:a16="http://schemas.microsoft.com/office/drawing/2014/main" id="{9FFB3A87-76F2-B31F-3723-90E38D24B0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9246" y="910976"/>
            <a:ext cx="7693507" cy="5834481"/>
          </a:xfrm>
        </p:spPr>
      </p:pic>
    </p:spTree>
    <p:extLst>
      <p:ext uri="{BB962C8B-B14F-4D97-AF65-F5344CB8AC3E}">
        <p14:creationId xmlns:p14="http://schemas.microsoft.com/office/powerpoint/2010/main" val="1851856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Osilatör</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Osilatör, belirli bir frekans veya periyotta tekrarlanan sinyaller üreten bir elektronik devredir. Genellikle bir kristal, rezonatör veya RC devresi kullanılarak gerçekleştirilir. Osilatörler, birçok elektronik cihazda temel bir bileşen olarak kullanılır ve dijital sistemlerde zamanlama kaynağı olarak da işlev görürler.</a:t>
            </a:r>
          </a:p>
        </p:txBody>
      </p:sp>
    </p:spTree>
    <p:extLst>
      <p:ext uri="{BB962C8B-B14F-4D97-AF65-F5344CB8AC3E}">
        <p14:creationId xmlns:p14="http://schemas.microsoft.com/office/powerpoint/2010/main" val="1654322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Jitter</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Jitter ise zamanlamada rastgele ve istenmeyen dalgalanmalardır. Özellikle dijital iletişim sistemlerinde veya zamanlama hassasiyeti gerektiren uygulamalarda önemlidir. Jitter, sinyalin beklenen zamansal davranışından sapmaları ifade eder. Bu sapmalar, sinyalin anlık frekansındaki değişiklikler, zamanlama hataları veya sinyalin dalgalanması şeklinde ortaya çıkabilir.</a:t>
            </a:r>
          </a:p>
        </p:txBody>
      </p:sp>
    </p:spTree>
    <p:extLst>
      <p:ext uri="{BB962C8B-B14F-4D97-AF65-F5344CB8AC3E}">
        <p14:creationId xmlns:p14="http://schemas.microsoft.com/office/powerpoint/2010/main" val="2800237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Osilatör ve Jitter İlişkisi</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Osilatörlerin ve jitter'ın ilişkisi, osilatörün istikrarlı bir zaman temelini sağlaması gerektiğinde önemlidir. Eğer bir sistemde kullanılan osilatörde jitter varsa, bu istenmeyen zamanlama sapmalarına neden olabilir ve sistem performansını olumsuz etkileyebilir. Bu nedenle, özellikle yüksek hassasiyet gerektiren uygulamalarda, düşük jitter'lı ve istikrarlı osilatörlerin kullanılması önemlidir. Bu, iletişim sistemlerinde veri iletim hızını artırabilir, dijital sistemlerin güvenilirliğini artırabilir ve zamanlama doğruluğunu sağlayabilir.</a:t>
            </a:r>
          </a:p>
        </p:txBody>
      </p:sp>
    </p:spTree>
    <p:extLst>
      <p:ext uri="{BB962C8B-B14F-4D97-AF65-F5344CB8AC3E}">
        <p14:creationId xmlns:p14="http://schemas.microsoft.com/office/powerpoint/2010/main" val="3690944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ÖZET FONKSİYONLARI</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Kriptografide özet fonksiyonları, veri bütünlüğünü sağlamak için kullanılan matematiksel fonksiyonlardır. Bu fonksiyonlar, herhangi bir boyuttaki veri kümesini sabit uzunlukta bir "özet" veya "hash" değerine dönüştürür. Bu özet değerleri, orijinal verinin değişmediğini doğrulamak için kullanılır. Özet fonksiyonlarının temel amacı, veri bütünlüğünü kontrol etmek ve veri değişikliklerini tespit etmektir.</a:t>
            </a:r>
          </a:p>
        </p:txBody>
      </p:sp>
    </p:spTree>
    <p:extLst>
      <p:ext uri="{BB962C8B-B14F-4D97-AF65-F5344CB8AC3E}">
        <p14:creationId xmlns:p14="http://schemas.microsoft.com/office/powerpoint/2010/main" val="42254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Rastsal Sayı</a:t>
            </a:r>
          </a:p>
        </p:txBody>
      </p:sp>
      <p:pic>
        <p:nvPicPr>
          <p:cNvPr id="5" name="İçerik Yer Tutucusu 4" descr="metin, ekran görüntüsü, yazı tipi, çizgi içeren bir resim&#10;&#10;Açıklama otomatik olarak oluşturuldu">
            <a:extLst>
              <a:ext uri="{FF2B5EF4-FFF2-40B4-BE49-F238E27FC236}">
                <a16:creationId xmlns:a16="http://schemas.microsoft.com/office/drawing/2014/main" id="{D593B963-580C-A60A-0A09-49C8EFF3321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38393"/>
          <a:stretch/>
        </p:blipFill>
        <p:spPr>
          <a:xfrm>
            <a:off x="838200" y="984348"/>
            <a:ext cx="10917568" cy="4628661"/>
          </a:xfrm>
        </p:spPr>
      </p:pic>
    </p:spTree>
    <p:extLst>
      <p:ext uri="{BB962C8B-B14F-4D97-AF65-F5344CB8AC3E}">
        <p14:creationId xmlns:p14="http://schemas.microsoft.com/office/powerpoint/2010/main" val="2583218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Kriptografik Özet Fonksiyonlarının Özellikleri</a:t>
            </a:r>
          </a:p>
        </p:txBody>
      </p:sp>
      <p:pic>
        <p:nvPicPr>
          <p:cNvPr id="5" name="İçerik Yer Tutucusu 4" descr="metin, ekran görüntüsü, insan yüzü, adam, insan içeren bir resim&#10;&#10;Açıklama otomatik olarak oluşturuldu">
            <a:extLst>
              <a:ext uri="{FF2B5EF4-FFF2-40B4-BE49-F238E27FC236}">
                <a16:creationId xmlns:a16="http://schemas.microsoft.com/office/drawing/2014/main" id="{96691E8B-D740-46A1-AB41-46E6E9EEDA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5704" y="1000572"/>
            <a:ext cx="9440592" cy="4963218"/>
          </a:xfrm>
        </p:spPr>
      </p:pic>
    </p:spTree>
    <p:extLst>
      <p:ext uri="{BB962C8B-B14F-4D97-AF65-F5344CB8AC3E}">
        <p14:creationId xmlns:p14="http://schemas.microsoft.com/office/powerpoint/2010/main" val="1563839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pic>
        <p:nvPicPr>
          <p:cNvPr id="5" name="İçerik Yer Tutucusu 4" descr="metin, ekran görüntüsü, yazı tipi içeren bir resim&#10;&#10;Açıklama otomatik olarak oluşturuldu">
            <a:extLst>
              <a:ext uri="{FF2B5EF4-FFF2-40B4-BE49-F238E27FC236}">
                <a16:creationId xmlns:a16="http://schemas.microsoft.com/office/drawing/2014/main" id="{6728C2CC-1485-0408-2899-F44B0F9BFE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6754" y="928586"/>
            <a:ext cx="8460463" cy="4601761"/>
          </a:xfrm>
        </p:spPr>
      </p:pic>
    </p:spTree>
    <p:extLst>
      <p:ext uri="{BB962C8B-B14F-4D97-AF65-F5344CB8AC3E}">
        <p14:creationId xmlns:p14="http://schemas.microsoft.com/office/powerpoint/2010/main" val="3421024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Zayıf Çakışma Dayanıklılığı</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b="1" dirty="0"/>
              <a:t>Zayıf Çakışma Dayanıklılığı</a:t>
            </a:r>
            <a:r>
              <a:rPr lang="tr-TR" sz="2200" dirty="0"/>
              <a:t>: Bir özet fonksiyonu, zayıf çakışma dayanıklı ise, bu demektir ki farklı girdi verileri (mesela farklı metinler veya dosyalar) için aynı özet değerinin oluşma olasılığı düşüktür. Yani, bir saldırganın iki farklı veri girdisi için aynı özet değerini bulması kolay değildir.</a:t>
            </a:r>
          </a:p>
        </p:txBody>
      </p:sp>
    </p:spTree>
    <p:extLst>
      <p:ext uri="{BB962C8B-B14F-4D97-AF65-F5344CB8AC3E}">
        <p14:creationId xmlns:p14="http://schemas.microsoft.com/office/powerpoint/2010/main" val="2844572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Güçlü Çakışma Dayanıklılığı</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Güçlü Çakışma Dayanıklılığı: Bir özet fonksiyonu, güçlü çakışma dayanıklı ise, bu demektir ki aynı özet değerine sahip iki farklı girdi bulmak çok zordur. Yani, bir saldırganın özel bir çaba harcamadan aynı özet değerine sahip iki farklı girdi bulması neredeyse imkansızdır.</a:t>
            </a:r>
          </a:p>
        </p:txBody>
      </p:sp>
    </p:spTree>
    <p:extLst>
      <p:ext uri="{BB962C8B-B14F-4D97-AF65-F5344CB8AC3E}">
        <p14:creationId xmlns:p14="http://schemas.microsoft.com/office/powerpoint/2010/main" val="3872273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pic>
        <p:nvPicPr>
          <p:cNvPr id="5" name="İçerik Yer Tutucusu 4" descr="metin, yazı tipi, ekran görüntüsü, cebir içeren bir resim&#10;&#10;Açıklama otomatik olarak oluşturuldu">
            <a:extLst>
              <a:ext uri="{FF2B5EF4-FFF2-40B4-BE49-F238E27FC236}">
                <a16:creationId xmlns:a16="http://schemas.microsoft.com/office/drawing/2014/main" id="{C625DF52-E008-FB6F-3C63-81681CF89A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6202" y="948968"/>
            <a:ext cx="6719595" cy="4960063"/>
          </a:xfrm>
        </p:spPr>
      </p:pic>
    </p:spTree>
    <p:extLst>
      <p:ext uri="{BB962C8B-B14F-4D97-AF65-F5344CB8AC3E}">
        <p14:creationId xmlns:p14="http://schemas.microsoft.com/office/powerpoint/2010/main" val="2016614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pic>
        <p:nvPicPr>
          <p:cNvPr id="5" name="İçerik Yer Tutucusu 4" descr="metin, ekran görüntüsü, yazı tipi içeren bir resim&#10;&#10;Açıklama otomatik olarak oluşturuldu">
            <a:extLst>
              <a:ext uri="{FF2B5EF4-FFF2-40B4-BE49-F238E27FC236}">
                <a16:creationId xmlns:a16="http://schemas.microsoft.com/office/drawing/2014/main" id="{FE4C6065-B146-2AD5-207A-5E45F7D2A8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6079" y="400880"/>
            <a:ext cx="9200623" cy="5572207"/>
          </a:xfrm>
        </p:spPr>
      </p:pic>
    </p:spTree>
    <p:extLst>
      <p:ext uri="{BB962C8B-B14F-4D97-AF65-F5344CB8AC3E}">
        <p14:creationId xmlns:p14="http://schemas.microsoft.com/office/powerpoint/2010/main" val="4077048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pic>
        <p:nvPicPr>
          <p:cNvPr id="5" name="İçerik Yer Tutucusu 4" descr="metin, ekran görüntüsü, yazı tipi, sayı, numara içeren bir resim&#10;&#10;Açıklama otomatik olarak oluşturuldu">
            <a:extLst>
              <a:ext uri="{FF2B5EF4-FFF2-40B4-BE49-F238E27FC236}">
                <a16:creationId xmlns:a16="http://schemas.microsoft.com/office/drawing/2014/main" id="{69B76E6C-3349-9EB6-839E-ABE7A48FC3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7188" y="1162088"/>
            <a:ext cx="6463938" cy="5770248"/>
          </a:xfrm>
        </p:spPr>
      </p:pic>
    </p:spTree>
    <p:extLst>
      <p:ext uri="{BB962C8B-B14F-4D97-AF65-F5344CB8AC3E}">
        <p14:creationId xmlns:p14="http://schemas.microsoft.com/office/powerpoint/2010/main" val="1833243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2222694"/>
          </a:xfrm>
        </p:spPr>
        <p:txBody>
          <a:bodyPr>
            <a:noAutofit/>
          </a:bodyPr>
          <a:lstStyle/>
          <a:p>
            <a:pPr algn="ctr">
              <a:lnSpc>
                <a:spcPct val="100000"/>
              </a:lnSpc>
            </a:pPr>
            <a:r>
              <a:rPr lang="tr-TR" sz="3600" dirty="0"/>
              <a:t>Brute Force saldırısı ile Rainbow saldırısı arasındaki fark nedir?</a:t>
            </a:r>
            <a:br>
              <a:rPr lang="tr-TR" sz="3600" dirty="0"/>
            </a:br>
            <a:endParaRPr lang="tr-TR" sz="3600" dirty="0"/>
          </a:p>
        </p:txBody>
      </p:sp>
    </p:spTree>
    <p:extLst>
      <p:ext uri="{BB962C8B-B14F-4D97-AF65-F5344CB8AC3E}">
        <p14:creationId xmlns:p14="http://schemas.microsoft.com/office/powerpoint/2010/main" val="2514394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267286"/>
            <a:ext cx="10515600" cy="5909678"/>
          </a:xfrm>
        </p:spPr>
        <p:txBody>
          <a:bodyPr>
            <a:normAutofit/>
          </a:bodyPr>
          <a:lstStyle/>
          <a:p>
            <a:pPr marL="0" indent="0" algn="just">
              <a:lnSpc>
                <a:spcPct val="150000"/>
              </a:lnSpc>
              <a:spcBef>
                <a:spcPts val="600"/>
              </a:spcBef>
              <a:spcAft>
                <a:spcPts val="600"/>
              </a:spcAft>
              <a:buNone/>
            </a:pPr>
            <a:r>
              <a:rPr lang="tr-TR" sz="2200" dirty="0"/>
              <a:t>Brute Force saldırısı, saldırganın herhangi bir ön bilgi sahibi olmadan en çok kullanılan şifre ve kombinasyonları bir araya getirip hepsini tek tek denediği saldırı türüdür. Özellikle zayıf parolalar da etkili bir yöntemdir.</a:t>
            </a:r>
          </a:p>
          <a:p>
            <a:pPr marL="0" indent="0" algn="just">
              <a:lnSpc>
                <a:spcPct val="150000"/>
              </a:lnSpc>
              <a:spcBef>
                <a:spcPts val="600"/>
              </a:spcBef>
              <a:spcAft>
                <a:spcPts val="600"/>
              </a:spcAft>
              <a:buNone/>
            </a:pPr>
            <a:r>
              <a:rPr lang="tr-TR" sz="2200" dirty="0"/>
              <a:t>Rainbow saldırısı ise, hash değerleri alınmış şifrelerin hash değerleri üzerinden yapılan bir saldırıdır. Parolaların kendisi ile değil, onların hash değerleri ile </a:t>
            </a:r>
            <a:r>
              <a:rPr lang="tr-TR" sz="2200"/>
              <a:t>bir sınama yapar.</a:t>
            </a:r>
            <a:endParaRPr lang="tr-TR" sz="2200" dirty="0"/>
          </a:p>
        </p:txBody>
      </p:sp>
    </p:spTree>
    <p:extLst>
      <p:ext uri="{BB962C8B-B14F-4D97-AF65-F5344CB8AC3E}">
        <p14:creationId xmlns:p14="http://schemas.microsoft.com/office/powerpoint/2010/main" val="1902341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Özet Fonksiyonları Çalışma Yapısı</a:t>
            </a:r>
          </a:p>
        </p:txBody>
      </p:sp>
      <p:pic>
        <p:nvPicPr>
          <p:cNvPr id="5" name="İçerik Yer Tutucusu 4">
            <a:extLst>
              <a:ext uri="{FF2B5EF4-FFF2-40B4-BE49-F238E27FC236}">
                <a16:creationId xmlns:a16="http://schemas.microsoft.com/office/drawing/2014/main" id="{BFA84DE4-A524-1629-6DDD-BCE6977977DE}"/>
              </a:ext>
            </a:extLst>
          </p:cNvPr>
          <p:cNvPicPr>
            <a:picLocks noGrp="1" noChangeAspect="1"/>
          </p:cNvPicPr>
          <p:nvPr>
            <p:ph idx="1"/>
          </p:nvPr>
        </p:nvPicPr>
        <p:blipFill>
          <a:blip r:embed="rId2"/>
          <a:stretch>
            <a:fillRect/>
          </a:stretch>
        </p:blipFill>
        <p:spPr>
          <a:xfrm>
            <a:off x="1147930" y="1426467"/>
            <a:ext cx="10205870" cy="3342482"/>
          </a:xfrm>
        </p:spPr>
      </p:pic>
    </p:spTree>
    <p:extLst>
      <p:ext uri="{BB962C8B-B14F-4D97-AF65-F5344CB8AC3E}">
        <p14:creationId xmlns:p14="http://schemas.microsoft.com/office/powerpoint/2010/main" val="513530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pic>
        <p:nvPicPr>
          <p:cNvPr id="5" name="İçerik Yer Tutucusu 4" descr="metin, yazı tipi, ekran görüntüsü, cebir içeren bir resim&#10;&#10;Açıklama otomatik olarak oluşturuldu">
            <a:extLst>
              <a:ext uri="{FF2B5EF4-FFF2-40B4-BE49-F238E27FC236}">
                <a16:creationId xmlns:a16="http://schemas.microsoft.com/office/drawing/2014/main" id="{E8882084-FE6E-9852-7C15-B726D49181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434" y="789346"/>
            <a:ext cx="11213132" cy="4570445"/>
          </a:xfrm>
        </p:spPr>
      </p:pic>
    </p:spTree>
    <p:extLst>
      <p:ext uri="{BB962C8B-B14F-4D97-AF65-F5344CB8AC3E}">
        <p14:creationId xmlns:p14="http://schemas.microsoft.com/office/powerpoint/2010/main" val="270770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Özet Fonksiyonları Çalışma Yapısı</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Özet fonksiyonları, veriyi bloklara böler ve ilk bloğu Initial Vector (IV) olarak tanımlayıp buna bir anahtarlama işlemi uygular. Yani 128 bitlik bir anahtar ile veriyi şifreler. İlk şifrelenen çıktı değeri sonraki blok ile XOR işlemine girer ve bu böyle devam eder.</a:t>
            </a:r>
          </a:p>
        </p:txBody>
      </p:sp>
    </p:spTree>
    <p:extLst>
      <p:ext uri="{BB962C8B-B14F-4D97-AF65-F5344CB8AC3E}">
        <p14:creationId xmlns:p14="http://schemas.microsoft.com/office/powerpoint/2010/main" val="249531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pic>
        <p:nvPicPr>
          <p:cNvPr id="5" name="İçerik Yer Tutucusu 4" descr="metin, diyagram, daire içeren bir resim&#10;&#10;Açıklama otomatik olarak oluşturuldu">
            <a:extLst>
              <a:ext uri="{FF2B5EF4-FFF2-40B4-BE49-F238E27FC236}">
                <a16:creationId xmlns:a16="http://schemas.microsoft.com/office/drawing/2014/main" id="{6471C3F7-BCC6-8CC1-A990-FB8118D467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0403" y="704717"/>
            <a:ext cx="10674311" cy="4641005"/>
          </a:xfrm>
        </p:spPr>
      </p:pic>
    </p:spTree>
    <p:extLst>
      <p:ext uri="{BB962C8B-B14F-4D97-AF65-F5344CB8AC3E}">
        <p14:creationId xmlns:p14="http://schemas.microsoft.com/office/powerpoint/2010/main" val="37671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pic>
        <p:nvPicPr>
          <p:cNvPr id="5" name="İçerik Yer Tutucusu 4" descr="metin, ekran görüntüsü, çizgi, diyagram içeren bir resim&#10;&#10;Açıklama otomatik olarak oluşturuldu">
            <a:extLst>
              <a:ext uri="{FF2B5EF4-FFF2-40B4-BE49-F238E27FC236}">
                <a16:creationId xmlns:a16="http://schemas.microsoft.com/office/drawing/2014/main" id="{D33B9178-AA74-13F9-C332-BD6090FD71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657" y="742538"/>
            <a:ext cx="11272686" cy="4968945"/>
          </a:xfrm>
        </p:spPr>
      </p:pic>
    </p:spTree>
    <p:extLst>
      <p:ext uri="{BB962C8B-B14F-4D97-AF65-F5344CB8AC3E}">
        <p14:creationId xmlns:p14="http://schemas.microsoft.com/office/powerpoint/2010/main" val="388212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pic>
        <p:nvPicPr>
          <p:cNvPr id="5" name="İçerik Yer Tutucusu 4" descr="metin, ekran görüntüsü içeren bir resim&#10;&#10;Açıklama otomatik olarak oluşturuldu">
            <a:extLst>
              <a:ext uri="{FF2B5EF4-FFF2-40B4-BE49-F238E27FC236}">
                <a16:creationId xmlns:a16="http://schemas.microsoft.com/office/drawing/2014/main" id="{97EE4B05-5F52-05A8-7AC8-00808E5EA1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800" y="1142782"/>
            <a:ext cx="11426399" cy="4572436"/>
          </a:xfrm>
        </p:spPr>
      </p:pic>
    </p:spTree>
    <p:extLst>
      <p:ext uri="{BB962C8B-B14F-4D97-AF65-F5344CB8AC3E}">
        <p14:creationId xmlns:p14="http://schemas.microsoft.com/office/powerpoint/2010/main" val="158060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Kriptografide Rastsal Sayıların Kullanım Alanları</a:t>
            </a:r>
          </a:p>
        </p:txBody>
      </p:sp>
      <p:pic>
        <p:nvPicPr>
          <p:cNvPr id="5" name="İçerik Yer Tutucusu 4" descr="metin, yazı tipi, makbuz, cebir içeren bir resim&#10;&#10;Açıklama otomatik olarak oluşturuldu">
            <a:extLst>
              <a:ext uri="{FF2B5EF4-FFF2-40B4-BE49-F238E27FC236}">
                <a16:creationId xmlns:a16="http://schemas.microsoft.com/office/drawing/2014/main" id="{0F84564E-7C9E-A6A1-C820-3050731FDB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844" y="1449006"/>
            <a:ext cx="11548312" cy="3137062"/>
          </a:xfrm>
        </p:spPr>
      </p:pic>
    </p:spTree>
    <p:extLst>
      <p:ext uri="{BB962C8B-B14F-4D97-AF65-F5344CB8AC3E}">
        <p14:creationId xmlns:p14="http://schemas.microsoft.com/office/powerpoint/2010/main" val="267288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Rastsal Sayı Üreteçleri ve Türleri</a:t>
            </a:r>
          </a:p>
        </p:txBody>
      </p:sp>
      <p:pic>
        <p:nvPicPr>
          <p:cNvPr id="5" name="İçerik Yer Tutucusu 4" descr="metin, ekran görüntüsü, yazı tipi içeren bir resim&#10;&#10;Açıklama otomatik olarak oluşturuldu">
            <a:extLst>
              <a:ext uri="{FF2B5EF4-FFF2-40B4-BE49-F238E27FC236}">
                <a16:creationId xmlns:a16="http://schemas.microsoft.com/office/drawing/2014/main" id="{37F57E37-EED5-7DD5-8CE7-CB568FCDBF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9321" y="942145"/>
            <a:ext cx="8976409" cy="5389563"/>
          </a:xfrm>
        </p:spPr>
      </p:pic>
    </p:spTree>
    <p:extLst>
      <p:ext uri="{BB962C8B-B14F-4D97-AF65-F5344CB8AC3E}">
        <p14:creationId xmlns:p14="http://schemas.microsoft.com/office/powerpoint/2010/main" val="2398110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SÖZDE RSÜ</a:t>
            </a:r>
          </a:p>
        </p:txBody>
      </p:sp>
      <p:pic>
        <p:nvPicPr>
          <p:cNvPr id="5" name="İçerik Yer Tutucusu 4" descr="metin, ekran görüntüsü, yazı tipi, doküman, belge içeren bir resim&#10;&#10;Açıklama otomatik olarak oluşturuldu">
            <a:extLst>
              <a:ext uri="{FF2B5EF4-FFF2-40B4-BE49-F238E27FC236}">
                <a16:creationId xmlns:a16="http://schemas.microsoft.com/office/drawing/2014/main" id="{87C5B1DE-8B37-05AF-3D63-A70928B1B4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390" y="1308168"/>
            <a:ext cx="11401219" cy="4241663"/>
          </a:xfrm>
        </p:spPr>
      </p:pic>
    </p:spTree>
    <p:extLst>
      <p:ext uri="{BB962C8B-B14F-4D97-AF65-F5344CB8AC3E}">
        <p14:creationId xmlns:p14="http://schemas.microsoft.com/office/powerpoint/2010/main" val="284752516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1452</TotalTime>
  <Words>607</Words>
  <Application>Microsoft Office PowerPoint</Application>
  <PresentationFormat>Geniş ekran</PresentationFormat>
  <Paragraphs>33</Paragraphs>
  <Slides>30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30</vt:i4>
      </vt:variant>
    </vt:vector>
  </HeadingPairs>
  <TitlesOfParts>
    <vt:vector size="34" baseType="lpstr">
      <vt:lpstr>Aptos</vt:lpstr>
      <vt:lpstr>Aptos Display</vt:lpstr>
      <vt:lpstr>Arial</vt:lpstr>
      <vt:lpstr>Office Teması</vt:lpstr>
      <vt:lpstr>BİLGİ GÜVENLİĞİ DERSİ 5. HAFTA</vt:lpstr>
      <vt:lpstr>Rastsal Sayı</vt:lpstr>
      <vt:lpstr>PowerPoint Sunusu</vt:lpstr>
      <vt:lpstr>PowerPoint Sunusu</vt:lpstr>
      <vt:lpstr>PowerPoint Sunusu</vt:lpstr>
      <vt:lpstr>PowerPoint Sunusu</vt:lpstr>
      <vt:lpstr>Kriptografide Rastsal Sayıların Kullanım Alanları</vt:lpstr>
      <vt:lpstr>Rastsal Sayı Üreteçleri ve Türleri</vt:lpstr>
      <vt:lpstr>SÖZDE RSÜ</vt:lpstr>
      <vt:lpstr>PowerPoint Sunusu</vt:lpstr>
      <vt:lpstr>Gerçek Rastsal Sayı Üreteçleri (GRSÜ)</vt:lpstr>
      <vt:lpstr>ART İŞLEMCİ</vt:lpstr>
      <vt:lpstr>ART İŞLEMCİ</vt:lpstr>
      <vt:lpstr>ART İŞLEMCİ</vt:lpstr>
      <vt:lpstr>PowerPoint Sunusu</vt:lpstr>
      <vt:lpstr>Osilatör</vt:lpstr>
      <vt:lpstr>Jitter</vt:lpstr>
      <vt:lpstr>Osilatör ve Jitter İlişkisi</vt:lpstr>
      <vt:lpstr>ÖZET FONKSİYONLARI</vt:lpstr>
      <vt:lpstr>Kriptografik Özet Fonksiyonlarının Özellikleri</vt:lpstr>
      <vt:lpstr>PowerPoint Sunusu</vt:lpstr>
      <vt:lpstr>Zayıf Çakışma Dayanıklılığı</vt:lpstr>
      <vt:lpstr>Güçlü Çakışma Dayanıklılığı</vt:lpstr>
      <vt:lpstr>PowerPoint Sunusu</vt:lpstr>
      <vt:lpstr>PowerPoint Sunusu</vt:lpstr>
      <vt:lpstr>PowerPoint Sunusu</vt:lpstr>
      <vt:lpstr>Brute Force saldırısı ile Rainbow saldırısı arasındaki fark nedir? </vt:lpstr>
      <vt:lpstr>PowerPoint Sunusu</vt:lpstr>
      <vt:lpstr>Özet Fonksiyonları Çalışma Yapısı</vt:lpstr>
      <vt:lpstr>Özet Fonksiyonları Çalışma Yapısı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İÇERİK TASARIMI DERSİ 2. HAFTA</dc:title>
  <dc:creator>Furkan Aslan</dc:creator>
  <cp:lastModifiedBy>Furkan ATLAN</cp:lastModifiedBy>
  <cp:revision>471</cp:revision>
  <dcterms:created xsi:type="dcterms:W3CDTF">2024-02-18T18:13:34Z</dcterms:created>
  <dcterms:modified xsi:type="dcterms:W3CDTF">2025-04-12T11:02:55Z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2024-02-18T18:14:27Z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043d1765-d45d-4d1c-8df9-8de8575b1324</vt:lpwstr>
  </property>
  <property fmtid="{D5CDD505-2E9C-101B-9397-08002B2CF9AE}" pid="7" name="MSIP_Label_defa4170-0d19-0005-0004-bc88714345d2_ActionId">
    <vt:lpwstr>65218768-bae2-498b-802d-d9ad6cbc58ab</vt:lpwstr>
  </property>
  <property fmtid="{D5CDD505-2E9C-101B-9397-08002B2CF9AE}" pid="8" name="MSIP_Label_defa4170-0d19-0005-0004-bc88714345d2_ContentBits">
    <vt:lpwstr>0</vt:lpwstr>
  </property>
</Properties>
</file>