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0" r:id="rId3"/>
    <p:sldId id="291" r:id="rId4"/>
    <p:sldId id="292" r:id="rId5"/>
    <p:sldId id="309" r:id="rId6"/>
    <p:sldId id="310" r:id="rId7"/>
    <p:sldId id="311" r:id="rId8"/>
    <p:sldId id="312" r:id="rId9"/>
    <p:sldId id="313" r:id="rId10"/>
    <p:sldId id="314" r:id="rId11"/>
    <p:sldId id="315" r:id="rId12"/>
    <p:sldId id="316" r:id="rId13"/>
    <p:sldId id="317" r:id="rId14"/>
    <p:sldId id="293" r:id="rId15"/>
    <p:sldId id="318" r:id="rId16"/>
    <p:sldId id="294" r:id="rId17"/>
    <p:sldId id="295" r:id="rId18"/>
    <p:sldId id="296" r:id="rId19"/>
    <p:sldId id="297" r:id="rId20"/>
    <p:sldId id="298" r:id="rId21"/>
    <p:sldId id="299" r:id="rId22"/>
    <p:sldId id="300" r:id="rId23"/>
    <p:sldId id="301" r:id="rId24"/>
    <p:sldId id="302" r:id="rId25"/>
    <p:sldId id="303" r:id="rId26"/>
    <p:sldId id="304" r:id="rId27"/>
    <p:sldId id="305" r:id="rId28"/>
    <p:sldId id="306" r:id="rId29"/>
    <p:sldId id="307" r:id="rId30"/>
    <p:sldId id="308" r:id="rId31"/>
    <p:sldId id="319" r:id="rId32"/>
    <p:sldId id="341" r:id="rId33"/>
    <p:sldId id="320"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2" r:id="rId54"/>
    <p:sldId id="343" r:id="rId55"/>
    <p:sldId id="344" r:id="rId56"/>
    <p:sldId id="345" r:id="rId57"/>
    <p:sldId id="346" r:id="rId58"/>
    <p:sldId id="347" r:id="rId59"/>
    <p:sldId id="348" r:id="rId60"/>
    <p:sldId id="349" r:id="rId61"/>
    <p:sldId id="350" r:id="rId62"/>
    <p:sldId id="351" r:id="rId63"/>
    <p:sldId id="352" r:id="rId64"/>
    <p:sldId id="353" r:id="rId65"/>
    <p:sldId id="354" r:id="rId6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FE02C0B-5D50-EA45-1218-5E5E0171910D}"/>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A9E9A178-99C3-0D14-4F84-C7FFE9D608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B15031B0-22E9-2A90-1837-345B60FEE743}"/>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1CADCBB1-8E10-ED1D-913D-CC5D80F175CD}"/>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2FC567C-305D-A538-B077-E3AF912A8C69}"/>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4186475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4D815F-313B-A60E-1AD2-157BA04009F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A6B476B6-ABEF-6711-78D4-27851C3D3E7F}"/>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C4F5B269-3381-D829-D9B6-A45DC36F1436}"/>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5DB636AB-E4F8-385C-0223-F5467358C7E2}"/>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EA3026FF-F23D-AC7A-2E71-E77193E9064E}"/>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8011034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E69D9A66-96A0-1328-99AD-3E0D9A13D7D2}"/>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27C5639-A711-8A01-013B-5821533ED00D}"/>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377C2DCA-DA8F-35C3-3C20-556184CFCCA3}"/>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DB41E80D-113C-4781-FA75-D6B0196B6BB1}"/>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A793730-DF42-0704-D7DD-C87FBD73E48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115744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5CB286-B8EB-E22F-D17E-A5BAF77A0345}"/>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E04A4D7F-9900-88C7-2553-05B2A5553F42}"/>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5F63B37-9997-DAF8-D99F-5F91E7992DA0}"/>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F1CFEEFA-00B3-D1A9-B8B8-30E24FC6026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72F04F77-41A2-68E0-F179-C06E3EF0BC1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85238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CE5B24-8884-BB6A-7CA9-6E2752DC98D8}"/>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23CE62B5-4CBA-9013-AA80-16CEE39E5AD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EB811F92-B8F5-F7C7-2171-A34674C3445E}"/>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290CDCAF-985E-5DBD-28CC-2E9B49C63EB5}"/>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D03685B4-0581-16F7-84E1-A32C2BB23650}"/>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316285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6A82883-E480-4D2D-FC25-606EF3BBB614}"/>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65834D69-2CE9-7EBC-517B-842AB326E846}"/>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7C21448B-8BB0-438D-3BFE-4CF64F6DBB81}"/>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63701723-A85D-CA63-F078-4592C7093895}"/>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6" name="Alt Bilgi Yer Tutucusu 5">
            <a:extLst>
              <a:ext uri="{FF2B5EF4-FFF2-40B4-BE49-F238E27FC236}">
                <a16:creationId xmlns:a16="http://schemas.microsoft.com/office/drawing/2014/main" id="{AFC939F7-93E9-7EB0-B554-4EC1D58150C2}"/>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D16FBEFA-7CBD-CA2F-7ECD-98E5D58B7A8D}"/>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865066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CDD067E-8C49-A31B-13FA-1D94086A67A1}"/>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9F8CCB98-0BA8-AB76-0D8C-68B690C1A6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CCF744AB-28D7-8FC4-D241-A3CD34AD109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CBFDA3D1-3851-375D-CD8E-85DF245FA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98369639-00C3-CFA0-2D47-F83EFDE2D420}"/>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4EAC7322-7383-BE44-D8DA-56FC1D46FCA0}"/>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8" name="Alt Bilgi Yer Tutucusu 7">
            <a:extLst>
              <a:ext uri="{FF2B5EF4-FFF2-40B4-BE49-F238E27FC236}">
                <a16:creationId xmlns:a16="http://schemas.microsoft.com/office/drawing/2014/main" id="{872D5B63-5C52-D854-6C8D-6527853B3774}"/>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01C71B1B-AE04-FCAB-507F-D453E43EF8E7}"/>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565874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611B281-E628-62EC-2EB8-38EC3768C479}"/>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05630468-EE7A-D0B9-5B60-8DE146444E95}"/>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4" name="Alt Bilgi Yer Tutucusu 3">
            <a:extLst>
              <a:ext uri="{FF2B5EF4-FFF2-40B4-BE49-F238E27FC236}">
                <a16:creationId xmlns:a16="http://schemas.microsoft.com/office/drawing/2014/main" id="{AE118D7D-AEBC-F264-CB7A-0428213C7D2A}"/>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7AF95F00-0B77-7D21-1D70-56E0AB28013F}"/>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47032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1409448D-41CA-7501-62EE-FD07DA19E67C}"/>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3" name="Alt Bilgi Yer Tutucusu 2">
            <a:extLst>
              <a:ext uri="{FF2B5EF4-FFF2-40B4-BE49-F238E27FC236}">
                <a16:creationId xmlns:a16="http://schemas.microsoft.com/office/drawing/2014/main" id="{A66F1D5E-B24E-F876-2313-B0FAEE370898}"/>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2505E488-D0D1-2E63-5CFD-FF67DD5F3DB2}"/>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1958918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25AA8B2-B53C-D0ED-F698-C8B2689993E8}"/>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A5BFC16B-D9F3-BAF5-6D73-34117FFF6B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41AF398A-6A6B-A325-6E4B-EC4FB3EFA5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929515CC-0125-7558-3823-1B679040EAC8}"/>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6" name="Alt Bilgi Yer Tutucusu 5">
            <a:extLst>
              <a:ext uri="{FF2B5EF4-FFF2-40B4-BE49-F238E27FC236}">
                <a16:creationId xmlns:a16="http://schemas.microsoft.com/office/drawing/2014/main" id="{68DE8E81-4D33-3FB9-9F22-6C623CE67C9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1345EAE7-3594-8F22-70E8-8768E7834655}"/>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3155995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2BDE6B6-11D1-2C90-59FC-5DAB69C50C4C}"/>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FAE5870-589F-9C1E-188A-9DC59EF85A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FEEABD38-199E-2B06-58F2-DC4B3C271A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A160D11D-256F-A212-D102-49160B162800}"/>
              </a:ext>
            </a:extLst>
          </p:cNvPr>
          <p:cNvSpPr>
            <a:spLocks noGrp="1"/>
          </p:cNvSpPr>
          <p:nvPr>
            <p:ph type="dt" sz="half" idx="10"/>
          </p:nvPr>
        </p:nvSpPr>
        <p:spPr/>
        <p:txBody>
          <a:bodyPr/>
          <a:lstStyle/>
          <a:p>
            <a:fld id="{C85FA323-A3A3-4AF4-B2F4-8D9C5FEFE00E}" type="datetimeFigureOut">
              <a:rPr lang="tr-TR" smtClean="0"/>
              <a:t>12.04.2025</a:t>
            </a:fld>
            <a:endParaRPr lang="tr-TR"/>
          </a:p>
        </p:txBody>
      </p:sp>
      <p:sp>
        <p:nvSpPr>
          <p:cNvPr id="6" name="Alt Bilgi Yer Tutucusu 5">
            <a:extLst>
              <a:ext uri="{FF2B5EF4-FFF2-40B4-BE49-F238E27FC236}">
                <a16:creationId xmlns:a16="http://schemas.microsoft.com/office/drawing/2014/main" id="{F25874E2-637C-8A1D-DD5E-9C2337DD3911}"/>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F2DC0988-8573-21E4-49E5-58A86C2E6B55}"/>
              </a:ext>
            </a:extLst>
          </p:cNvPr>
          <p:cNvSpPr>
            <a:spLocks noGrp="1"/>
          </p:cNvSpPr>
          <p:nvPr>
            <p:ph type="sldNum" sz="quarter" idx="12"/>
          </p:nvPr>
        </p:nvSpPr>
        <p:spPr/>
        <p:txBody>
          <a:bodyPr/>
          <a:lstStyle/>
          <a:p>
            <a:fld id="{B3B9828B-0047-49B9-A16B-B9528D29B7F4}" type="slidenum">
              <a:rPr lang="tr-TR" smtClean="0"/>
              <a:t>‹#›</a:t>
            </a:fld>
            <a:endParaRPr lang="tr-TR"/>
          </a:p>
        </p:txBody>
      </p:sp>
    </p:spTree>
    <p:extLst>
      <p:ext uri="{BB962C8B-B14F-4D97-AF65-F5344CB8AC3E}">
        <p14:creationId xmlns:p14="http://schemas.microsoft.com/office/powerpoint/2010/main" val="27816100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20BB9B91-A878-ABF4-E536-ABBF852AE1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9797AE6-0CBF-A925-C0EB-55721D8571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40A95D2A-E658-4F31-E05E-4208B3CD09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5FA323-A3A3-4AF4-B2F4-8D9C5FEFE00E}" type="datetimeFigureOut">
              <a:rPr lang="tr-TR" smtClean="0"/>
              <a:t>12.04.2025</a:t>
            </a:fld>
            <a:endParaRPr lang="tr-TR"/>
          </a:p>
        </p:txBody>
      </p:sp>
      <p:sp>
        <p:nvSpPr>
          <p:cNvPr id="5" name="Alt Bilgi Yer Tutucusu 4">
            <a:extLst>
              <a:ext uri="{FF2B5EF4-FFF2-40B4-BE49-F238E27FC236}">
                <a16:creationId xmlns:a16="http://schemas.microsoft.com/office/drawing/2014/main" id="{2DADA705-74B3-E8EB-3120-2F93FB617F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0811982F-1E3B-1C74-3FA2-A26333F206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B9828B-0047-49B9-A16B-B9528D29B7F4}" type="slidenum">
              <a:rPr lang="tr-TR" smtClean="0"/>
              <a:t>‹#›</a:t>
            </a:fld>
            <a:endParaRPr lang="tr-TR"/>
          </a:p>
        </p:txBody>
      </p:sp>
    </p:spTree>
    <p:extLst>
      <p:ext uri="{BB962C8B-B14F-4D97-AF65-F5344CB8AC3E}">
        <p14:creationId xmlns:p14="http://schemas.microsoft.com/office/powerpoint/2010/main" val="181845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fortiguard.com/services/wf"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vmware.com/products/workstation-pro/workstation-pro-evaluation.htm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5043241-67BB-E5FC-432E-E51F0E5480DB}"/>
              </a:ext>
            </a:extLst>
          </p:cNvPr>
          <p:cNvSpPr>
            <a:spLocks noGrp="1"/>
          </p:cNvSpPr>
          <p:nvPr>
            <p:ph type="ctrTitle"/>
          </p:nvPr>
        </p:nvSpPr>
        <p:spPr/>
        <p:txBody>
          <a:bodyPr>
            <a:normAutofit/>
          </a:bodyPr>
          <a:lstStyle/>
          <a:p>
            <a:r>
              <a:rPr lang="tr-TR" dirty="0"/>
              <a:t>BİLGİ GÜVENLİĞİ</a:t>
            </a:r>
            <a:br>
              <a:rPr lang="tr-TR" dirty="0"/>
            </a:br>
            <a:r>
              <a:rPr lang="tr-TR" dirty="0"/>
              <a:t>8. HAFTA</a:t>
            </a:r>
          </a:p>
        </p:txBody>
      </p:sp>
      <p:sp>
        <p:nvSpPr>
          <p:cNvPr id="3" name="Alt Başlık 2">
            <a:extLst>
              <a:ext uri="{FF2B5EF4-FFF2-40B4-BE49-F238E27FC236}">
                <a16:creationId xmlns:a16="http://schemas.microsoft.com/office/drawing/2014/main" id="{C1503549-CDE5-5247-6C97-09B52566AFF2}"/>
              </a:ext>
            </a:extLst>
          </p:cNvPr>
          <p:cNvSpPr>
            <a:spLocks noGrp="1"/>
          </p:cNvSpPr>
          <p:nvPr>
            <p:ph type="subTitle" idx="1"/>
          </p:nvPr>
        </p:nvSpPr>
        <p:spPr/>
        <p:txBody>
          <a:bodyPr>
            <a:normAutofit/>
          </a:bodyPr>
          <a:lstStyle/>
          <a:p>
            <a:endParaRPr lang="tr-TR" dirty="0"/>
          </a:p>
          <a:p>
            <a:r>
              <a:rPr lang="tr-TR" dirty="0"/>
              <a:t>FORTIGATE GÜVENLİK DUVARI İLE UYGULAMA</a:t>
            </a:r>
          </a:p>
          <a:p>
            <a:endParaRPr lang="tr-TR" dirty="0"/>
          </a:p>
        </p:txBody>
      </p:sp>
    </p:spTree>
    <p:extLst>
      <p:ext uri="{BB962C8B-B14F-4D97-AF65-F5344CB8AC3E}">
        <p14:creationId xmlns:p14="http://schemas.microsoft.com/office/powerpoint/2010/main" val="6258176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Güvenlik Duvarı (Firewall)</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Son olarak, geleceğin firewall teknolojisi ise yapay zekâ destekli </a:t>
            </a:r>
            <a:r>
              <a:rPr lang="tr-TR" sz="2200" dirty="0" err="1"/>
              <a:t>next-generation</a:t>
            </a:r>
            <a:r>
              <a:rPr lang="tr-TR" sz="2200" dirty="0"/>
              <a:t> firewall’lardır.</a:t>
            </a:r>
          </a:p>
          <a:p>
            <a:pPr marL="0" indent="0" algn="just">
              <a:lnSpc>
                <a:spcPct val="150000"/>
              </a:lnSpc>
              <a:spcBef>
                <a:spcPts val="600"/>
              </a:spcBef>
              <a:spcAft>
                <a:spcPts val="600"/>
              </a:spcAft>
              <a:buNone/>
            </a:pPr>
            <a:endParaRPr lang="tr-TR" sz="2200" dirty="0"/>
          </a:p>
        </p:txBody>
      </p:sp>
      <p:pic>
        <p:nvPicPr>
          <p:cNvPr id="5" name="Resim 4" descr="metin, ekran görüntüsü, yazı tipi, diyagram içeren bir resim&#10;&#10;Açıklama otomatik olarak oluşturuldu">
            <a:extLst>
              <a:ext uri="{FF2B5EF4-FFF2-40B4-BE49-F238E27FC236}">
                <a16:creationId xmlns:a16="http://schemas.microsoft.com/office/drawing/2014/main" id="{746201B6-E210-57CE-0490-B582C7652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650" y="2175273"/>
            <a:ext cx="10926700" cy="4448796"/>
          </a:xfrm>
          <a:prstGeom prst="rect">
            <a:avLst/>
          </a:prstGeom>
        </p:spPr>
      </p:pic>
    </p:spTree>
    <p:extLst>
      <p:ext uri="{BB962C8B-B14F-4D97-AF65-F5344CB8AC3E}">
        <p14:creationId xmlns:p14="http://schemas.microsoft.com/office/powerpoint/2010/main" val="146966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Mantıksal Tasarımı</a:t>
            </a:r>
          </a:p>
        </p:txBody>
      </p:sp>
      <p:pic>
        <p:nvPicPr>
          <p:cNvPr id="5" name="İçerik Yer Tutucusu 4" descr="metin, ekran görüntüsü, yazı tipi, logo içeren bir resim&#10;&#10;Açıklama otomatik olarak oluşturuldu">
            <a:extLst>
              <a:ext uri="{FF2B5EF4-FFF2-40B4-BE49-F238E27FC236}">
                <a16:creationId xmlns:a16="http://schemas.microsoft.com/office/drawing/2014/main" id="{621CD55C-D245-FDA9-0120-52D96FFD9E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22663"/>
            <a:ext cx="10515600" cy="3719037"/>
          </a:xfrm>
        </p:spPr>
      </p:pic>
    </p:spTree>
    <p:extLst>
      <p:ext uri="{BB962C8B-B14F-4D97-AF65-F5344CB8AC3E}">
        <p14:creationId xmlns:p14="http://schemas.microsoft.com/office/powerpoint/2010/main" val="1964873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Fiziksel Tasarımı</a:t>
            </a:r>
          </a:p>
        </p:txBody>
      </p:sp>
      <p:pic>
        <p:nvPicPr>
          <p:cNvPr id="5" name="İçerik Yer Tutucusu 4" descr="metin, elektronik donanım, erkek eşek, kriko, vale (iskambil), demir sancağı, freze, yönlendirici içeren bir resim&#10;&#10;Açıklama otomatik olarak oluşturuldu">
            <a:extLst>
              <a:ext uri="{FF2B5EF4-FFF2-40B4-BE49-F238E27FC236}">
                <a16:creationId xmlns:a16="http://schemas.microsoft.com/office/drawing/2014/main" id="{16BABA74-03DA-4472-70BE-D192C91A42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3950" y="1215231"/>
            <a:ext cx="9944100" cy="4533900"/>
          </a:xfrm>
        </p:spPr>
      </p:pic>
    </p:spTree>
    <p:extLst>
      <p:ext uri="{BB962C8B-B14F-4D97-AF65-F5344CB8AC3E}">
        <p14:creationId xmlns:p14="http://schemas.microsoft.com/office/powerpoint/2010/main" val="143517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Veri Bankası (Tehdit İstihbarat)</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Bir güvenlik duvarı, ağ içerisinde izlediği bir paketin ya da kullanıcının gitmek istediği bir web sayfasının tehdit barındırıp barındırmadığını kendi veri bankasındaki mevcut tehditlerden anlar.</a:t>
            </a:r>
          </a:p>
          <a:p>
            <a:pPr marL="0" indent="0" algn="just">
              <a:lnSpc>
                <a:spcPct val="150000"/>
              </a:lnSpc>
              <a:spcBef>
                <a:spcPts val="600"/>
              </a:spcBef>
              <a:spcAft>
                <a:spcPts val="600"/>
              </a:spcAft>
              <a:buNone/>
            </a:pPr>
            <a:r>
              <a:rPr lang="tr-TR" sz="2200" dirty="0"/>
              <a:t>Web sayfası ya da mobil uygulamaları ise, yine kendi içerisinde oluşturduğu kategorilerden anlar.</a:t>
            </a:r>
          </a:p>
          <a:p>
            <a:pPr marL="0" indent="0" algn="just">
              <a:lnSpc>
                <a:spcPct val="150000"/>
              </a:lnSpc>
              <a:spcBef>
                <a:spcPts val="600"/>
              </a:spcBef>
              <a:spcAft>
                <a:spcPts val="600"/>
              </a:spcAft>
              <a:buNone/>
            </a:pPr>
            <a:r>
              <a:rPr lang="tr-TR" sz="2200" dirty="0">
                <a:hlinkClick r:id="rId2"/>
              </a:rPr>
              <a:t>https://www.fortiguard.com/services/wf</a:t>
            </a:r>
            <a:r>
              <a:rPr lang="tr-TR" sz="2200" dirty="0"/>
              <a:t> web adresinden bir sitenin hangi kategoride </a:t>
            </a:r>
            <a:r>
              <a:rPr lang="tr-TR" sz="2200"/>
              <a:t>olduğunu görebiliriz. </a:t>
            </a:r>
            <a:endParaRPr lang="tr-TR" sz="2200" dirty="0"/>
          </a:p>
        </p:txBody>
      </p:sp>
    </p:spTree>
    <p:extLst>
      <p:ext uri="{BB962C8B-B14F-4D97-AF65-F5344CB8AC3E}">
        <p14:creationId xmlns:p14="http://schemas.microsoft.com/office/powerpoint/2010/main" val="3088813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Vmware Üzerine Fortigate Kurulumu</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Fortigate, dünya çapında kullanılan bir güvenlik duvarı yazılımı ve arayüzüdür.</a:t>
            </a:r>
          </a:p>
          <a:p>
            <a:pPr marL="0" indent="0" algn="just">
              <a:lnSpc>
                <a:spcPct val="150000"/>
              </a:lnSpc>
              <a:spcBef>
                <a:spcPts val="600"/>
              </a:spcBef>
              <a:spcAft>
                <a:spcPts val="600"/>
              </a:spcAft>
              <a:buNone/>
            </a:pPr>
            <a:r>
              <a:rPr lang="tr-TR" sz="2200" dirty="0"/>
              <a:t>Size yollanan linkteki Fortigate klasörünü indirin.</a:t>
            </a:r>
          </a:p>
          <a:p>
            <a:pPr marL="0" indent="0" algn="just">
              <a:lnSpc>
                <a:spcPct val="150000"/>
              </a:lnSpc>
              <a:spcBef>
                <a:spcPts val="600"/>
              </a:spcBef>
              <a:spcAft>
                <a:spcPts val="600"/>
              </a:spcAft>
              <a:buNone/>
            </a:pPr>
            <a:r>
              <a:rPr lang="tr-TR" sz="2200" dirty="0"/>
              <a:t>Vmware Workstation pro programını açın.</a:t>
            </a:r>
          </a:p>
          <a:p>
            <a:pPr marL="0" indent="0" algn="just">
              <a:lnSpc>
                <a:spcPct val="150000"/>
              </a:lnSpc>
              <a:spcBef>
                <a:spcPts val="600"/>
              </a:spcBef>
              <a:spcAft>
                <a:spcPts val="600"/>
              </a:spcAft>
              <a:buNone/>
            </a:pPr>
            <a:r>
              <a:rPr lang="tr-TR" sz="2200" dirty="0"/>
              <a:t>Fortigate klasöründeki «FortiGate-VM64.ovf» klasörüne çift tıklayın. Eğer Vmware programı ile açmazsa dosyaya sağ tıklayıp «birlikte aç» seçeneğine tıklayıp oradan Vmware Workstation pro programını seçin.</a:t>
            </a:r>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51560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Vmware Üzerine Fortigate Kurulumu</a:t>
            </a:r>
          </a:p>
        </p:txBody>
      </p:sp>
      <p:pic>
        <p:nvPicPr>
          <p:cNvPr id="5" name="İçerik Yer Tutucusu 4" descr="metin, ekran görüntüsü, yazılım, web sayfası içeren bir resim&#10;&#10;Açıklama otomatik olarak oluşturuldu">
            <a:extLst>
              <a:ext uri="{FF2B5EF4-FFF2-40B4-BE49-F238E27FC236}">
                <a16:creationId xmlns:a16="http://schemas.microsoft.com/office/drawing/2014/main" id="{75E53863-89A5-DEEF-BA05-4BFDA99610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5573" y="938650"/>
            <a:ext cx="7780789" cy="5802991"/>
          </a:xfrm>
        </p:spPr>
      </p:pic>
    </p:spTree>
    <p:extLst>
      <p:ext uri="{BB962C8B-B14F-4D97-AF65-F5344CB8AC3E}">
        <p14:creationId xmlns:p14="http://schemas.microsoft.com/office/powerpoint/2010/main" val="3765705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Vmware Üzerine Fortigate Kurulumu</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Birlikte aç deyip Vmware’yi seçip Tamam’a bastıktan sonra aşağıdaki gibi bir ekran ile karşılaşacaksınız. Kutucuğu </a:t>
            </a:r>
            <a:r>
              <a:rPr lang="tr-TR" sz="2200" dirty="0" err="1"/>
              <a:t>tik’leyip</a:t>
            </a:r>
            <a:r>
              <a:rPr lang="tr-TR" sz="2200" dirty="0"/>
              <a:t> (işaretleyin) ve aktif hale gelen «Next» butonuna tıklayın.</a:t>
            </a:r>
          </a:p>
          <a:p>
            <a:pPr marL="0" indent="0" algn="just">
              <a:lnSpc>
                <a:spcPct val="150000"/>
              </a:lnSpc>
              <a:spcBef>
                <a:spcPts val="600"/>
              </a:spcBef>
              <a:spcAft>
                <a:spcPts val="600"/>
              </a:spcAft>
              <a:buNone/>
            </a:pPr>
            <a:endParaRPr lang="tr-TR" sz="2200" dirty="0"/>
          </a:p>
          <a:p>
            <a:pPr marL="0" indent="0" algn="just">
              <a:lnSpc>
                <a:spcPct val="150000"/>
              </a:lnSpc>
              <a:spcBef>
                <a:spcPts val="600"/>
              </a:spcBef>
              <a:spcAft>
                <a:spcPts val="600"/>
              </a:spcAft>
              <a:buNone/>
            </a:pPr>
            <a:endParaRPr lang="tr-TR" sz="2200" dirty="0"/>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FC444A67-5EA1-2DF4-CC82-4379EDB93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4997" y="1899642"/>
            <a:ext cx="4546634" cy="4883824"/>
          </a:xfrm>
          <a:prstGeom prst="rect">
            <a:avLst/>
          </a:prstGeom>
        </p:spPr>
      </p:pic>
    </p:spTree>
    <p:extLst>
      <p:ext uri="{BB962C8B-B14F-4D97-AF65-F5344CB8AC3E}">
        <p14:creationId xmlns:p14="http://schemas.microsoft.com/office/powerpoint/2010/main" val="2032218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Vmware Üzerine Fortigate Kurulumu</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Karşımıza gelen yeni bir pencerede bizden sanal makinemize bir isim vermemizi isteyecek. Burada örnek olarak «BST-FGT-1» ismi seçilmiştir. İsim verdikten sonra «</a:t>
            </a:r>
            <a:r>
              <a:rPr lang="tr-TR" sz="2200" dirty="0" err="1"/>
              <a:t>import</a:t>
            </a:r>
            <a:r>
              <a:rPr lang="tr-TR" sz="2200" dirty="0"/>
              <a:t>» yazan butona tıklayınız.</a:t>
            </a:r>
          </a:p>
        </p:txBody>
      </p:sp>
      <p:pic>
        <p:nvPicPr>
          <p:cNvPr id="5" name="Resim 4" descr="metin, elektronik donanım, ekran görüntüsü, ekran, görüntüleme içeren bir resim&#10;&#10;Açıklama otomatik olarak oluşturuldu">
            <a:extLst>
              <a:ext uri="{FF2B5EF4-FFF2-40B4-BE49-F238E27FC236}">
                <a16:creationId xmlns:a16="http://schemas.microsoft.com/office/drawing/2014/main" id="{952BBD0C-8216-BE73-EF46-B3D9B42CBE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63125" y="1915978"/>
            <a:ext cx="4616973" cy="4959380"/>
          </a:xfrm>
          <a:prstGeom prst="rect">
            <a:avLst/>
          </a:prstGeom>
        </p:spPr>
      </p:pic>
    </p:spTree>
    <p:extLst>
      <p:ext uri="{BB962C8B-B14F-4D97-AF65-F5344CB8AC3E}">
        <p14:creationId xmlns:p14="http://schemas.microsoft.com/office/powerpoint/2010/main" val="408706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Vmware Üzerine Fortigate Kurulumu-SON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Kurulum başarıyla tamamlanınca aşağıdaki gibi bir ekranla karşılaşacaksınız.</a:t>
            </a:r>
          </a:p>
        </p:txBody>
      </p:sp>
      <p:pic>
        <p:nvPicPr>
          <p:cNvPr id="5" name="Resim 4" descr="metin, ekran görüntüsü, yazılım, web sayfası içeren bir resim&#10;&#10;Açıklama otomatik olarak oluşturuldu">
            <a:extLst>
              <a:ext uri="{FF2B5EF4-FFF2-40B4-BE49-F238E27FC236}">
                <a16:creationId xmlns:a16="http://schemas.microsoft.com/office/drawing/2014/main" id="{917F8682-C214-1835-B05B-072DEDE74B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25" y="1287671"/>
            <a:ext cx="10825893" cy="5389171"/>
          </a:xfrm>
          <a:prstGeom prst="rect">
            <a:avLst/>
          </a:prstGeom>
        </p:spPr>
      </p:pic>
    </p:spTree>
    <p:extLst>
      <p:ext uri="{BB962C8B-B14F-4D97-AF65-F5344CB8AC3E}">
        <p14:creationId xmlns:p14="http://schemas.microsoft.com/office/powerpoint/2010/main" val="498752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Fortigate’nin lisans hatası vermemesi için network adapter’lerini kapatmamız gerek. Bunun için menüdeki «Network Adapter» yazan her yere çift tıklayıp «Connected at power on» seçeneğini pasif hale getirmemiz gerek.</a:t>
            </a:r>
          </a:p>
        </p:txBody>
      </p:sp>
    </p:spTree>
    <p:extLst>
      <p:ext uri="{BB962C8B-B14F-4D97-AF65-F5344CB8AC3E}">
        <p14:creationId xmlns:p14="http://schemas.microsoft.com/office/powerpoint/2010/main" val="4471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Vmware Programının İndirilmesi</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hlinkClick r:id="rId2"/>
              </a:rPr>
              <a:t>https://www.vmware.com/products/workstation-pro/workstation-pro-evaluation.html</a:t>
            </a:r>
            <a:r>
              <a:rPr lang="tr-TR" sz="2200" dirty="0"/>
              <a:t>  linkine gidip aşağıdaki görseldeki (kırmızı alan) bağlantıya tıklayınız.</a:t>
            </a:r>
          </a:p>
          <a:p>
            <a:pPr marL="0" indent="0" algn="just">
              <a:lnSpc>
                <a:spcPct val="150000"/>
              </a:lnSpc>
              <a:spcBef>
                <a:spcPts val="600"/>
              </a:spcBef>
              <a:spcAft>
                <a:spcPts val="600"/>
              </a:spcAft>
              <a:buNone/>
            </a:pPr>
            <a:r>
              <a:rPr lang="tr-TR" sz="2200" dirty="0"/>
              <a:t> </a:t>
            </a:r>
          </a:p>
        </p:txBody>
      </p:sp>
      <p:pic>
        <p:nvPicPr>
          <p:cNvPr id="5" name="Resim 4" descr="metin, ekran görüntüsü, yazılım, web sayfası içeren bir resim&#10;&#10;Açıklama otomatik olarak oluşturuldu">
            <a:extLst>
              <a:ext uri="{FF2B5EF4-FFF2-40B4-BE49-F238E27FC236}">
                <a16:creationId xmlns:a16="http://schemas.microsoft.com/office/drawing/2014/main" id="{6477ADB1-F35C-1C71-F1B6-9B72F1D99D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5778" y="1894615"/>
            <a:ext cx="8820443" cy="4694336"/>
          </a:xfrm>
          <a:prstGeom prst="rect">
            <a:avLst/>
          </a:prstGeom>
        </p:spPr>
      </p:pic>
    </p:spTree>
    <p:extLst>
      <p:ext uri="{BB962C8B-B14F-4D97-AF65-F5344CB8AC3E}">
        <p14:creationId xmlns:p14="http://schemas.microsoft.com/office/powerpoint/2010/main" val="779454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Yapılandırması</a:t>
            </a:r>
          </a:p>
        </p:txBody>
      </p:sp>
      <p:pic>
        <p:nvPicPr>
          <p:cNvPr id="9" name="İçerik Yer Tutucusu 8" descr="metin, ekran görüntüsü, yazılım, web sayfası içeren bir resim&#10;&#10;Açıklama otomatik olarak oluşturuldu">
            <a:extLst>
              <a:ext uri="{FF2B5EF4-FFF2-40B4-BE49-F238E27FC236}">
                <a16:creationId xmlns:a16="http://schemas.microsoft.com/office/drawing/2014/main" id="{6A6D0C5B-EEDF-4757-7A1A-05ECEE35C0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9858" y="1037835"/>
            <a:ext cx="11238529" cy="5602810"/>
          </a:xfrm>
        </p:spPr>
      </p:pic>
    </p:spTree>
    <p:extLst>
      <p:ext uri="{BB962C8B-B14F-4D97-AF65-F5344CB8AC3E}">
        <p14:creationId xmlns:p14="http://schemas.microsoft.com/office/powerpoint/2010/main" val="22003511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Örneğin, «Network Adapter» yazan ilk kısma tıkladık (sol tıkladık) karşımıza gelen pencere «Connect at power on» yazan kutucuğu pasif hale getirdik (kutucuğa tıkladık ve pasif oldu). Bu işlemi «Network Adapter 2,3,4,5,6,7,8,9,10» için de yapın.</a:t>
            </a:r>
          </a:p>
        </p:txBody>
      </p:sp>
    </p:spTree>
    <p:extLst>
      <p:ext uri="{BB962C8B-B14F-4D97-AF65-F5344CB8AC3E}">
        <p14:creationId xmlns:p14="http://schemas.microsoft.com/office/powerpoint/2010/main" val="1254200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Fortigate’nin Çalıştırılması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Fortigate sanal makinesinin tüm network adapter’lerini pasif hale getirdikten sonra Vmware menüsünden BST-FGT-1 isimli sanal makinemiz seçili iken yeşil üçgen simgesine tıklıyoruz (</a:t>
            </a:r>
            <a:r>
              <a:rPr lang="tr-TR" sz="2200" b="1" dirty="0">
                <a:solidFill>
                  <a:srgbClr val="FF0000"/>
                </a:solidFill>
              </a:rPr>
              <a:t>Power on this virtual machine</a:t>
            </a:r>
            <a:r>
              <a:rPr lang="tr-TR" sz="2200" dirty="0"/>
              <a:t> yazan yere tıklayın)</a:t>
            </a:r>
          </a:p>
          <a:p>
            <a:pPr marL="0" indent="0" algn="just">
              <a:lnSpc>
                <a:spcPct val="150000"/>
              </a:lnSpc>
              <a:spcBef>
                <a:spcPts val="600"/>
              </a:spcBef>
              <a:spcAft>
                <a:spcPts val="600"/>
              </a:spcAft>
              <a:buNone/>
            </a:pPr>
            <a:endParaRPr lang="tr-TR" sz="2200" dirty="0"/>
          </a:p>
          <a:p>
            <a:pPr marL="0" indent="0" algn="just">
              <a:lnSpc>
                <a:spcPct val="150000"/>
              </a:lnSpc>
              <a:spcBef>
                <a:spcPts val="600"/>
              </a:spcBef>
              <a:spcAft>
                <a:spcPts val="600"/>
              </a:spcAft>
              <a:buNone/>
            </a:pPr>
            <a:r>
              <a:rPr lang="tr-TR" sz="2200" dirty="0"/>
              <a:t>NOT: Network adapter’leri pasif hale getirirken, seçili olan sanal makinenin Fortigate için oluşturduğunuz sanal makine olmasına dikkat edin!!! (Bu örnekte BST-FGT-1 isimli makineydi)</a:t>
            </a:r>
          </a:p>
        </p:txBody>
      </p:sp>
    </p:spTree>
    <p:extLst>
      <p:ext uri="{BB962C8B-B14F-4D97-AF65-F5344CB8AC3E}">
        <p14:creationId xmlns:p14="http://schemas.microsoft.com/office/powerpoint/2010/main" val="33898177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Fortigate’nin Çalıştırılması</a:t>
            </a:r>
          </a:p>
        </p:txBody>
      </p:sp>
      <p:pic>
        <p:nvPicPr>
          <p:cNvPr id="5" name="İçerik Yer Tutucusu 4" descr="metin, ekran görüntüsü, yazılım, multimedya yazılımı içeren bir resim&#10;&#10;Açıklama otomatik olarak oluşturuldu">
            <a:extLst>
              <a:ext uri="{FF2B5EF4-FFF2-40B4-BE49-F238E27FC236}">
                <a16:creationId xmlns:a16="http://schemas.microsoft.com/office/drawing/2014/main" id="{B3DA1046-DA3E-1162-FA06-E38DD715E0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629" y="831514"/>
            <a:ext cx="11470741" cy="5752165"/>
          </a:xfrm>
        </p:spPr>
      </p:pic>
    </p:spTree>
    <p:extLst>
      <p:ext uri="{BB962C8B-B14F-4D97-AF65-F5344CB8AC3E}">
        <p14:creationId xmlns:p14="http://schemas.microsoft.com/office/powerpoint/2010/main" val="4130879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Fortigate’nin Çalıştırılması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Fortigate’yi ilk çalıştırdığımızda kendini tekrar başlatacaktır. Bu aşamada lütfen hiçbir tuşa basmayın ve hiçbir şeye karışmayın. Daha sonra login olmanız için bir ekran gelecektir. Login olmak için «admin» yazın.</a:t>
            </a:r>
          </a:p>
          <a:p>
            <a:pPr marL="0" indent="0" algn="just">
              <a:lnSpc>
                <a:spcPct val="150000"/>
              </a:lnSpc>
              <a:spcBef>
                <a:spcPts val="600"/>
              </a:spcBef>
              <a:spcAft>
                <a:spcPts val="600"/>
              </a:spcAft>
              <a:buNone/>
            </a:pPr>
            <a:r>
              <a:rPr lang="tr-TR" sz="2200" dirty="0"/>
              <a:t>Not: Vmware üzerindeki işletim sistemini (Fortigate) kullanmak için mouse ile oraya (siyah ekranın olduğu kısma) bir defa tıklayın. Bu aşamada sağ taraftaki Num lock tuşu pasif olacaktır klavyenizde. Etkinleştirmek için tekrar Num lock tuşuna basınız.</a:t>
            </a:r>
          </a:p>
          <a:p>
            <a:pPr marL="0" indent="0" algn="just">
              <a:lnSpc>
                <a:spcPct val="150000"/>
              </a:lnSpc>
              <a:spcBef>
                <a:spcPts val="600"/>
              </a:spcBef>
              <a:spcAft>
                <a:spcPts val="600"/>
              </a:spcAft>
              <a:buNone/>
            </a:pPr>
            <a:r>
              <a:rPr lang="tr-TR" sz="2200" dirty="0"/>
              <a:t>Not: Vmware üzerinde klavyeyi kullanmak için siyah ekrana tıklamanız yeterli. Kendi bilgisayarınıza dönmek için ise </a:t>
            </a:r>
            <a:r>
              <a:rPr lang="tr-TR" sz="2200" b="1" dirty="0" err="1"/>
              <a:t>Ctrl+Alt</a:t>
            </a:r>
            <a:r>
              <a:rPr lang="tr-TR" sz="2200" dirty="0"/>
              <a:t> (Önce </a:t>
            </a:r>
            <a:r>
              <a:rPr lang="tr-TR" sz="2200" b="1" dirty="0" err="1"/>
              <a:t>Ctrl</a:t>
            </a:r>
            <a:r>
              <a:rPr lang="tr-TR" sz="2200" dirty="0"/>
              <a:t> tuşuna basın ve basılı tutarken </a:t>
            </a:r>
            <a:r>
              <a:rPr lang="tr-TR" sz="2200" b="1" dirty="0"/>
              <a:t>Alt</a:t>
            </a:r>
            <a:r>
              <a:rPr lang="tr-TR" sz="2200" dirty="0"/>
              <a:t> tuşuna basın) kombinasyonunu kullanabilirsiniz.</a:t>
            </a:r>
          </a:p>
        </p:txBody>
      </p:sp>
    </p:spTree>
    <p:extLst>
      <p:ext uri="{BB962C8B-B14F-4D97-AF65-F5344CB8AC3E}">
        <p14:creationId xmlns:p14="http://schemas.microsoft.com/office/powerpoint/2010/main" val="20040353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Fortigate’nin Çalıştırılması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Aşağıdaki login ekranı geldiğinde «admin» yazınız. (NOT: i harfi yazılmazsa, i harfini yazabilmek için ı harfine basın)</a:t>
            </a:r>
          </a:p>
          <a:p>
            <a:pPr marL="0" indent="0" algn="just">
              <a:lnSpc>
                <a:spcPct val="150000"/>
              </a:lnSpc>
              <a:spcBef>
                <a:spcPts val="600"/>
              </a:spcBef>
              <a:spcAft>
                <a:spcPts val="600"/>
              </a:spcAft>
              <a:buNone/>
            </a:pPr>
            <a:endParaRPr lang="tr-TR" sz="2200" dirty="0"/>
          </a:p>
        </p:txBody>
      </p:sp>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296D8E60-3CCE-9344-F419-9DA8208A4F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9857"/>
            <a:ext cx="12192000" cy="4132428"/>
          </a:xfrm>
          <a:prstGeom prst="rect">
            <a:avLst/>
          </a:prstGeom>
        </p:spPr>
      </p:pic>
    </p:spTree>
    <p:extLst>
      <p:ext uri="{BB962C8B-B14F-4D97-AF65-F5344CB8AC3E}">
        <p14:creationId xmlns:p14="http://schemas.microsoft.com/office/powerpoint/2010/main" val="4114806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Fortigate’nin Çalıştırılması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admin yazdıktan sonra «Password» isimli bir giriş daha gelecek. Enter tuşu haricinde hiçbir şeye basmayın yani bir şifre girmeyin. Sadece enter tuşuna basın.</a:t>
            </a:r>
          </a:p>
          <a:p>
            <a:pPr marL="0" indent="0" algn="just">
              <a:lnSpc>
                <a:spcPct val="150000"/>
              </a:lnSpc>
              <a:spcBef>
                <a:spcPts val="600"/>
              </a:spcBef>
              <a:spcAft>
                <a:spcPts val="600"/>
              </a:spcAft>
              <a:buNone/>
            </a:pPr>
            <a:endParaRPr lang="tr-TR" sz="2200" dirty="0"/>
          </a:p>
        </p:txBody>
      </p:sp>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1D61FDB2-3A39-E789-41F7-556B40ABB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29726"/>
            <a:ext cx="12192000" cy="3998548"/>
          </a:xfrm>
          <a:prstGeom prst="rect">
            <a:avLst/>
          </a:prstGeom>
        </p:spPr>
      </p:pic>
    </p:spTree>
    <p:extLst>
      <p:ext uri="{BB962C8B-B14F-4D97-AF65-F5344CB8AC3E}">
        <p14:creationId xmlns:p14="http://schemas.microsoft.com/office/powerpoint/2010/main" val="35026890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Fortigate’nin Çalıştırılması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«Password» kısmında sadece enter tuşuna bastıktan sonra «New Password» bilgisi istenecektir. İşte asıl şifrenizi burada oluşturmanız gerek. Ancak, şifre yazarken hiçbir şey görünmeyecektir. Arka planda şifreniz yazılacaktır. O yüzden bir hata olduğu kanısına kapılmayın ve şifrenizi girin.</a:t>
            </a:r>
          </a:p>
        </p:txBody>
      </p:sp>
      <p:pic>
        <p:nvPicPr>
          <p:cNvPr id="5" name="Resim 4" descr="metin, ekran görüntüsü, yazılım, multimedya yazılımı içeren bir resim&#10;&#10;Açıklama otomatik olarak oluşturuldu">
            <a:extLst>
              <a:ext uri="{FF2B5EF4-FFF2-40B4-BE49-F238E27FC236}">
                <a16:creationId xmlns:a16="http://schemas.microsoft.com/office/drawing/2014/main" id="{83039803-926C-470F-FD15-62AABB3F1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45" y="2851427"/>
            <a:ext cx="11619914" cy="4006573"/>
          </a:xfrm>
          <a:prstGeom prst="rect">
            <a:avLst/>
          </a:prstGeom>
        </p:spPr>
      </p:pic>
    </p:spTree>
    <p:extLst>
      <p:ext uri="{BB962C8B-B14F-4D97-AF65-F5344CB8AC3E}">
        <p14:creationId xmlns:p14="http://schemas.microsoft.com/office/powerpoint/2010/main" val="27119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Fortigate’nin Çalıştırılması</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Şifrenizi girdikten sonra «Confirm Password» isimli bir menü gelecek ve şifrenizi tekrar girmenizi isteyecektir. Yine, yazdığınız şifre siz yazarken görünmeyecektir.</a:t>
            </a:r>
          </a:p>
        </p:txBody>
      </p:sp>
      <p:pic>
        <p:nvPicPr>
          <p:cNvPr id="5" name="Resim 4" descr="metin, ekran görüntüsü, yazılım, web sayfası içeren bir resim&#10;&#10;Açıklama otomatik olarak oluşturuldu">
            <a:extLst>
              <a:ext uri="{FF2B5EF4-FFF2-40B4-BE49-F238E27FC236}">
                <a16:creationId xmlns:a16="http://schemas.microsoft.com/office/drawing/2014/main" id="{E3812ABC-E4D9-BB5B-C1AB-49BCC7BDE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311947"/>
            <a:ext cx="12192000" cy="3971772"/>
          </a:xfrm>
          <a:prstGeom prst="rect">
            <a:avLst/>
          </a:prstGeom>
        </p:spPr>
      </p:pic>
    </p:spTree>
    <p:extLst>
      <p:ext uri="{BB962C8B-B14F-4D97-AF65-F5344CB8AC3E}">
        <p14:creationId xmlns:p14="http://schemas.microsoft.com/office/powerpoint/2010/main" val="790750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Fortigate’nin Çalıştırılması-SON</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Şifrenizi tekrar girdikten sonra, artık Fortigate’nin kurulumu ve ilk yapılandırması bitmiş olacak. Aşağıdaki gibi bir ekranın sizi karşılaması gerekir eğer ki başarılı bir kurulum yapmışsanız.</a:t>
            </a:r>
          </a:p>
          <a:p>
            <a:pPr marL="0" indent="0" algn="just">
              <a:lnSpc>
                <a:spcPct val="150000"/>
              </a:lnSpc>
              <a:spcBef>
                <a:spcPts val="600"/>
              </a:spcBef>
              <a:spcAft>
                <a:spcPts val="600"/>
              </a:spcAft>
              <a:buNone/>
            </a:pPr>
            <a:endParaRPr lang="tr-TR" sz="2200" dirty="0"/>
          </a:p>
        </p:txBody>
      </p:sp>
      <p:pic>
        <p:nvPicPr>
          <p:cNvPr id="7" name="Resim 6" descr="metin, yazılım, web sayfası, web sitesi içeren bir resim&#10;&#10;Açıklama otomatik olarak oluşturuldu">
            <a:extLst>
              <a:ext uri="{FF2B5EF4-FFF2-40B4-BE49-F238E27FC236}">
                <a16:creationId xmlns:a16="http://schemas.microsoft.com/office/drawing/2014/main" id="{38952D47-9181-6A65-50FA-E4952C4497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948" y="2331965"/>
            <a:ext cx="11798104" cy="4413492"/>
          </a:xfrm>
          <a:prstGeom prst="rect">
            <a:avLst/>
          </a:prstGeom>
        </p:spPr>
      </p:pic>
    </p:spTree>
    <p:extLst>
      <p:ext uri="{BB962C8B-B14F-4D97-AF65-F5344CB8AC3E}">
        <p14:creationId xmlns:p14="http://schemas.microsoft.com/office/powerpoint/2010/main" val="3589184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Vmware Programının Kurulumu</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İndirdiğiniz setup (.</a:t>
            </a:r>
            <a:r>
              <a:rPr lang="tr-TR" sz="2200" dirty="0" err="1"/>
              <a:t>exe</a:t>
            </a:r>
            <a:r>
              <a:rPr lang="tr-TR" sz="2200" dirty="0"/>
              <a:t>) dosyasını «yönetici olarak çalıştırın». Hiçbir şeyi değiştirmeden «</a:t>
            </a:r>
            <a:r>
              <a:rPr lang="tr-TR" sz="2200" dirty="0" err="1"/>
              <a:t>next</a:t>
            </a:r>
            <a:r>
              <a:rPr lang="tr-TR" sz="2200" dirty="0"/>
              <a:t>» yazan butonları tıklayarak ilerleyin ve son menüye gelince (aşağıdaki ekran) «</a:t>
            </a:r>
            <a:r>
              <a:rPr lang="tr-TR" sz="2200" dirty="0" err="1"/>
              <a:t>Licence</a:t>
            </a:r>
            <a:r>
              <a:rPr lang="tr-TR" sz="2200" dirty="0"/>
              <a:t>» butonuna tıklayın.</a:t>
            </a:r>
          </a:p>
        </p:txBody>
      </p:sp>
      <p:pic>
        <p:nvPicPr>
          <p:cNvPr id="5" name="Resim 4" descr="metin, ekran görüntüsü, yazılım, yazı tipi içeren bir resim&#10;&#10;Açıklama otomatik olarak oluşturuldu">
            <a:extLst>
              <a:ext uri="{FF2B5EF4-FFF2-40B4-BE49-F238E27FC236}">
                <a16:creationId xmlns:a16="http://schemas.microsoft.com/office/drawing/2014/main" id="{A8152A90-863F-FCE5-0052-91521F9D95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1566" y="2323742"/>
            <a:ext cx="5588868" cy="4421715"/>
          </a:xfrm>
          <a:prstGeom prst="rect">
            <a:avLst/>
          </a:prstGeom>
        </p:spPr>
      </p:pic>
    </p:spTree>
    <p:extLst>
      <p:ext uri="{BB962C8B-B14F-4D97-AF65-F5344CB8AC3E}">
        <p14:creationId xmlns:p14="http://schemas.microsoft.com/office/powerpoint/2010/main" val="457301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Hatırlarsanız eğer lisans hatası almamak için tüm network adapter seçeneklerini kapatmıştık. Şimdi artık, Fortigate yazılımını kullanmak için ilk portunu açmamız gerek.</a:t>
            </a:r>
          </a:p>
          <a:p>
            <a:pPr marL="0" indent="0" algn="just">
              <a:lnSpc>
                <a:spcPct val="150000"/>
              </a:lnSpc>
              <a:spcBef>
                <a:spcPts val="600"/>
              </a:spcBef>
              <a:spcAft>
                <a:spcPts val="600"/>
              </a:spcAft>
              <a:buNone/>
            </a:pPr>
            <a:r>
              <a:rPr lang="tr-TR" sz="2200" dirty="0"/>
              <a:t>Aslında network adapter yazan seçeneklerin her biri bir port idi. Aşağıdaki Fortigate cihazındaki portları temsil ediyordu.</a:t>
            </a:r>
          </a:p>
          <a:p>
            <a:pPr marL="0" indent="0" algn="just">
              <a:lnSpc>
                <a:spcPct val="150000"/>
              </a:lnSpc>
              <a:spcBef>
                <a:spcPts val="600"/>
              </a:spcBef>
              <a:spcAft>
                <a:spcPts val="600"/>
              </a:spcAft>
              <a:buNone/>
            </a:pPr>
            <a:endParaRPr lang="tr-TR" sz="2200" dirty="0"/>
          </a:p>
        </p:txBody>
      </p:sp>
      <p:pic>
        <p:nvPicPr>
          <p:cNvPr id="5" name="Resim 4" descr="metin, elektronik donanım, erkek eşek, kriko, vale (iskambil), demir sancağı, freze, yönlendirici içeren bir resim&#10;&#10;Açıklama otomatik olarak oluşturuldu">
            <a:extLst>
              <a:ext uri="{FF2B5EF4-FFF2-40B4-BE49-F238E27FC236}">
                <a16:creationId xmlns:a16="http://schemas.microsoft.com/office/drawing/2014/main" id="{F54F1FE8-1B82-6944-7876-07F8C57D3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753" y="3549879"/>
            <a:ext cx="7008789" cy="3195578"/>
          </a:xfrm>
          <a:prstGeom prst="rect">
            <a:avLst/>
          </a:prstGeom>
        </p:spPr>
      </p:pic>
    </p:spTree>
    <p:extLst>
      <p:ext uri="{BB962C8B-B14F-4D97-AF65-F5344CB8AC3E}">
        <p14:creationId xmlns:p14="http://schemas.microsoft.com/office/powerpoint/2010/main" val="5982220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Yapacağımız örnek dolayısıyla 1,2 ve 10 numaralı portları aktif hale getireceğiz. Vmware Workstation pro programını açıp sanal makinemizi tıklıyoruz. Daha sonra, Network Adapter, Network Adapter 2 ve Network Adapter 10 yazan yerleri sırayla tıklayıp «Connect at power on»  seçeneğini işaretleyip aktif hale getiriyoruz.</a:t>
            </a:r>
          </a:p>
        </p:txBody>
      </p:sp>
    </p:spTree>
    <p:extLst>
      <p:ext uri="{BB962C8B-B14F-4D97-AF65-F5344CB8AC3E}">
        <p14:creationId xmlns:p14="http://schemas.microsoft.com/office/powerpoint/2010/main" val="138864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Aktif edilecek portlar:</a:t>
            </a:r>
          </a:p>
        </p:txBody>
      </p:sp>
      <p:pic>
        <p:nvPicPr>
          <p:cNvPr id="5" name="Resim 4" descr="metin, ekran görüntüsü, yazılım, web sayfası içeren bir resim&#10;&#10;Açıklama otomatik olarak oluşturuldu">
            <a:extLst>
              <a:ext uri="{FF2B5EF4-FFF2-40B4-BE49-F238E27FC236}">
                <a16:creationId xmlns:a16="http://schemas.microsoft.com/office/drawing/2014/main" id="{67F9F099-CF57-2706-A67A-CA8D84E2D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0104" y="1556115"/>
            <a:ext cx="9931791" cy="4958625"/>
          </a:xfrm>
          <a:prstGeom prst="rect">
            <a:avLst/>
          </a:prstGeom>
        </p:spPr>
      </p:pic>
    </p:spTree>
    <p:extLst>
      <p:ext uri="{BB962C8B-B14F-4D97-AF65-F5344CB8AC3E}">
        <p14:creationId xmlns:p14="http://schemas.microsoft.com/office/powerpoint/2010/main" val="28076250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Aşağıdaki görselde port1 (Network Adapter) için Aktifleştirme işlemine dair bir örnek gösterilmektedir. Aynı işlemi Network Adapter 2 ve Network Adapter 10 için de yapınız.</a:t>
            </a:r>
          </a:p>
        </p:txBody>
      </p:sp>
      <p:pic>
        <p:nvPicPr>
          <p:cNvPr id="5" name="Resim 4" descr="metin, yazılım, bilgisayar simgesi, web sayfası içeren bir resim&#10;&#10;Açıklama otomatik olarak oluşturuldu">
            <a:extLst>
              <a:ext uri="{FF2B5EF4-FFF2-40B4-BE49-F238E27FC236}">
                <a16:creationId xmlns:a16="http://schemas.microsoft.com/office/drawing/2014/main" id="{43A4A1BD-41AC-32C7-CFE2-6D341137A3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0799" y="1873480"/>
            <a:ext cx="9230402" cy="4871977"/>
          </a:xfrm>
          <a:prstGeom prst="rect">
            <a:avLst/>
          </a:prstGeom>
        </p:spPr>
      </p:pic>
    </p:spTree>
    <p:extLst>
      <p:ext uri="{BB962C8B-B14F-4D97-AF65-F5344CB8AC3E}">
        <p14:creationId xmlns:p14="http://schemas.microsoft.com/office/powerpoint/2010/main" val="7800242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1,2, ve 10 numaralı portları aktifleştirdikten sonra tekrar sanal makinemizi başlatıyoruz. (</a:t>
            </a:r>
            <a:r>
              <a:rPr lang="tr-TR" sz="2200" b="1" dirty="0"/>
              <a:t>Power on this virtual machine</a:t>
            </a:r>
            <a:r>
              <a:rPr lang="tr-TR" sz="2200" dirty="0"/>
              <a:t> yazan yere tıklayınız)</a:t>
            </a:r>
          </a:p>
          <a:p>
            <a:pPr marL="0" indent="0" algn="just">
              <a:lnSpc>
                <a:spcPct val="150000"/>
              </a:lnSpc>
              <a:spcBef>
                <a:spcPts val="600"/>
              </a:spcBef>
              <a:spcAft>
                <a:spcPts val="600"/>
              </a:spcAft>
              <a:buNone/>
            </a:pPr>
            <a:r>
              <a:rPr lang="tr-TR" sz="2200" dirty="0"/>
              <a:t>Sanal makinemizi başlattıktan sonra login olmak için kullanıcı adı (admin) ve parolamızı girdikten sonra artık ilk yapılandırmalara başlayacağız.</a:t>
            </a:r>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827188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Fortigate üzerinde login olduktan sonra aşağıdaki komutu yazınız.</a:t>
            </a:r>
          </a:p>
          <a:p>
            <a:pPr marL="0" indent="0" algn="just">
              <a:lnSpc>
                <a:spcPct val="150000"/>
              </a:lnSpc>
              <a:spcBef>
                <a:spcPts val="600"/>
              </a:spcBef>
              <a:spcAft>
                <a:spcPts val="600"/>
              </a:spcAft>
              <a:buNone/>
            </a:pPr>
            <a:r>
              <a:rPr lang="tr-TR" sz="2200" b="1" dirty="0" err="1"/>
              <a:t>config</a:t>
            </a:r>
            <a:r>
              <a:rPr lang="tr-TR" sz="2200" b="1" dirty="0"/>
              <a:t> </a:t>
            </a:r>
            <a:r>
              <a:rPr lang="tr-TR" sz="2200" b="1" dirty="0" err="1"/>
              <a:t>system</a:t>
            </a:r>
            <a:r>
              <a:rPr lang="tr-TR" sz="2200" b="1" dirty="0"/>
              <a:t> </a:t>
            </a:r>
            <a:r>
              <a:rPr lang="tr-TR" sz="2200" b="1" dirty="0" err="1"/>
              <a:t>interface</a:t>
            </a:r>
            <a:endParaRPr lang="tr-TR" sz="2200" b="1" dirty="0"/>
          </a:p>
          <a:p>
            <a:pPr marL="0" indent="0" algn="just">
              <a:lnSpc>
                <a:spcPct val="150000"/>
              </a:lnSpc>
              <a:spcBef>
                <a:spcPts val="600"/>
              </a:spcBef>
              <a:spcAft>
                <a:spcPts val="600"/>
              </a:spcAft>
              <a:buNone/>
            </a:pPr>
            <a:endParaRPr lang="tr-TR" sz="2200" dirty="0"/>
          </a:p>
        </p:txBody>
      </p:sp>
      <p:pic>
        <p:nvPicPr>
          <p:cNvPr id="5" name="Resim 4" descr="metin, yazılım, web sayfası, web sitesi içeren bir resim&#10;&#10;Açıklama otomatik olarak oluşturuldu">
            <a:extLst>
              <a:ext uri="{FF2B5EF4-FFF2-40B4-BE49-F238E27FC236}">
                <a16:creationId xmlns:a16="http://schemas.microsoft.com/office/drawing/2014/main" id="{FD183DFA-2363-5564-3810-DD024BD7AE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61455"/>
            <a:ext cx="12192000" cy="4596545"/>
          </a:xfrm>
          <a:prstGeom prst="rect">
            <a:avLst/>
          </a:prstGeom>
        </p:spPr>
      </p:pic>
    </p:spTree>
    <p:extLst>
      <p:ext uri="{BB962C8B-B14F-4D97-AF65-F5344CB8AC3E}">
        <p14:creationId xmlns:p14="http://schemas.microsoft.com/office/powerpoint/2010/main" val="31138413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Bu komut ile sistem arayüzüne giriş yaptık. Şimdi de aşağıdaki komutu yazınız.</a:t>
            </a:r>
          </a:p>
          <a:p>
            <a:pPr marL="0" indent="0" algn="just">
              <a:lnSpc>
                <a:spcPct val="150000"/>
              </a:lnSpc>
              <a:spcBef>
                <a:spcPts val="600"/>
              </a:spcBef>
              <a:spcAft>
                <a:spcPts val="600"/>
              </a:spcAft>
              <a:buNone/>
            </a:pPr>
            <a:r>
              <a:rPr lang="tr-TR" sz="2200" b="1" dirty="0" err="1"/>
              <a:t>edit</a:t>
            </a:r>
            <a:r>
              <a:rPr lang="tr-TR" sz="2200" b="1" dirty="0"/>
              <a:t> port1</a:t>
            </a:r>
          </a:p>
          <a:p>
            <a:pPr marL="0" indent="0" algn="just">
              <a:lnSpc>
                <a:spcPct val="150000"/>
              </a:lnSpc>
              <a:spcBef>
                <a:spcPts val="600"/>
              </a:spcBef>
              <a:spcAft>
                <a:spcPts val="600"/>
              </a:spcAft>
              <a:buNone/>
            </a:pPr>
            <a:r>
              <a:rPr lang="tr-TR" sz="2200" dirty="0"/>
              <a:t>Bu komut ile de aktifleştirdiğimiz 1 </a:t>
            </a:r>
            <a:r>
              <a:rPr lang="tr-TR" sz="2200" dirty="0" err="1"/>
              <a:t>nolu</a:t>
            </a:r>
            <a:r>
              <a:rPr lang="tr-TR" sz="2200" dirty="0"/>
              <a:t> portu düzenleyeceğiz. (port1 bitiş yazılacak)</a:t>
            </a:r>
          </a:p>
          <a:p>
            <a:pPr marL="0" indent="0" algn="just">
              <a:lnSpc>
                <a:spcPct val="150000"/>
              </a:lnSpc>
              <a:spcBef>
                <a:spcPts val="600"/>
              </a:spcBef>
              <a:spcAft>
                <a:spcPts val="600"/>
              </a:spcAft>
              <a:buNone/>
            </a:pPr>
            <a:endParaRPr lang="tr-TR" sz="2200" dirty="0"/>
          </a:p>
        </p:txBody>
      </p:sp>
      <p:pic>
        <p:nvPicPr>
          <p:cNvPr id="5" name="Resim 4" descr="metin, yazılım, web sayfası, web sitesi içeren bir resim&#10;&#10;Açıklama otomatik olarak oluşturuldu">
            <a:extLst>
              <a:ext uri="{FF2B5EF4-FFF2-40B4-BE49-F238E27FC236}">
                <a16:creationId xmlns:a16="http://schemas.microsoft.com/office/drawing/2014/main" id="{C534EB37-8D13-FC9E-B2C1-AC1A345A13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662537"/>
            <a:ext cx="10515600" cy="4195463"/>
          </a:xfrm>
          <a:prstGeom prst="rect">
            <a:avLst/>
          </a:prstGeom>
        </p:spPr>
      </p:pic>
    </p:spTree>
    <p:extLst>
      <p:ext uri="{BB962C8B-B14F-4D97-AF65-F5344CB8AC3E}">
        <p14:creationId xmlns:p14="http://schemas.microsoft.com/office/powerpoint/2010/main" val="13527820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Daha sonra statik ip vermeyi aktifleştirmek için aşağıdaki kodu yazıyoruz.</a:t>
            </a:r>
          </a:p>
          <a:p>
            <a:pPr marL="0" indent="0" algn="just">
              <a:lnSpc>
                <a:spcPct val="150000"/>
              </a:lnSpc>
              <a:spcBef>
                <a:spcPts val="600"/>
              </a:spcBef>
              <a:spcAft>
                <a:spcPts val="600"/>
              </a:spcAft>
              <a:buNone/>
            </a:pPr>
            <a:r>
              <a:rPr lang="tr-TR" sz="2200" b="1" dirty="0"/>
              <a:t>set mode static</a:t>
            </a:r>
          </a:p>
          <a:p>
            <a:pPr marL="0" indent="0" algn="just">
              <a:lnSpc>
                <a:spcPct val="150000"/>
              </a:lnSpc>
              <a:spcBef>
                <a:spcPts val="600"/>
              </a:spcBef>
              <a:spcAft>
                <a:spcPts val="600"/>
              </a:spcAft>
              <a:buNone/>
            </a:pPr>
            <a:endParaRPr lang="tr-TR" sz="2200" dirty="0"/>
          </a:p>
        </p:txBody>
      </p:sp>
      <p:pic>
        <p:nvPicPr>
          <p:cNvPr id="5" name="Resim 4" descr="metin, yazılım, web sayfası, web sitesi içeren bir resim&#10;&#10;Açıklama otomatik olarak oluşturuldu">
            <a:extLst>
              <a:ext uri="{FF2B5EF4-FFF2-40B4-BE49-F238E27FC236}">
                <a16:creationId xmlns:a16="http://schemas.microsoft.com/office/drawing/2014/main" id="{50ACC1B2-DEED-A08B-B050-905F8F9C9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941" y="2121107"/>
            <a:ext cx="11662117" cy="4891942"/>
          </a:xfrm>
          <a:prstGeom prst="rect">
            <a:avLst/>
          </a:prstGeom>
        </p:spPr>
      </p:pic>
    </p:spTree>
    <p:extLst>
      <p:ext uri="{BB962C8B-B14F-4D97-AF65-F5344CB8AC3E}">
        <p14:creationId xmlns:p14="http://schemas.microsoft.com/office/powerpoint/2010/main" val="831530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Statik ip adresi vermek için önce kendi local ip adresimizi öğrenmeliyiz ki bir çakışma olmasın. Komut istemcisini açın (PC’de arama kısmına </a:t>
            </a:r>
            <a:r>
              <a:rPr lang="tr-TR" sz="2200" b="1" dirty="0"/>
              <a:t>cmd</a:t>
            </a:r>
            <a:r>
              <a:rPr lang="tr-TR" sz="2200" dirty="0"/>
              <a:t> yazın)</a:t>
            </a:r>
          </a:p>
          <a:p>
            <a:pPr marL="0" indent="0" algn="just">
              <a:lnSpc>
                <a:spcPct val="150000"/>
              </a:lnSpc>
              <a:spcBef>
                <a:spcPts val="600"/>
              </a:spcBef>
              <a:spcAft>
                <a:spcPts val="600"/>
              </a:spcAft>
              <a:buNone/>
            </a:pPr>
            <a:r>
              <a:rPr lang="tr-TR" sz="2200" dirty="0"/>
              <a:t>Karşınıza gelen ekrana </a:t>
            </a:r>
            <a:r>
              <a:rPr lang="tr-TR" sz="2200" b="1" dirty="0"/>
              <a:t>ipconfig</a:t>
            </a:r>
            <a:r>
              <a:rPr lang="tr-TR" sz="2200" dirty="0"/>
              <a:t> komutunu yazın.</a:t>
            </a:r>
          </a:p>
        </p:txBody>
      </p:sp>
    </p:spTree>
    <p:extLst>
      <p:ext uri="{BB962C8B-B14F-4D97-AF65-F5344CB8AC3E}">
        <p14:creationId xmlns:p14="http://schemas.microsoft.com/office/powerpoint/2010/main" val="28304945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pic>
        <p:nvPicPr>
          <p:cNvPr id="5" name="İçerik Yer Tutucusu 4" descr="metin, ekran görüntüsü, yazılım, multimedya yazılımı içeren bir resim&#10;&#10;Açıklama otomatik olarak oluşturuldu">
            <a:extLst>
              <a:ext uri="{FF2B5EF4-FFF2-40B4-BE49-F238E27FC236}">
                <a16:creationId xmlns:a16="http://schemas.microsoft.com/office/drawing/2014/main" id="{70E291A7-3239-3140-1793-DFE1CDE91F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4044" y="681037"/>
            <a:ext cx="7483912" cy="6066212"/>
          </a:xfrm>
        </p:spPr>
      </p:pic>
    </p:spTree>
    <p:extLst>
      <p:ext uri="{BB962C8B-B14F-4D97-AF65-F5344CB8AC3E}">
        <p14:creationId xmlns:p14="http://schemas.microsoft.com/office/powerpoint/2010/main" val="1548447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Vmware Lisanslama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4A4RR-813DK-M81A9-4U35H-06KND</a:t>
            </a:r>
          </a:p>
          <a:p>
            <a:pPr marL="0" indent="0" algn="just">
              <a:lnSpc>
                <a:spcPct val="150000"/>
              </a:lnSpc>
              <a:spcBef>
                <a:spcPts val="600"/>
              </a:spcBef>
              <a:spcAft>
                <a:spcPts val="600"/>
              </a:spcAft>
              <a:buNone/>
            </a:pPr>
            <a:r>
              <a:rPr lang="tr-TR" sz="2200" dirty="0"/>
              <a:t>Yukarıdaki lisans anahtarını girdikten sonra onaylayın. Vmware Workstation pro programını (masaüstüne kısayol eklenecektir otomatik olarak) çalıştırınca tekrar lisans bilgisini girmenizi isteyebilir.</a:t>
            </a:r>
          </a:p>
          <a:p>
            <a:pPr marL="0" indent="0" algn="just">
              <a:lnSpc>
                <a:spcPct val="150000"/>
              </a:lnSpc>
              <a:spcBef>
                <a:spcPts val="600"/>
              </a:spcBef>
              <a:spcAft>
                <a:spcPts val="600"/>
              </a:spcAft>
              <a:buNone/>
            </a:pPr>
            <a:r>
              <a:rPr lang="tr-TR" sz="2200" dirty="0"/>
              <a:t>Yukarıdaki lisans anahtarını tekrar kopyalayıp yapıştırın. Artık, Vmware Workstation pro programını süresiz ve lisanslı bir şekilde kullanabilirsiniz.</a:t>
            </a:r>
          </a:p>
        </p:txBody>
      </p:sp>
    </p:spTree>
    <p:extLst>
      <p:ext uri="{BB962C8B-B14F-4D97-AF65-F5344CB8AC3E}">
        <p14:creationId xmlns:p14="http://schemas.microsoft.com/office/powerpoint/2010/main" val="1125077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pic>
        <p:nvPicPr>
          <p:cNvPr id="5" name="İçerik Yer Tutucusu 4" descr="metin, yazılım, bilgisayar, multimedya yazılımı içeren bir resim&#10;&#10;Açıklama otomatik olarak oluşturuldu">
            <a:extLst>
              <a:ext uri="{FF2B5EF4-FFF2-40B4-BE49-F238E27FC236}">
                <a16:creationId xmlns:a16="http://schemas.microsoft.com/office/drawing/2014/main" id="{10415408-FD5C-075D-81C2-D7D4CFBD84C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3335" y="2138969"/>
            <a:ext cx="9345329" cy="2686425"/>
          </a:xfrm>
        </p:spPr>
      </p:pic>
    </p:spTree>
    <p:extLst>
      <p:ext uri="{BB962C8B-B14F-4D97-AF65-F5344CB8AC3E}">
        <p14:creationId xmlns:p14="http://schemas.microsoft.com/office/powerpoint/2010/main" val="19977405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Eğer kablosuz ağ kullanıyorsanız en altta yer alan wireless lan yazan kısımda size gösterilen ip adresi sizin local ip adresinizdir. Onun haricinde bir ip adresi kullanmanız gerek.</a:t>
            </a:r>
          </a:p>
          <a:p>
            <a:pPr marL="0" indent="0" algn="just">
              <a:lnSpc>
                <a:spcPct val="150000"/>
              </a:lnSpc>
              <a:spcBef>
                <a:spcPts val="600"/>
              </a:spcBef>
              <a:spcAft>
                <a:spcPts val="600"/>
              </a:spcAft>
              <a:buNone/>
            </a:pPr>
            <a:endParaRPr lang="tr-TR" sz="2200" dirty="0"/>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0A853AD6-4C84-C122-7EF3-CD4ED1137A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801371"/>
            <a:ext cx="10147254" cy="2586556"/>
          </a:xfrm>
          <a:prstGeom prst="rect">
            <a:avLst/>
          </a:prstGeom>
        </p:spPr>
      </p:pic>
    </p:spTree>
    <p:extLst>
      <p:ext uri="{BB962C8B-B14F-4D97-AF65-F5344CB8AC3E}">
        <p14:creationId xmlns:p14="http://schemas.microsoft.com/office/powerpoint/2010/main" val="907573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Kendi local ip adresimizi öğrendikten sonra bu ip adresi ile çakışmayan bir ip adresi belirleyeceğiz. Ben, örnek olarak 192.168.1.90 şeklinde bir ip adresi belirledim.</a:t>
            </a:r>
          </a:p>
          <a:p>
            <a:pPr marL="0" indent="0" algn="just">
              <a:lnSpc>
                <a:spcPct val="150000"/>
              </a:lnSpc>
              <a:spcBef>
                <a:spcPts val="600"/>
              </a:spcBef>
              <a:spcAft>
                <a:spcPts val="600"/>
              </a:spcAft>
              <a:buNone/>
            </a:pPr>
            <a:r>
              <a:rPr lang="tr-TR" sz="2200" dirty="0"/>
              <a:t>Şimdi tekrar Vmware’deki sanal Fortigate makinemizi gidip komut satırında kaldığımız yerden devam ediyoruz.</a:t>
            </a:r>
          </a:p>
          <a:p>
            <a:pPr marL="0" indent="0" algn="just">
              <a:lnSpc>
                <a:spcPct val="150000"/>
              </a:lnSpc>
              <a:spcBef>
                <a:spcPts val="600"/>
              </a:spcBef>
              <a:spcAft>
                <a:spcPts val="600"/>
              </a:spcAft>
              <a:buNone/>
            </a:pPr>
            <a:r>
              <a:rPr lang="tr-TR" sz="2200" dirty="0"/>
              <a:t>NOT: Eğer Vmware’de timeout hatası alırsanız en baştan login olmalısınız ve kodları aynı sırayla tekrar yazmalısınız !!!</a:t>
            </a:r>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8413795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Şu kodu yazacağız: </a:t>
            </a:r>
            <a:r>
              <a:rPr lang="tr-TR" sz="2200" b="1" dirty="0"/>
              <a:t>set ip 192.168.1.90 255.255.255.0</a:t>
            </a:r>
          </a:p>
          <a:p>
            <a:pPr marL="0" indent="0" algn="just">
              <a:lnSpc>
                <a:spcPct val="150000"/>
              </a:lnSpc>
              <a:spcBef>
                <a:spcPts val="600"/>
              </a:spcBef>
              <a:spcAft>
                <a:spcPts val="600"/>
              </a:spcAft>
              <a:buNone/>
            </a:pPr>
            <a:r>
              <a:rPr lang="tr-TR" sz="2200" dirty="0"/>
              <a:t>Ya da </a:t>
            </a:r>
            <a:r>
              <a:rPr lang="tr-TR" sz="2200" b="1" dirty="0"/>
              <a:t>set ip 192.168.1.90/24</a:t>
            </a:r>
          </a:p>
          <a:p>
            <a:pPr marL="0" indent="0" algn="just">
              <a:lnSpc>
                <a:spcPct val="150000"/>
              </a:lnSpc>
              <a:spcBef>
                <a:spcPts val="600"/>
              </a:spcBef>
              <a:spcAft>
                <a:spcPts val="600"/>
              </a:spcAft>
              <a:buNone/>
            </a:pPr>
            <a:r>
              <a:rPr lang="tr-TR" sz="2200" dirty="0"/>
              <a:t>NOT: Vmware klavyesinde nokta işaretini yazamazsanız eğer ç harfine basınız.</a:t>
            </a:r>
          </a:p>
        </p:txBody>
      </p:sp>
    </p:spTree>
    <p:extLst>
      <p:ext uri="{BB962C8B-B14F-4D97-AF65-F5344CB8AC3E}">
        <p14:creationId xmlns:p14="http://schemas.microsoft.com/office/powerpoint/2010/main" val="440545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pic>
        <p:nvPicPr>
          <p:cNvPr id="9" name="İçerik Yer Tutucusu 8" descr="metin, ekran görüntüsü, yazılım, web sayfası içeren bir resim&#10;&#10;Açıklama otomatik olarak oluşturuldu">
            <a:extLst>
              <a:ext uri="{FF2B5EF4-FFF2-40B4-BE49-F238E27FC236}">
                <a16:creationId xmlns:a16="http://schemas.microsoft.com/office/drawing/2014/main" id="{91EA182C-6CBA-0DE6-74B2-EF2AD494A9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40" y="681037"/>
            <a:ext cx="11964519" cy="5649425"/>
          </a:xfrm>
        </p:spPr>
      </p:pic>
    </p:spTree>
    <p:extLst>
      <p:ext uri="{BB962C8B-B14F-4D97-AF65-F5344CB8AC3E}">
        <p14:creationId xmlns:p14="http://schemas.microsoft.com/office/powerpoint/2010/main" val="8417114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Sonra, kullanmak istediğimiz protokollere izin vermek içi şu kodu yazıyoruz:</a:t>
            </a:r>
          </a:p>
          <a:p>
            <a:pPr marL="0" indent="0" algn="just">
              <a:lnSpc>
                <a:spcPct val="150000"/>
              </a:lnSpc>
              <a:spcBef>
                <a:spcPts val="600"/>
              </a:spcBef>
              <a:spcAft>
                <a:spcPts val="600"/>
              </a:spcAft>
              <a:buNone/>
            </a:pPr>
            <a:r>
              <a:rPr lang="tr-TR" sz="2200" b="1" dirty="0"/>
              <a:t>set </a:t>
            </a:r>
            <a:r>
              <a:rPr lang="tr-TR" sz="2200" b="1" dirty="0" err="1"/>
              <a:t>allowaccess</a:t>
            </a:r>
            <a:r>
              <a:rPr lang="tr-TR" sz="2200" b="1" dirty="0"/>
              <a:t> http </a:t>
            </a:r>
            <a:r>
              <a:rPr lang="tr-TR" sz="2200" b="1" dirty="0" err="1"/>
              <a:t>https</a:t>
            </a:r>
            <a:r>
              <a:rPr lang="tr-TR" sz="2200" b="1" dirty="0"/>
              <a:t> ping </a:t>
            </a:r>
            <a:r>
              <a:rPr lang="tr-TR" sz="2200" b="1" dirty="0" err="1"/>
              <a:t>ssh</a:t>
            </a:r>
            <a:endParaRPr lang="tr-TR" sz="2200" b="1" dirty="0"/>
          </a:p>
          <a:p>
            <a:pPr marL="0" indent="0" algn="just">
              <a:lnSpc>
                <a:spcPct val="150000"/>
              </a:lnSpc>
              <a:spcBef>
                <a:spcPts val="600"/>
              </a:spcBef>
              <a:spcAft>
                <a:spcPts val="600"/>
              </a:spcAft>
              <a:buNone/>
            </a:pPr>
            <a:endParaRPr lang="tr-TR" sz="2200" dirty="0"/>
          </a:p>
        </p:txBody>
      </p:sp>
      <p:pic>
        <p:nvPicPr>
          <p:cNvPr id="5" name="Resim 4" descr="metin, yazılım, web sayfası, web sitesi içeren bir resim&#10;&#10;Açıklama otomatik olarak oluşturuldu">
            <a:extLst>
              <a:ext uri="{FF2B5EF4-FFF2-40B4-BE49-F238E27FC236}">
                <a16:creationId xmlns:a16="http://schemas.microsoft.com/office/drawing/2014/main" id="{84289254-8B38-591F-FDA6-FFD6A79A4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581" y="1966764"/>
            <a:ext cx="11326837" cy="4792761"/>
          </a:xfrm>
          <a:prstGeom prst="rect">
            <a:avLst/>
          </a:prstGeom>
        </p:spPr>
      </p:pic>
    </p:spTree>
    <p:extLst>
      <p:ext uri="{BB962C8B-B14F-4D97-AF65-F5344CB8AC3E}">
        <p14:creationId xmlns:p14="http://schemas.microsoft.com/office/powerpoint/2010/main" val="2211672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Sonra, </a:t>
            </a:r>
            <a:r>
              <a:rPr lang="tr-TR" sz="2200" b="1" dirty="0" err="1"/>
              <a:t>end</a:t>
            </a:r>
            <a:r>
              <a:rPr lang="tr-TR" sz="2200" dirty="0"/>
              <a:t> komutunu yazıyoruz. Enter tuşuna bastıktan sonra bizi başlangıçtaki login durumumuza döndürüyor.</a:t>
            </a:r>
          </a:p>
          <a:p>
            <a:pPr marL="0" indent="0" algn="just">
              <a:lnSpc>
                <a:spcPct val="150000"/>
              </a:lnSpc>
              <a:spcBef>
                <a:spcPts val="600"/>
              </a:spcBef>
              <a:spcAft>
                <a:spcPts val="600"/>
              </a:spcAft>
              <a:buNone/>
            </a:pPr>
            <a:endParaRPr lang="tr-TR" sz="2200" dirty="0"/>
          </a:p>
        </p:txBody>
      </p:sp>
      <p:pic>
        <p:nvPicPr>
          <p:cNvPr id="5" name="Resim 4" descr="metin, ekran görüntüsü, yazılım, web sayfası içeren bir resim&#10;&#10;Açıklama otomatik olarak oluşturuldu">
            <a:extLst>
              <a:ext uri="{FF2B5EF4-FFF2-40B4-BE49-F238E27FC236}">
                <a16:creationId xmlns:a16="http://schemas.microsoft.com/office/drawing/2014/main" id="{387B518B-5587-FD30-2661-2E3CAC74D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92" y="1941844"/>
            <a:ext cx="10515600" cy="4803613"/>
          </a:xfrm>
          <a:prstGeom prst="rect">
            <a:avLst/>
          </a:prstGeom>
        </p:spPr>
      </p:pic>
    </p:spTree>
    <p:extLst>
      <p:ext uri="{BB962C8B-B14F-4D97-AF65-F5344CB8AC3E}">
        <p14:creationId xmlns:p14="http://schemas.microsoft.com/office/powerpoint/2010/main" val="3448351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Şimdi tekrar bilgisayarınızda komut satırını açın ve static ip verdiğimiz makineye ping atmak için aşağıdaki kodu yazacağız. (NOT: Siz, port1’e farklı bir statik ip verdiyseniz o ip adresine ping atmanız gerek)</a:t>
            </a:r>
          </a:p>
          <a:p>
            <a:pPr marL="0" indent="0" algn="just">
              <a:lnSpc>
                <a:spcPct val="150000"/>
              </a:lnSpc>
              <a:spcBef>
                <a:spcPts val="600"/>
              </a:spcBef>
              <a:spcAft>
                <a:spcPts val="600"/>
              </a:spcAft>
              <a:buNone/>
            </a:pPr>
            <a:r>
              <a:rPr lang="tr-TR" sz="2200" b="1" dirty="0"/>
              <a:t>ping 192.168.1.90</a:t>
            </a:r>
          </a:p>
          <a:p>
            <a:pPr marL="0" indent="0" algn="just">
              <a:lnSpc>
                <a:spcPct val="150000"/>
              </a:lnSpc>
              <a:spcBef>
                <a:spcPts val="600"/>
              </a:spcBef>
              <a:spcAft>
                <a:spcPts val="600"/>
              </a:spcAft>
              <a:buNone/>
            </a:pPr>
            <a:endParaRPr lang="tr-TR" sz="2200" b="1" dirty="0"/>
          </a:p>
          <a:p>
            <a:pPr marL="0" indent="0" algn="just">
              <a:lnSpc>
                <a:spcPct val="150000"/>
              </a:lnSpc>
              <a:spcBef>
                <a:spcPts val="600"/>
              </a:spcBef>
              <a:spcAft>
                <a:spcPts val="600"/>
              </a:spcAft>
              <a:buNone/>
            </a:pPr>
            <a:endParaRPr lang="tr-TR" sz="2200" dirty="0"/>
          </a:p>
        </p:txBody>
      </p:sp>
      <p:pic>
        <p:nvPicPr>
          <p:cNvPr id="5" name="Resim 4" descr="metin, yazılım, multimedya yazılımı, ekran görüntüsü içeren bir resim&#10;&#10;Açıklama otomatik olarak oluşturuldu">
            <a:extLst>
              <a:ext uri="{FF2B5EF4-FFF2-40B4-BE49-F238E27FC236}">
                <a16:creationId xmlns:a16="http://schemas.microsoft.com/office/drawing/2014/main" id="{06586CA0-CBFD-906A-E381-203824861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41" y="3275867"/>
            <a:ext cx="12004533" cy="1816637"/>
          </a:xfrm>
          <a:prstGeom prst="rect">
            <a:avLst/>
          </a:prstGeom>
        </p:spPr>
      </p:pic>
    </p:spTree>
    <p:extLst>
      <p:ext uri="{BB962C8B-B14F-4D97-AF65-F5344CB8AC3E}">
        <p14:creationId xmlns:p14="http://schemas.microsoft.com/office/powerpoint/2010/main" val="31426580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NOT: Eğer sizde paketler gitmiyorsa ilk olarak Vmware tarafında makinenin timeout hatası verip vermediğini kontrol edin. Eğer timeout hatası vermişse lütfen tekrar login olun.</a:t>
            </a:r>
          </a:p>
          <a:p>
            <a:pPr marL="0" indent="0" algn="just">
              <a:lnSpc>
                <a:spcPct val="150000"/>
              </a:lnSpc>
              <a:spcBef>
                <a:spcPts val="600"/>
              </a:spcBef>
              <a:spcAft>
                <a:spcPts val="600"/>
              </a:spcAft>
              <a:buNone/>
            </a:pPr>
            <a:endParaRPr lang="tr-TR" sz="2200" dirty="0"/>
          </a:p>
        </p:txBody>
      </p:sp>
      <p:pic>
        <p:nvPicPr>
          <p:cNvPr id="7" name="Resim 6" descr="metin, elektronik donanım, ekran görüntüsü, yazılım içeren bir resim&#10;&#10;Açıklama otomatik olarak oluşturuldu">
            <a:extLst>
              <a:ext uri="{FF2B5EF4-FFF2-40B4-BE49-F238E27FC236}">
                <a16:creationId xmlns:a16="http://schemas.microsoft.com/office/drawing/2014/main" id="{03C58E41-85FB-55D7-9D12-FDDB8DFA6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1316" y="1858450"/>
            <a:ext cx="9335803" cy="4887007"/>
          </a:xfrm>
          <a:prstGeom prst="rect">
            <a:avLst/>
          </a:prstGeom>
        </p:spPr>
      </p:pic>
    </p:spTree>
    <p:extLst>
      <p:ext uri="{BB962C8B-B14F-4D97-AF65-F5344CB8AC3E}">
        <p14:creationId xmlns:p14="http://schemas.microsoft.com/office/powerpoint/2010/main" val="30960786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Eğer bu login işleminden sonra tekrar ping attığınızda hiçbir paket gitmiyorsa lütfen aşağıdaki işlemleri yapınız.</a:t>
            </a:r>
          </a:p>
          <a:p>
            <a:pPr marL="0" indent="0" algn="just">
              <a:lnSpc>
                <a:spcPct val="150000"/>
              </a:lnSpc>
              <a:spcBef>
                <a:spcPts val="600"/>
              </a:spcBef>
              <a:spcAft>
                <a:spcPts val="600"/>
              </a:spcAft>
              <a:buNone/>
            </a:pPr>
            <a:r>
              <a:rPr lang="tr-TR" sz="2200" dirty="0"/>
              <a:t>1) Vmware Arayüzüne gidip «Edit» menüsüne tıklayıp, «Virtual Network Editor» seçeneğini tıklayınız.</a:t>
            </a:r>
          </a:p>
        </p:txBody>
      </p:sp>
    </p:spTree>
    <p:extLst>
      <p:ext uri="{BB962C8B-B14F-4D97-AF65-F5344CB8AC3E}">
        <p14:creationId xmlns:p14="http://schemas.microsoft.com/office/powerpoint/2010/main" val="1740870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Güvenlik Duvarı (Firewall)</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algn="just">
              <a:lnSpc>
                <a:spcPct val="150000"/>
              </a:lnSpc>
              <a:spcBef>
                <a:spcPts val="600"/>
              </a:spcBef>
              <a:spcAft>
                <a:spcPts val="600"/>
              </a:spcAft>
            </a:pPr>
            <a:r>
              <a:rPr lang="tr-TR" sz="2200" dirty="0"/>
              <a:t>Güvenlik duvarı, gelen/giden tüm ağın trafiğini kontrol ederek belirli filtrelerden geçirir ve ağ trafiği içerisindeki zararlı olabilecek eylemleri engellemeyi amaçlar.</a:t>
            </a:r>
          </a:p>
          <a:p>
            <a:pPr marL="0" indent="0" algn="just">
              <a:lnSpc>
                <a:spcPct val="150000"/>
              </a:lnSpc>
              <a:spcBef>
                <a:spcPts val="600"/>
              </a:spcBef>
              <a:spcAft>
                <a:spcPts val="600"/>
              </a:spcAft>
              <a:buNone/>
            </a:pPr>
            <a:endParaRPr lang="tr-TR" sz="2200" dirty="0"/>
          </a:p>
          <a:p>
            <a:pPr algn="just">
              <a:lnSpc>
                <a:spcPct val="150000"/>
              </a:lnSpc>
              <a:spcBef>
                <a:spcPts val="600"/>
              </a:spcBef>
              <a:spcAft>
                <a:spcPts val="600"/>
              </a:spcAft>
            </a:pPr>
            <a:r>
              <a:rPr lang="tr-TR" sz="2200" dirty="0"/>
              <a:t>Temelde bir firewall, ağ üzerinde kendisine gelen paketlerin önceden belirlenen kurallara göre ulaşması gereken yerlere gidip gidemeyeceğini belirler.</a:t>
            </a:r>
          </a:p>
          <a:p>
            <a:pPr marL="0" indent="0" algn="just">
              <a:lnSpc>
                <a:spcPct val="150000"/>
              </a:lnSpc>
              <a:spcBef>
                <a:spcPts val="600"/>
              </a:spcBef>
              <a:spcAft>
                <a:spcPts val="600"/>
              </a:spcAft>
              <a:buNone/>
            </a:pPr>
            <a:endParaRPr lang="tr-TR" sz="2200" dirty="0"/>
          </a:p>
          <a:p>
            <a:pPr algn="just">
              <a:lnSpc>
                <a:spcPct val="150000"/>
              </a:lnSpc>
              <a:spcBef>
                <a:spcPts val="600"/>
              </a:spcBef>
              <a:spcAft>
                <a:spcPts val="600"/>
              </a:spcAft>
            </a:pPr>
            <a:r>
              <a:rPr lang="tr-TR" sz="2200" dirty="0"/>
              <a:t>Belirlenen kurallara uymayan trafiği engelleyerek koruma sağlar. Bu sayede de ağ güvenliği sağlanmış olur.</a:t>
            </a:r>
          </a:p>
        </p:txBody>
      </p:sp>
    </p:spTree>
    <p:extLst>
      <p:ext uri="{BB962C8B-B14F-4D97-AF65-F5344CB8AC3E}">
        <p14:creationId xmlns:p14="http://schemas.microsoft.com/office/powerpoint/2010/main" val="38588499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pic>
        <p:nvPicPr>
          <p:cNvPr id="5" name="İçerik Yer Tutucusu 4" descr="metin, ekran görüntüsü, yazılım, multimedya yazılımı içeren bir resim&#10;&#10;Açıklama otomatik olarak oluşturuldu">
            <a:extLst>
              <a:ext uri="{FF2B5EF4-FFF2-40B4-BE49-F238E27FC236}">
                <a16:creationId xmlns:a16="http://schemas.microsoft.com/office/drawing/2014/main" id="{06887A72-1B0F-5335-306B-7487203612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444" y="681036"/>
            <a:ext cx="12111111" cy="6064421"/>
          </a:xfrm>
        </p:spPr>
      </p:pic>
    </p:spTree>
    <p:extLst>
      <p:ext uri="{BB962C8B-B14F-4D97-AF65-F5344CB8AC3E}">
        <p14:creationId xmlns:p14="http://schemas.microsoft.com/office/powerpoint/2010/main" val="22395384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Karşınıza gelen menüden «Change Settings» butonuna tıklayınız. Sizden admin izni istenirse «Evet» butonuna tıklayınız. Karşınıza gelen menüde Bridge ayarları varsayılan olan «Automatic» olarak işaretlenmiştir.</a:t>
            </a:r>
          </a:p>
          <a:p>
            <a:pPr marL="0" indent="0" algn="just">
              <a:lnSpc>
                <a:spcPct val="150000"/>
              </a:lnSpc>
              <a:spcBef>
                <a:spcPts val="600"/>
              </a:spcBef>
              <a:spcAft>
                <a:spcPts val="600"/>
              </a:spcAft>
              <a:buNone/>
            </a:pPr>
            <a:r>
              <a:rPr lang="tr-TR" sz="2200" dirty="0"/>
              <a:t>Siz bu ayarı kendi wireless adapter’inize göre değiştirin.</a:t>
            </a:r>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31263757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pic>
        <p:nvPicPr>
          <p:cNvPr id="5" name="İçerik Yer Tutucusu 4" descr="metin, yazılım, bilgisayar simgesi, web sayfası içeren bir resim&#10;&#10;Açıklama otomatik olarak oluşturuldu">
            <a:extLst>
              <a:ext uri="{FF2B5EF4-FFF2-40B4-BE49-F238E27FC236}">
                <a16:creationId xmlns:a16="http://schemas.microsoft.com/office/drawing/2014/main" id="{26886546-0EBA-DE7B-9660-DD2136FAB4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053" y="1018907"/>
            <a:ext cx="11469893" cy="5726550"/>
          </a:xfrm>
        </p:spPr>
      </p:pic>
    </p:spTree>
    <p:extLst>
      <p:ext uri="{BB962C8B-B14F-4D97-AF65-F5344CB8AC3E}">
        <p14:creationId xmlns:p14="http://schemas.microsoft.com/office/powerpoint/2010/main" val="15803328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Yapılandırma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Listeden kendi wireless adapter’inizi seçip Önce aktif hale gelen </a:t>
            </a:r>
            <a:r>
              <a:rPr lang="tr-TR" sz="2200" dirty="0" err="1"/>
              <a:t>Apply</a:t>
            </a:r>
            <a:r>
              <a:rPr lang="tr-TR" sz="2200" dirty="0"/>
              <a:t> butonuna sonra da OK yazan butona basın değişiklikleri kaydedip makinenizi çalıştırın, login olduktan sonra kendi pc’nizden komut satırınızı açıp statik ip adresinize tekrar ping atınız.</a:t>
            </a:r>
          </a:p>
          <a:p>
            <a:pPr marL="0" indent="0" algn="just">
              <a:lnSpc>
                <a:spcPct val="150000"/>
              </a:lnSpc>
              <a:spcBef>
                <a:spcPts val="600"/>
              </a:spcBef>
              <a:spcAft>
                <a:spcPts val="600"/>
              </a:spcAft>
              <a:buNone/>
            </a:pPr>
            <a:endParaRPr lang="tr-TR" sz="2200" dirty="0"/>
          </a:p>
        </p:txBody>
      </p:sp>
      <p:pic>
        <p:nvPicPr>
          <p:cNvPr id="7" name="Resim 6" descr="metin, elektronik donanım, ekran görüntüsü, yazılım içeren bir resim&#10;&#10;Açıklama otomatik olarak oluşturuldu">
            <a:extLst>
              <a:ext uri="{FF2B5EF4-FFF2-40B4-BE49-F238E27FC236}">
                <a16:creationId xmlns:a16="http://schemas.microsoft.com/office/drawing/2014/main" id="{AE5F9C3C-1DC7-AD96-B166-1407434E2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6478" y="2384777"/>
            <a:ext cx="4959044" cy="4360680"/>
          </a:xfrm>
          <a:prstGeom prst="rect">
            <a:avLst/>
          </a:prstGeom>
        </p:spPr>
      </p:pic>
    </p:spTree>
    <p:extLst>
      <p:ext uri="{BB962C8B-B14F-4D97-AF65-F5344CB8AC3E}">
        <p14:creationId xmlns:p14="http://schemas.microsoft.com/office/powerpoint/2010/main" val="7546774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Arayüzüne Bağlanma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Bizim, Fortigate makinesi için atadığımız statik bir ip adresi vardı. Şimdi, web tarayıcınızı açın ve url kısmına o ip adresini yazın (Bu örnekte 192.168.1.90 idi)</a:t>
            </a:r>
          </a:p>
          <a:p>
            <a:pPr marL="0" indent="0" algn="just">
              <a:lnSpc>
                <a:spcPct val="150000"/>
              </a:lnSpc>
              <a:spcBef>
                <a:spcPts val="600"/>
              </a:spcBef>
              <a:spcAft>
                <a:spcPts val="600"/>
              </a:spcAft>
              <a:buNone/>
            </a:pPr>
            <a:r>
              <a:rPr lang="tr-TR" sz="2200" dirty="0"/>
              <a:t>Karşınıza, Fortigate arayüzü login menüsünün gelmesi lazım.</a:t>
            </a:r>
          </a:p>
        </p:txBody>
      </p:sp>
    </p:spTree>
    <p:extLst>
      <p:ext uri="{BB962C8B-B14F-4D97-AF65-F5344CB8AC3E}">
        <p14:creationId xmlns:p14="http://schemas.microsoft.com/office/powerpoint/2010/main" val="14090004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Arayüzüne Bağlanma</a:t>
            </a:r>
          </a:p>
        </p:txBody>
      </p:sp>
      <p:pic>
        <p:nvPicPr>
          <p:cNvPr id="5" name="İçerik Yer Tutucusu 4" descr="metin, ekran görüntüsü, yazılım, yazı tipi içeren bir resim&#10;&#10;Açıklama otomatik olarak oluşturuldu">
            <a:extLst>
              <a:ext uri="{FF2B5EF4-FFF2-40B4-BE49-F238E27FC236}">
                <a16:creationId xmlns:a16="http://schemas.microsoft.com/office/drawing/2014/main" id="{711729A8-4116-3120-37FE-EA423187D5E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31857"/>
            <a:ext cx="10515600" cy="4900649"/>
          </a:xfrm>
        </p:spPr>
      </p:pic>
    </p:spTree>
    <p:extLst>
      <p:ext uri="{BB962C8B-B14F-4D97-AF65-F5344CB8AC3E}">
        <p14:creationId xmlns:p14="http://schemas.microsoft.com/office/powerpoint/2010/main" val="56889642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Arayüzüne Bağlanma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Arayüz menüsünde kullanıcı adı: admin  , şifre olarak da Fortigate için vermiş olduğunuz şifreyi girin. (Fortigate’de login olmak için kullandığınız kullanıcı adı (admin) ve şifre bilgilerini giriniz.)</a:t>
            </a:r>
          </a:p>
          <a:p>
            <a:pPr marL="0" indent="0" algn="just">
              <a:lnSpc>
                <a:spcPct val="150000"/>
              </a:lnSpc>
              <a:spcBef>
                <a:spcPts val="600"/>
              </a:spcBef>
              <a:spcAft>
                <a:spcPts val="600"/>
              </a:spcAft>
              <a:buNone/>
            </a:pPr>
            <a:r>
              <a:rPr lang="tr-TR" sz="2200" dirty="0"/>
              <a:t>Bilgileri girdikten sonra «Login» butonuna tıklayınız.</a:t>
            </a:r>
          </a:p>
        </p:txBody>
      </p:sp>
    </p:spTree>
    <p:extLst>
      <p:ext uri="{BB962C8B-B14F-4D97-AF65-F5344CB8AC3E}">
        <p14:creationId xmlns:p14="http://schemas.microsoft.com/office/powerpoint/2010/main" val="32527502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Arayüzüne Bağlanma</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Bilgileriniz girip login olduktan sonra sizi aşağıdaki gibi lisans süresi hatası veren bir ekran karşılayabilir. Şimdi bu sorunu çözeceğiz.</a:t>
            </a:r>
          </a:p>
        </p:txBody>
      </p:sp>
      <p:pic>
        <p:nvPicPr>
          <p:cNvPr id="5" name="Resim 4" descr="metin, ekran görüntüsü, yazılım, web sayfası içeren bir resim&#10;&#10;Açıklama otomatik olarak oluşturuldu">
            <a:extLst>
              <a:ext uri="{FF2B5EF4-FFF2-40B4-BE49-F238E27FC236}">
                <a16:creationId xmlns:a16="http://schemas.microsoft.com/office/drawing/2014/main" id="{C8FC65FA-803B-7295-50BE-1F5B8F8937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349" y="2141055"/>
            <a:ext cx="11039301" cy="4457940"/>
          </a:xfrm>
          <a:prstGeom prst="rect">
            <a:avLst/>
          </a:prstGeom>
        </p:spPr>
      </p:pic>
    </p:spTree>
    <p:extLst>
      <p:ext uri="{BB962C8B-B14F-4D97-AF65-F5344CB8AC3E}">
        <p14:creationId xmlns:p14="http://schemas.microsoft.com/office/powerpoint/2010/main" val="22079146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Lisans Süresi Sorunu Çözme</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Öncelikle Vmware arayüzüne gidip Fortigate sanal makinenizi çalıştırın ve login olun.</a:t>
            </a:r>
          </a:p>
          <a:p>
            <a:pPr marL="0" indent="0" algn="just">
              <a:lnSpc>
                <a:spcPct val="150000"/>
              </a:lnSpc>
              <a:spcBef>
                <a:spcPts val="600"/>
              </a:spcBef>
              <a:spcAft>
                <a:spcPts val="600"/>
              </a:spcAft>
              <a:buNone/>
            </a:pPr>
            <a:r>
              <a:rPr lang="tr-TR" sz="2200" dirty="0"/>
              <a:t>Daha sonra aşağıdaki komutu yazın:</a:t>
            </a:r>
          </a:p>
          <a:p>
            <a:pPr marL="0" indent="0" algn="just">
              <a:lnSpc>
                <a:spcPct val="150000"/>
              </a:lnSpc>
              <a:spcBef>
                <a:spcPts val="600"/>
              </a:spcBef>
              <a:spcAft>
                <a:spcPts val="600"/>
              </a:spcAft>
              <a:buNone/>
            </a:pPr>
            <a:r>
              <a:rPr lang="tr-TR" sz="2200" b="1" dirty="0" err="1"/>
              <a:t>config</a:t>
            </a:r>
            <a:r>
              <a:rPr lang="tr-TR" sz="2200" b="1" dirty="0"/>
              <a:t> </a:t>
            </a:r>
            <a:r>
              <a:rPr lang="tr-TR" sz="2200" b="1" dirty="0" err="1"/>
              <a:t>system</a:t>
            </a:r>
            <a:r>
              <a:rPr lang="tr-TR" sz="2200" b="1" dirty="0"/>
              <a:t> </a:t>
            </a:r>
            <a:r>
              <a:rPr lang="tr-TR" sz="2200" b="1" dirty="0" err="1"/>
              <a:t>ntp</a:t>
            </a:r>
            <a:endParaRPr lang="tr-TR" sz="2200" b="1" dirty="0"/>
          </a:p>
          <a:p>
            <a:pPr marL="0" indent="0" algn="just">
              <a:lnSpc>
                <a:spcPct val="150000"/>
              </a:lnSpc>
              <a:spcBef>
                <a:spcPts val="600"/>
              </a:spcBef>
              <a:spcAft>
                <a:spcPts val="600"/>
              </a:spcAft>
              <a:buNone/>
            </a:pPr>
            <a:endParaRPr lang="tr-TR" sz="2200" dirty="0"/>
          </a:p>
        </p:txBody>
      </p:sp>
      <p:pic>
        <p:nvPicPr>
          <p:cNvPr id="5" name="Resim 4" descr="metin, yazılım, multimedya yazılımı, web sayfası içeren bir resim&#10;&#10;Açıklama otomatik olarak oluşturuldu">
            <a:extLst>
              <a:ext uri="{FF2B5EF4-FFF2-40B4-BE49-F238E27FC236}">
                <a16:creationId xmlns:a16="http://schemas.microsoft.com/office/drawing/2014/main" id="{54EAEDD0-60B1-6673-6980-F01905CD1C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597" y="2655344"/>
            <a:ext cx="10142806" cy="4202656"/>
          </a:xfrm>
          <a:prstGeom prst="rect">
            <a:avLst/>
          </a:prstGeom>
        </p:spPr>
      </p:pic>
    </p:spTree>
    <p:extLst>
      <p:ext uri="{BB962C8B-B14F-4D97-AF65-F5344CB8AC3E}">
        <p14:creationId xmlns:p14="http://schemas.microsoft.com/office/powerpoint/2010/main" val="29849291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Lisans Süresi Sorunu Çözme</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Sonra aşağıdaki komutu yazın:</a:t>
            </a:r>
          </a:p>
          <a:p>
            <a:pPr marL="0" indent="0" algn="just">
              <a:lnSpc>
                <a:spcPct val="150000"/>
              </a:lnSpc>
              <a:spcBef>
                <a:spcPts val="600"/>
              </a:spcBef>
              <a:spcAft>
                <a:spcPts val="600"/>
              </a:spcAft>
              <a:buNone/>
            </a:pPr>
            <a:r>
              <a:rPr lang="tr-TR" sz="2200" b="1" dirty="0"/>
              <a:t>set </a:t>
            </a:r>
            <a:r>
              <a:rPr lang="tr-TR" sz="2200" b="1" dirty="0" err="1"/>
              <a:t>ntpsync</a:t>
            </a:r>
            <a:r>
              <a:rPr lang="tr-TR" sz="2200" b="1" dirty="0"/>
              <a:t> </a:t>
            </a:r>
            <a:r>
              <a:rPr lang="tr-TR" sz="2200" b="1" dirty="0" err="1"/>
              <a:t>disable</a:t>
            </a:r>
            <a:endParaRPr lang="tr-TR" sz="2200" b="1" dirty="0"/>
          </a:p>
          <a:p>
            <a:pPr marL="0" indent="0" algn="just">
              <a:lnSpc>
                <a:spcPct val="150000"/>
              </a:lnSpc>
              <a:spcBef>
                <a:spcPts val="600"/>
              </a:spcBef>
              <a:spcAft>
                <a:spcPts val="600"/>
              </a:spcAft>
              <a:buNone/>
            </a:pPr>
            <a:endParaRPr lang="tr-TR" sz="2200" dirty="0"/>
          </a:p>
        </p:txBody>
      </p:sp>
      <p:pic>
        <p:nvPicPr>
          <p:cNvPr id="5" name="Resim 4" descr="metin, yazılım, multimedya yazılımı, web sayfası içeren bir resim&#10;&#10;Açıklama otomatik olarak oluşturuldu">
            <a:extLst>
              <a:ext uri="{FF2B5EF4-FFF2-40B4-BE49-F238E27FC236}">
                <a16:creationId xmlns:a16="http://schemas.microsoft.com/office/drawing/2014/main" id="{0644509F-6CB7-78A3-845F-158A14752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 y="2074118"/>
            <a:ext cx="11155680" cy="4671339"/>
          </a:xfrm>
          <a:prstGeom prst="rect">
            <a:avLst/>
          </a:prstGeom>
        </p:spPr>
      </p:pic>
    </p:spTree>
    <p:extLst>
      <p:ext uri="{BB962C8B-B14F-4D97-AF65-F5344CB8AC3E}">
        <p14:creationId xmlns:p14="http://schemas.microsoft.com/office/powerpoint/2010/main" val="184157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Güvenlik Duvarı (Firewall)</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Firewall’lar ilk ortaya çıktıklarında OSI modelinin 3. katmanında (network layer) görev alıyorlardı ve tek bir görevleri vardı. Kaynak ve hedef ip adreslerine göre paketlerin iletilmesini sağlıyorlardı. </a:t>
            </a:r>
          </a:p>
          <a:p>
            <a:pPr marL="0" indent="0" algn="just">
              <a:lnSpc>
                <a:spcPct val="150000"/>
              </a:lnSpc>
              <a:spcBef>
                <a:spcPts val="600"/>
              </a:spcBef>
              <a:spcAft>
                <a:spcPts val="600"/>
              </a:spcAft>
              <a:buNone/>
            </a:pPr>
            <a:r>
              <a:rPr lang="tr-TR" sz="2200" dirty="0"/>
              <a:t>3. Katmanında görev alması sadece 3. katmanda çalıştığı anlamına gelmiyor. Aksine 1,2 ve 3. katmanlarda görev aldığını ifade edebiliriz.</a:t>
            </a:r>
          </a:p>
        </p:txBody>
      </p:sp>
    </p:spTree>
    <p:extLst>
      <p:ext uri="{BB962C8B-B14F-4D97-AF65-F5344CB8AC3E}">
        <p14:creationId xmlns:p14="http://schemas.microsoft.com/office/powerpoint/2010/main" val="34259968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Lisans Süresi Sorunu Çözme</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Sonra da aşağıdaki komutu yazın:</a:t>
            </a:r>
          </a:p>
          <a:p>
            <a:pPr marL="0" indent="0" algn="just">
              <a:lnSpc>
                <a:spcPct val="150000"/>
              </a:lnSpc>
              <a:spcBef>
                <a:spcPts val="600"/>
              </a:spcBef>
              <a:spcAft>
                <a:spcPts val="600"/>
              </a:spcAft>
              <a:buNone/>
            </a:pPr>
            <a:r>
              <a:rPr lang="tr-TR" sz="2200" b="1" dirty="0"/>
              <a:t>set type custom</a:t>
            </a:r>
          </a:p>
          <a:p>
            <a:pPr marL="0" indent="0" algn="just">
              <a:lnSpc>
                <a:spcPct val="150000"/>
              </a:lnSpc>
              <a:spcBef>
                <a:spcPts val="600"/>
              </a:spcBef>
              <a:spcAft>
                <a:spcPts val="600"/>
              </a:spcAft>
              <a:buNone/>
            </a:pPr>
            <a:endParaRPr lang="tr-TR" sz="2200" dirty="0"/>
          </a:p>
        </p:txBody>
      </p:sp>
      <p:pic>
        <p:nvPicPr>
          <p:cNvPr id="5" name="Resim 4" descr="metin, yazılım, web sayfası, bilgisayar simgesi içeren bir resim&#10;&#10;Açıklama otomatik olarak oluşturuldu">
            <a:extLst>
              <a:ext uri="{FF2B5EF4-FFF2-40B4-BE49-F238E27FC236}">
                <a16:creationId xmlns:a16="http://schemas.microsoft.com/office/drawing/2014/main" id="{AB762B2B-7B77-B844-7817-DDAF92E36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2028351"/>
            <a:ext cx="10721408" cy="4717106"/>
          </a:xfrm>
          <a:prstGeom prst="rect">
            <a:avLst/>
          </a:prstGeom>
        </p:spPr>
      </p:pic>
    </p:spTree>
    <p:extLst>
      <p:ext uri="{BB962C8B-B14F-4D97-AF65-F5344CB8AC3E}">
        <p14:creationId xmlns:p14="http://schemas.microsoft.com/office/powerpoint/2010/main" val="356843805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Lisans Süresi Sorunu Çözme</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Sonra sırası ile aşağıdaki iki komutu yazın</a:t>
            </a:r>
          </a:p>
          <a:p>
            <a:pPr marL="0" indent="0" algn="just">
              <a:lnSpc>
                <a:spcPct val="150000"/>
              </a:lnSpc>
              <a:spcBef>
                <a:spcPts val="600"/>
              </a:spcBef>
              <a:spcAft>
                <a:spcPts val="600"/>
              </a:spcAft>
              <a:buNone/>
            </a:pPr>
            <a:r>
              <a:rPr lang="tr-TR" sz="2200" b="1" dirty="0" err="1"/>
              <a:t>end</a:t>
            </a:r>
            <a:endParaRPr lang="tr-TR" sz="2200" b="1" dirty="0"/>
          </a:p>
          <a:p>
            <a:pPr marL="0" indent="0" algn="just">
              <a:lnSpc>
                <a:spcPct val="150000"/>
              </a:lnSpc>
              <a:spcBef>
                <a:spcPts val="600"/>
              </a:spcBef>
              <a:spcAft>
                <a:spcPts val="600"/>
              </a:spcAft>
              <a:buNone/>
            </a:pPr>
            <a:r>
              <a:rPr lang="tr-TR" sz="2200" b="1" dirty="0" err="1"/>
              <a:t>execute</a:t>
            </a:r>
            <a:r>
              <a:rPr lang="tr-TR" sz="2200" b="1" dirty="0"/>
              <a:t> </a:t>
            </a:r>
            <a:r>
              <a:rPr lang="tr-TR" sz="2200" b="1" dirty="0" err="1"/>
              <a:t>reboot</a:t>
            </a:r>
            <a:endParaRPr lang="tr-TR" sz="2200" b="1" dirty="0"/>
          </a:p>
          <a:p>
            <a:pPr marL="0" indent="0" algn="just">
              <a:lnSpc>
                <a:spcPct val="150000"/>
              </a:lnSpc>
              <a:spcBef>
                <a:spcPts val="600"/>
              </a:spcBef>
              <a:spcAft>
                <a:spcPts val="600"/>
              </a:spcAft>
              <a:buNone/>
            </a:pPr>
            <a:r>
              <a:rPr lang="tr-TR" sz="2200" dirty="0"/>
              <a:t>Özellikle, </a:t>
            </a:r>
            <a:r>
              <a:rPr lang="tr-TR" sz="2200" dirty="0" err="1"/>
              <a:t>execute</a:t>
            </a:r>
            <a:r>
              <a:rPr lang="tr-TR" sz="2200" dirty="0"/>
              <a:t> </a:t>
            </a:r>
            <a:r>
              <a:rPr lang="tr-TR" sz="2200" dirty="0" err="1"/>
              <a:t>reboot</a:t>
            </a:r>
            <a:r>
              <a:rPr lang="tr-TR" sz="2200" dirty="0"/>
              <a:t> komutundan sonra sistem tekrar başlatılacaktır. Eğer sizden onay istenirse (y/n) gibi bir alan gelirse y harfine basıp sonra da enter tuşuna basın.</a:t>
            </a:r>
          </a:p>
          <a:p>
            <a:pPr marL="0" indent="0" algn="just">
              <a:lnSpc>
                <a:spcPct val="150000"/>
              </a:lnSpc>
              <a:spcBef>
                <a:spcPts val="600"/>
              </a:spcBef>
              <a:spcAft>
                <a:spcPts val="600"/>
              </a:spcAft>
              <a:buNone/>
            </a:pPr>
            <a:r>
              <a:rPr lang="tr-TR" sz="2200" dirty="0"/>
              <a:t>NOT: Her komuttan sonra enter tuşuna basmayı unutmayınız.</a:t>
            </a:r>
          </a:p>
          <a:p>
            <a:pPr marL="0" indent="0" algn="just">
              <a:lnSpc>
                <a:spcPct val="150000"/>
              </a:lnSpc>
              <a:spcBef>
                <a:spcPts val="600"/>
              </a:spcBef>
              <a:spcAft>
                <a:spcPts val="600"/>
              </a:spcAft>
              <a:buNone/>
            </a:pPr>
            <a:endParaRPr lang="tr-TR" sz="2200" dirty="0"/>
          </a:p>
        </p:txBody>
      </p:sp>
    </p:spTree>
    <p:extLst>
      <p:ext uri="{BB962C8B-B14F-4D97-AF65-F5344CB8AC3E}">
        <p14:creationId xmlns:p14="http://schemas.microsoft.com/office/powerpoint/2010/main" val="9230432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Lisans Süresi Sorunu Çözme</a:t>
            </a:r>
          </a:p>
        </p:txBody>
      </p:sp>
      <p:pic>
        <p:nvPicPr>
          <p:cNvPr id="5" name="İçerik Yer Tutucusu 4" descr="metin, yazılım, multimedya yazılımı, web sayfası içeren bir resim&#10;&#10;Açıklama otomatik olarak oluşturuldu">
            <a:extLst>
              <a:ext uri="{FF2B5EF4-FFF2-40B4-BE49-F238E27FC236}">
                <a16:creationId xmlns:a16="http://schemas.microsoft.com/office/drawing/2014/main" id="{484FE15C-D4AA-DF66-6366-3AF2A715DA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029" y="1029418"/>
            <a:ext cx="12067942" cy="5371382"/>
          </a:xfrm>
        </p:spPr>
      </p:pic>
    </p:spTree>
    <p:extLst>
      <p:ext uri="{BB962C8B-B14F-4D97-AF65-F5344CB8AC3E}">
        <p14:creationId xmlns:p14="http://schemas.microsoft.com/office/powerpoint/2010/main" val="26824749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Lisans Süresi Sorunu Çözme</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Sanal makinemiz tekrar başladıktan sonra login olun.</a:t>
            </a:r>
          </a:p>
          <a:p>
            <a:pPr marL="0" indent="0" algn="just">
              <a:lnSpc>
                <a:spcPct val="150000"/>
              </a:lnSpc>
              <a:spcBef>
                <a:spcPts val="600"/>
              </a:spcBef>
              <a:spcAft>
                <a:spcPts val="600"/>
              </a:spcAft>
              <a:buNone/>
            </a:pPr>
            <a:r>
              <a:rPr lang="tr-TR" sz="2200" dirty="0"/>
              <a:t>Sonra, tekrar web tarayıcınızı açıp statik ip adresiniz yazın ve karşınıza gelen arayüz menüsünde de kullanıcı adı ve şifrenizi girip «Login» butonuna tıklayınız.</a:t>
            </a:r>
          </a:p>
        </p:txBody>
      </p:sp>
    </p:spTree>
    <p:extLst>
      <p:ext uri="{BB962C8B-B14F-4D97-AF65-F5344CB8AC3E}">
        <p14:creationId xmlns:p14="http://schemas.microsoft.com/office/powerpoint/2010/main" val="2816013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Lisans Süresi Sorunu Çözme</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Aşağıdaki sırayla bilgileri girip login butonuna tıklayınız.</a:t>
            </a:r>
          </a:p>
          <a:p>
            <a:pPr marL="0" indent="0" algn="just">
              <a:lnSpc>
                <a:spcPct val="150000"/>
              </a:lnSpc>
              <a:spcBef>
                <a:spcPts val="600"/>
              </a:spcBef>
              <a:spcAft>
                <a:spcPts val="600"/>
              </a:spcAft>
              <a:buNone/>
            </a:pPr>
            <a:endParaRPr lang="tr-TR" sz="2200" dirty="0"/>
          </a:p>
        </p:txBody>
      </p:sp>
      <p:pic>
        <p:nvPicPr>
          <p:cNvPr id="7" name="Resim 6" descr="metin, ekran görüntüsü, yazılım, bilgisayar simgesi içeren bir resim&#10;&#10;Açıklama otomatik olarak oluşturuldu">
            <a:extLst>
              <a:ext uri="{FF2B5EF4-FFF2-40B4-BE49-F238E27FC236}">
                <a16:creationId xmlns:a16="http://schemas.microsoft.com/office/drawing/2014/main" id="{60D81C82-8152-EEEA-1D39-83AD54C779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2941" y="1414836"/>
            <a:ext cx="8726118" cy="5153744"/>
          </a:xfrm>
          <a:prstGeom prst="rect">
            <a:avLst/>
          </a:prstGeom>
        </p:spPr>
      </p:pic>
    </p:spTree>
    <p:extLst>
      <p:ext uri="{BB962C8B-B14F-4D97-AF65-F5344CB8AC3E}">
        <p14:creationId xmlns:p14="http://schemas.microsoft.com/office/powerpoint/2010/main" val="20718815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Fortigate Lisans Süresi Sorunu Çözme</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Bu login olma işleminde eğer tekrar lisans hatası verirse, web tarayıcınızı kapatın. Daha sonra Vmware arayüzüne gelip sanal makinenizi de kapatın (menüden shut down) seçeneğini seçin.</a:t>
            </a:r>
          </a:p>
          <a:p>
            <a:pPr marL="0" indent="0" algn="just">
              <a:lnSpc>
                <a:spcPct val="150000"/>
              </a:lnSpc>
              <a:spcBef>
                <a:spcPts val="600"/>
              </a:spcBef>
              <a:spcAft>
                <a:spcPts val="600"/>
              </a:spcAft>
              <a:buNone/>
            </a:pPr>
            <a:r>
              <a:rPr lang="tr-TR" sz="2200" dirty="0"/>
              <a:t>Sonra Vmware arayüzünde makinenizi tekrar başlatın ve login olun. Sonrasında tekrar web tarayıcınızı açın ve statik ip adresinizi oraya yazıp tekrar login olun. Bu defa Fortigate arayüzüne erişmeniz gerekir.</a:t>
            </a:r>
          </a:p>
        </p:txBody>
      </p:sp>
    </p:spTree>
    <p:extLst>
      <p:ext uri="{BB962C8B-B14F-4D97-AF65-F5344CB8AC3E}">
        <p14:creationId xmlns:p14="http://schemas.microsoft.com/office/powerpoint/2010/main" val="313394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Güvenlik Duvarı (Firewall)</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NOT: ACL (Access Control List), hatırlarsanız eğer MAC adresleri bir tabloda tutulurdu. İlk çıkan ACL bazlı firewall’larda ip numaralarını bir liste olarak tutup trafik polisi gibi yönlendirme yapıyorlardı.</a:t>
            </a:r>
          </a:p>
        </p:txBody>
      </p:sp>
      <p:pic>
        <p:nvPicPr>
          <p:cNvPr id="5" name="Resim 4" descr="metin, ekran görüntüsü, yazı tipi, diyagram içeren bir resim&#10;&#10;Açıklama otomatik olarak oluşturuldu">
            <a:extLst>
              <a:ext uri="{FF2B5EF4-FFF2-40B4-BE49-F238E27FC236}">
                <a16:creationId xmlns:a16="http://schemas.microsoft.com/office/drawing/2014/main" id="{83C2B8C2-9A32-0588-81D2-5BBA50085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244" y="2416106"/>
            <a:ext cx="10801512" cy="4329351"/>
          </a:xfrm>
          <a:prstGeom prst="rect">
            <a:avLst/>
          </a:prstGeom>
        </p:spPr>
      </p:pic>
    </p:spTree>
    <p:extLst>
      <p:ext uri="{BB962C8B-B14F-4D97-AF65-F5344CB8AC3E}">
        <p14:creationId xmlns:p14="http://schemas.microsoft.com/office/powerpoint/2010/main" val="403142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Güvenlik Duvarı (Firewall)</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Daha sonra, OSI’de 4. katmana kadar ilerleyebilen, bu katmanlarda verinin aldığı şekillere göre filtreleme yapabilen firewall’lar üretilmiştir.</a:t>
            </a:r>
          </a:p>
          <a:p>
            <a:pPr marL="0" indent="0" algn="just">
              <a:lnSpc>
                <a:spcPct val="150000"/>
              </a:lnSpc>
              <a:spcBef>
                <a:spcPts val="600"/>
              </a:spcBef>
              <a:spcAft>
                <a:spcPts val="600"/>
              </a:spcAft>
              <a:buNone/>
            </a:pPr>
            <a:endParaRPr lang="tr-TR" sz="2200" dirty="0"/>
          </a:p>
        </p:txBody>
      </p:sp>
      <p:pic>
        <p:nvPicPr>
          <p:cNvPr id="5" name="Resim 4" descr="metin, ekran görüntüsü, yazı tipi, diyagram içeren bir resim&#10;&#10;Açıklama otomatik olarak oluşturuldu">
            <a:extLst>
              <a:ext uri="{FF2B5EF4-FFF2-40B4-BE49-F238E27FC236}">
                <a16:creationId xmlns:a16="http://schemas.microsoft.com/office/drawing/2014/main" id="{C641504F-F597-D7D1-8B23-B91E9EF8DE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868" y="2258556"/>
            <a:ext cx="11669754" cy="4486901"/>
          </a:xfrm>
          <a:prstGeom prst="rect">
            <a:avLst/>
          </a:prstGeom>
        </p:spPr>
      </p:pic>
    </p:spTree>
    <p:extLst>
      <p:ext uri="{BB962C8B-B14F-4D97-AF65-F5344CB8AC3E}">
        <p14:creationId xmlns:p14="http://schemas.microsoft.com/office/powerpoint/2010/main" val="3620773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A3B81-4CD8-1ABF-E0B1-DD2EBF73757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4751271-F7CF-ADF5-CF4E-D0E55548932F}"/>
              </a:ext>
            </a:extLst>
          </p:cNvPr>
          <p:cNvSpPr>
            <a:spLocks noGrp="1"/>
          </p:cNvSpPr>
          <p:nvPr>
            <p:ph type="title"/>
          </p:nvPr>
        </p:nvSpPr>
        <p:spPr>
          <a:xfrm>
            <a:off x="838200" y="112543"/>
            <a:ext cx="10515600" cy="568494"/>
          </a:xfrm>
        </p:spPr>
        <p:txBody>
          <a:bodyPr>
            <a:noAutofit/>
          </a:bodyPr>
          <a:lstStyle/>
          <a:p>
            <a:pPr algn="ctr">
              <a:lnSpc>
                <a:spcPct val="100000"/>
              </a:lnSpc>
            </a:pPr>
            <a:r>
              <a:rPr lang="tr-TR" sz="3600" dirty="0"/>
              <a:t>Güvenlik Duvarı (Firewall)</a:t>
            </a:r>
          </a:p>
        </p:txBody>
      </p:sp>
      <p:sp>
        <p:nvSpPr>
          <p:cNvPr id="3" name="İçerik Yer Tutucusu 2">
            <a:extLst>
              <a:ext uri="{FF2B5EF4-FFF2-40B4-BE49-F238E27FC236}">
                <a16:creationId xmlns:a16="http://schemas.microsoft.com/office/drawing/2014/main" id="{401B5B85-CB24-7182-98F6-844924C0BA7C}"/>
              </a:ext>
            </a:extLst>
          </p:cNvPr>
          <p:cNvSpPr>
            <a:spLocks noGrp="1"/>
          </p:cNvSpPr>
          <p:nvPr>
            <p:ph idx="1"/>
          </p:nvPr>
        </p:nvSpPr>
        <p:spPr>
          <a:xfrm>
            <a:off x="838200" y="787792"/>
            <a:ext cx="10515600" cy="5389172"/>
          </a:xfrm>
        </p:spPr>
        <p:txBody>
          <a:bodyPr>
            <a:normAutofit/>
          </a:bodyPr>
          <a:lstStyle/>
          <a:p>
            <a:pPr marL="0" indent="0" algn="just">
              <a:lnSpc>
                <a:spcPct val="150000"/>
              </a:lnSpc>
              <a:spcBef>
                <a:spcPts val="600"/>
              </a:spcBef>
              <a:spcAft>
                <a:spcPts val="600"/>
              </a:spcAft>
              <a:buNone/>
            </a:pPr>
            <a:r>
              <a:rPr lang="tr-TR" sz="2200" dirty="0"/>
              <a:t>Günümüzde kullanılan firewall türü ise uygulama düzeyinde yani </a:t>
            </a:r>
            <a:r>
              <a:rPr lang="tr-TR" sz="2200" dirty="0" err="1"/>
              <a:t>OSI’nin</a:t>
            </a:r>
            <a:r>
              <a:rPr lang="tr-TR" sz="2200" dirty="0"/>
              <a:t> 7. katmanında bile çalışabilen firewall’lardır. </a:t>
            </a:r>
          </a:p>
        </p:txBody>
      </p:sp>
      <p:pic>
        <p:nvPicPr>
          <p:cNvPr id="5" name="Resim 4" descr="metin, ekran görüntüsü, yazı tipi, diyagram içeren bir resim&#10;&#10;Açıklama otomatik olarak oluşturuldu">
            <a:extLst>
              <a:ext uri="{FF2B5EF4-FFF2-40B4-BE49-F238E27FC236}">
                <a16:creationId xmlns:a16="http://schemas.microsoft.com/office/drawing/2014/main" id="{F1AAEC7F-54F3-76CB-EA43-4C66E88F75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07" y="2315714"/>
            <a:ext cx="11536385" cy="4429743"/>
          </a:xfrm>
          <a:prstGeom prst="rect">
            <a:avLst/>
          </a:prstGeom>
        </p:spPr>
      </p:pic>
    </p:spTree>
    <p:extLst>
      <p:ext uri="{BB962C8B-B14F-4D97-AF65-F5344CB8AC3E}">
        <p14:creationId xmlns:p14="http://schemas.microsoft.com/office/powerpoint/2010/main" val="409924292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2302</TotalTime>
  <Words>1987</Words>
  <Application>Microsoft Office PowerPoint</Application>
  <PresentationFormat>Geniş ekran</PresentationFormat>
  <Paragraphs>163</Paragraphs>
  <Slides>65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65</vt:i4>
      </vt:variant>
    </vt:vector>
  </HeadingPairs>
  <TitlesOfParts>
    <vt:vector size="69" baseType="lpstr">
      <vt:lpstr>Aptos</vt:lpstr>
      <vt:lpstr>Aptos Display</vt:lpstr>
      <vt:lpstr>Arial</vt:lpstr>
      <vt:lpstr>Office Teması</vt:lpstr>
      <vt:lpstr>BİLGİ GÜVENLİĞİ 8. HAFTA</vt:lpstr>
      <vt:lpstr>Vmware Programının İndirilmesi</vt:lpstr>
      <vt:lpstr>Vmware Programının Kurulumu</vt:lpstr>
      <vt:lpstr>Vmware Lisanslama</vt:lpstr>
      <vt:lpstr>Güvenlik Duvarı (Firewall)</vt:lpstr>
      <vt:lpstr>Güvenlik Duvarı (Firewall)</vt:lpstr>
      <vt:lpstr>Güvenlik Duvarı (Firewall)</vt:lpstr>
      <vt:lpstr>Güvenlik Duvarı (Firewall)</vt:lpstr>
      <vt:lpstr>Güvenlik Duvarı (Firewall)</vt:lpstr>
      <vt:lpstr>Güvenlik Duvarı (Firewall)</vt:lpstr>
      <vt:lpstr>Fortigate Mantıksal Tasarımı</vt:lpstr>
      <vt:lpstr>Fortigate Fiziksel Tasarımı</vt:lpstr>
      <vt:lpstr>Fortigate Veri Bankası (Tehdit İstihbarat)</vt:lpstr>
      <vt:lpstr>Vmware Üzerine Fortigate Kurulumu</vt:lpstr>
      <vt:lpstr>Vmware Üzerine Fortigate Kurulumu</vt:lpstr>
      <vt:lpstr>Vmware Üzerine Fortigate Kurulumu</vt:lpstr>
      <vt:lpstr>Vmware Üzerine Fortigate Kurulumu</vt:lpstr>
      <vt:lpstr>Vmware Üzerine Fortigate Kurulumu-SON</vt:lpstr>
      <vt:lpstr>Fortigate Yapılandırması</vt:lpstr>
      <vt:lpstr>Fortigate Yapılandırması</vt:lpstr>
      <vt:lpstr>Fortigate Yapılandırması</vt:lpstr>
      <vt:lpstr>Fortigate’nin Çalıştırılması</vt:lpstr>
      <vt:lpstr>Fortigate’nin Çalıştırılması</vt:lpstr>
      <vt:lpstr>Fortigate’nin Çalıştırılması</vt:lpstr>
      <vt:lpstr>Fortigate’nin Çalıştırılması</vt:lpstr>
      <vt:lpstr>Fortigate’nin Çalıştırılması</vt:lpstr>
      <vt:lpstr>Fortigate’nin Çalıştırılması</vt:lpstr>
      <vt:lpstr>Fortigate’nin Çalıştırılması</vt:lpstr>
      <vt:lpstr>Fortigate’nin Çalıştırılması-SON</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Yapılandırma</vt:lpstr>
      <vt:lpstr>Fortigate Arayüzüne Bağlanma</vt:lpstr>
      <vt:lpstr>Fortigate Arayüzüne Bağlanma</vt:lpstr>
      <vt:lpstr>Fortigate Arayüzüne Bağlanma</vt:lpstr>
      <vt:lpstr>Fortigate Arayüzüne Bağlanma</vt:lpstr>
      <vt:lpstr>Fortigate Lisans Süresi Sorunu Çözme</vt:lpstr>
      <vt:lpstr>Fortigate Lisans Süresi Sorunu Çözme</vt:lpstr>
      <vt:lpstr>Fortigate Lisans Süresi Sorunu Çözme</vt:lpstr>
      <vt:lpstr>Fortigate Lisans Süresi Sorunu Çözme</vt:lpstr>
      <vt:lpstr>Fortigate Lisans Süresi Sorunu Çözme</vt:lpstr>
      <vt:lpstr>Fortigate Lisans Süresi Sorunu Çözme</vt:lpstr>
      <vt:lpstr>Fortigate Lisans Süresi Sorunu Çözme</vt:lpstr>
      <vt:lpstr>Fortigate Lisans Süresi Sorunu Çözme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İÇERİK TASARIMI DERSİ 2. HAFTA</dc:title>
  <dc:creator>Furkan Aslan</dc:creator>
  <cp:lastModifiedBy>Furkan ATLAN</cp:lastModifiedBy>
  <cp:revision>683</cp:revision>
  <dcterms:created xsi:type="dcterms:W3CDTF">2024-02-18T18:13:34Z</dcterms:created>
  <dcterms:modified xsi:type="dcterms:W3CDTF">2025-04-12T11:03:38Z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2024-02-18T18:14:27Z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043d1765-d45d-4d1c-8df9-8de8575b1324</vt:lpwstr>
  </property>
  <property fmtid="{D5CDD505-2E9C-101B-9397-08002B2CF9AE}" pid="7" name="MSIP_Label_defa4170-0d19-0005-0004-bc88714345d2_ActionId">
    <vt:lpwstr>65218768-bae2-498b-802d-d9ad6cbc58ab</vt:lpwstr>
  </property>
  <property fmtid="{D5CDD505-2E9C-101B-9397-08002B2CF9AE}" pid="8" name="MSIP_Label_defa4170-0d19-0005-0004-bc88714345d2_ContentBits">
    <vt:lpwstr>0</vt:lpwstr>
  </property>
</Properties>
</file>