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9A8A8-FAC4-46A1-8029-FA1F33A9A89D}">
          <p14:sldIdLst>
            <p14:sldId id="375"/>
            <p14:sldId id="376"/>
            <p14:sldId id="377"/>
            <p14:sldId id="378"/>
          </p14:sldIdLst>
        </p14:section>
        <p14:section name="04 Creating a New ArchiMate Model" id="{F649414F-4716-4DF5-9416-A24773F94DD4}">
          <p14:sldIdLst>
            <p14:sldId id="379"/>
          </p14:sldIdLst>
        </p14:section>
        <p14:section name="05 The Model Tree" id="{D9BB7177-C3C2-4255-92F8-84B535C83FDB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5F2B-E0DB-1DF7-E858-8A1DF1D75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BAC4-2AA6-C2D4-BF0F-E2E41B1DA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A698E-2C05-9432-266C-D11B1573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C6E0-C2C8-5A78-325D-1116D059F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8763-77B9-5DAB-A648-8F1268BB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4EE18-C638-0C31-6D14-8E04E7CDC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283CE-ACE4-4387-485C-05D51E238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2DF9-D6E7-3536-3B70-998DEB657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30BF6-E72F-4EE9-D75D-3896CFA9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FD546-4A55-82BB-DC47-3044781FE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8764A-12B0-ECC1-C155-2A52BACA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E5DDD-0CDB-6ACB-87E0-E4F354975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69D1-CA83-AEB9-DBED-B642353B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60F80-9389-BEDA-08EB-9F07B0F2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EB310-5E88-1C9B-FEA5-6E0B545BC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DA87-C3A6-2F54-2178-7ED3E965E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DB07-C866-B877-0BBE-68FA1436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D2A3-930A-4950-2481-5A59D1FE4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7156C-2A85-4100-5B7B-C762714B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8A25-E312-B694-DE18-05A99F1D8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5A09-8BDD-47DC-999A-7421305B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335EE-1785-3A5E-18A2-89468C187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C0E3-B064-3E1D-B76B-C6B2D7D3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5667-D60F-E0CC-1971-D689BDDF7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A30B-0A84-0A6B-47ED-79D57707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E58DA-32CA-89A0-0A66-470F74F29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8DAA3-B51D-5AC9-0BF0-9D184855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4A28-22D1-1271-8C77-0E971EBCE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80BC-B23C-6ABE-9E15-A0A9DDBC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E56BD-9599-427F-C1BB-AE4C69979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AF2FE-41D6-CFB1-2E66-EA0513096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8099-47E4-6DC6-B316-67F549EF6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3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3ACD-B710-879A-89BC-FF891214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07B1D-BA9A-74CD-7958-2AF98FF81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1B796-CC33-80E5-412B-06521016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FE20-2B68-D3E5-631E-109D12280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F8A5-D0FA-3F93-3828-52BB1A1E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8541C-54D7-56A9-341F-7A7303D29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C36AE-34FD-3E2B-5B20-65822473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05EC-C791-5D36-3A04-AFA58CE0E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5EEF-5203-823D-121B-645C19F4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76F7B-B561-252B-DADC-54F96A4ED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3BC56-8F11-CDC1-6BE9-33020C9C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A1D4-45B4-8FF7-9444-2D614180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5F2C-9559-B46F-0116-9FE45983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A6C9E-249A-0422-2DA9-5CA953B2A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9EED3-A407-9A24-EE2D-7307EEC79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BB1E-1A2C-361B-2B95-27F49A78A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D25C-E426-AF3A-C5C9-36F25F93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7CD74-1157-3810-0CA8-BA446FCB8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E9EB5-9DD6-7F2F-3358-E3CB3AF9F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348C-65F3-415E-A65A-00613DF9C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5A2AE-3B4A-11EB-944C-1D1442FD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92B57-A201-7B71-D29A-38659303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2F928-B555-9981-1065-C17AE913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8B39-25BB-4381-98FB-EA9DB40F3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D01-7083-43D9-D1AA-EB286042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440B2-6F08-3465-E9A9-069F56BD8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359DF-AF85-936F-E8C7-79798F8BF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5D6-5875-7E0E-3EC1-564EEBB0B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193E-0B80-8A3D-EA5B-10BC193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2C6E-2753-9EAB-BC09-AF2CFD7D6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395E0-045F-7186-9401-C4C37983D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2273-CB15-D588-5F5C-8079705AE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2E42-67C0-7A65-85DA-D94AD609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C7FD3-37AA-4F4E-9BBE-CA4A63BBC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21405-ADE9-FEF5-A949-D22FB254B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1AEF-B506-1B3D-414F-840F8E076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19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9" y="1101314"/>
            <a:ext cx="7781251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DAE5-ECB5-3B67-F681-9E4442907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36" y="0"/>
            <a:ext cx="431954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A6C1-0EBD-F6B4-AB91-7AFD1D29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4F893B-4D33-5D42-5262-B56E05DF82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A8CDE64-2DDF-A448-B795-99311D7F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CD34-C8FC-FE8C-AED9-5DDCE7CDCE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8D9B-BB98-4C8C-29AE-A01B5EA7472F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05.05 Changing an Object’s ArchiMate Concept Type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6A5B9-2DC7-81A9-8140-B717AE67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CA69D-A001-A525-C1C0-8D7FAC91E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677" y="1150577"/>
            <a:ext cx="4656298" cy="554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62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E617-840D-11D9-A52C-710089A7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201F6B9-03EA-5937-7713-76CA3654DC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1A1403B-AC7F-C45A-6A33-02DBA8B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84BEE-B63D-6E96-56BD-A566BB82B31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8396-81AF-5825-EDF9-E9BAF5BB126D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05.06 </a:t>
            </a:r>
            <a:r>
              <a:rPr lang="en-US" altLang="zh-CN" sz="3600" b="1" dirty="0">
                <a:solidFill>
                  <a:schemeClr val="bg1"/>
                </a:solidFill>
              </a:rPr>
              <a:t>Editing Properties for an Object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48DC8-E65C-059A-3664-3DB00494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17B3D-856B-4C6F-18AB-8E782D77D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14" y="1152524"/>
            <a:ext cx="4677166" cy="557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693E-A1E1-E9F6-3F05-6BFC56C2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74F456-4C5D-E90C-D295-D2BB0DDB04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F9EF706-2411-1F0D-C6A5-07525AE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1647B-7AC2-D128-205D-B6A80803C78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F3A78-B8F0-73E8-7B45-91E160D11204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05.07 Concepts in the Model Tree and Views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86EDB-DCC3-0CB6-3D4D-0B40A354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2779F-20BC-1707-D460-EDDDA9955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49" y="1200420"/>
            <a:ext cx="4807477" cy="555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685E-7E6B-09B2-09FD-CDAD67AD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FE5317E-B2F1-F15E-6821-53D155B455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1C231B-5C96-9190-6656-594E474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05129-BCED-3634-71C1-40312DE02A2A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F5D03-E846-BF9C-12D2-93FDC589EA2B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05.08 Synchronizing Selections in the Model Tree and a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00BDC-58C0-85A3-608C-EB904DF7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3234B5-3D71-677B-795C-3FC5A9331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09" y="1161669"/>
            <a:ext cx="4751072" cy="561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1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3753-242B-10FA-F626-ECF56E77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47D4CDE-7DD2-B98A-D2E0-84CE1F8B6A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696A72-4587-F88D-08D1-8CC210E1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2454-C29F-799E-E807-8EA853DCD290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4DE9C-4B63-3433-2F01-75EABA637C92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05.09 Drill Down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D738F-7D72-B399-2F12-78F289A8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8A35C-86CC-AC93-3632-5FB63A52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3" y="3945545"/>
            <a:ext cx="1995406" cy="199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286B4-A3F9-F05E-039F-77313B6F3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004" y="1199095"/>
            <a:ext cx="4674657" cy="54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89F5-6718-833F-85E7-6F7D6921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9E0B0F0-9D3F-9623-11AE-804C07659B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F360AB1-390C-A8CC-F7E6-E355B703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F4A9-556A-8EE9-035A-984261E007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8D04-2D2D-E081-9C85-E01762998788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05.10 Hiding Folders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29DB6-51E0-BD34-54C2-BE400797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7D58-EC11-3D0A-672F-EFC00FC9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335" y="1246112"/>
            <a:ext cx="4518668" cy="536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2BDDE-FF38-EA4C-F5E2-DD06F6E12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85" y="4535440"/>
            <a:ext cx="1634412" cy="123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C55E6-635A-57B2-9942-995BEEB7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86" y="4535440"/>
            <a:ext cx="1425361" cy="1216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15FDC3-797F-24DB-855C-0E6601079B9B}"/>
              </a:ext>
            </a:extLst>
          </p:cNvPr>
          <p:cNvSpPr/>
          <p:nvPr/>
        </p:nvSpPr>
        <p:spPr>
          <a:xfrm>
            <a:off x="2594624" y="4827282"/>
            <a:ext cx="579654" cy="61075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9D68-E39E-9FC0-CB2F-CDBB48E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9BB8A00-CD03-E228-0ADC-577DDBF83B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6B9F5C-9567-0932-9ADB-287202D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7DA-044E-D0E0-016C-4DF25013327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6571-F088-0B38-60B0-C0CB6D1FECC9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05.11.01 </a:t>
            </a:r>
            <a:r>
              <a:rPr lang="en-US" altLang="zh-CN" sz="2400" b="1" dirty="0">
                <a:solidFill>
                  <a:schemeClr val="bg1"/>
                </a:solidFill>
              </a:rPr>
              <a:t>Filtering Object 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05.11.02 Filtering User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05.11.03 Filtering Specializations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C235-29BA-58CE-32CB-F6DAA96A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F45D4-A847-9E63-8898-BDB8DCCB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6112"/>
            <a:ext cx="5232200" cy="53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0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35C6-6698-D950-63D0-9540DA06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29CA17D0-950B-2393-8032-E826120159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857B028-2F87-F388-6F6C-849ADC6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AB16-ECC6-D3D3-1EA5-692C7661812B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5643-3B42-D57C-4957-0B3A04DFC8B7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05.11.04 Show All Folders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05.11.05 Match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05.11.06 Match Regular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A195F4-D235-DC6E-F00D-0BD96918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F1395-160D-D782-4B27-918E08B1C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56" y="1191527"/>
            <a:ext cx="5291391" cy="553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4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0D88-B8B4-7CBD-8A1A-3E12C31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E3F5CD1-5D81-A24F-6509-7B30EF4476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EDE1BF-26D3-1D10-D187-F353390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8D91-34AA-7113-144A-D0FC7FD9C05E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87E35-C93A-1FDA-A4B4-1F742E180197}"/>
              </a:ext>
            </a:extLst>
          </p:cNvPr>
          <p:cNvSpPr txBox="1"/>
          <p:nvPr/>
        </p:nvSpPr>
        <p:spPr>
          <a:xfrm>
            <a:off x="81440" y="2353369"/>
            <a:ext cx="625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05.11.07 Reset Filters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bg1"/>
                </a:solidFill>
              </a:rPr>
              <a:t>05.11.08 Find </a:t>
            </a:r>
            <a:r>
              <a:rPr lang="en-US" sz="2400" b="1" dirty="0">
                <a:solidFill>
                  <a:schemeClr val="bg1"/>
                </a:solidFill>
              </a:rPr>
              <a:t>and 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8D5D2-65B7-2697-4973-99786F3EB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23CA1-CE8B-1B6F-8159-D21207FC6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406" y="1174192"/>
            <a:ext cx="5269120" cy="555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7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60AB-48F1-FA7E-CEBC-7C340AA7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BE60D1D-6A94-3D4E-F278-7BB045619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D47A94C-4F6D-6BBB-AF56-4D12EAE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C4AF7-9CA1-E28D-C5D7-2FD8F04675D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D0B6-126F-E463-FD31-F5AF361CF5A6}"/>
              </a:ext>
            </a:extLst>
          </p:cNvPr>
          <p:cNvSpPr txBox="1"/>
          <p:nvPr/>
        </p:nvSpPr>
        <p:spPr>
          <a:xfrm>
            <a:off x="81440" y="2353369"/>
            <a:ext cx="640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CH01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69F5-84BD-B2AD-5C39-AAE6AE64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172469" y="1321762"/>
            <a:ext cx="5727732" cy="540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1A546-4982-E08D-00D2-CE1BE011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B4C03-7932-98A4-DDF5-5B45A593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35" y="3652016"/>
            <a:ext cx="4693983" cy="284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86D43-7180-5199-A6F6-F50DA0B3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A38FB20-BBC5-804D-9C6F-0C285282E0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978413E-5378-FC05-2924-5BC0F65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EED2-E139-8685-2312-5E02175A20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C74F3-C354-997F-9817-A48B09E22979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CH02 Installing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and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Launching Archi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A17A1-8590-F941-82C6-0286A4E1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76D2A-5E65-4F25-4014-74597A25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5802374" y="1163772"/>
            <a:ext cx="5772001" cy="552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56782-993F-354A-DB8D-B2DF1869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817" y="4121552"/>
            <a:ext cx="3144345" cy="265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7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2D1F-15EB-7F07-9719-AE4F437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0C9F6F1-EC0E-1191-BE5C-1D85044CD5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88B9E52-5E65-AB20-3908-7D084C0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CB26-1156-1337-B844-EF2B50C2715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E288-9AD4-E423-AD43-66707E53B4F2}"/>
              </a:ext>
            </a:extLst>
          </p:cNvPr>
          <p:cNvSpPr txBox="1"/>
          <p:nvPr/>
        </p:nvSpPr>
        <p:spPr>
          <a:xfrm>
            <a:off x="81440" y="2353369"/>
            <a:ext cx="6406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CH03 </a:t>
            </a:r>
            <a:r>
              <a:rPr lang="en-US" altLang="zh-CN" sz="5400" b="1" dirty="0">
                <a:solidFill>
                  <a:schemeClr val="bg1"/>
                </a:solidFill>
              </a:rPr>
              <a:t>Working in Archi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Windows and Tabs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Undo/Redo 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Cheat Sheets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Getting Help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15693-AA1D-39CE-EE09-5E558231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C1072-01B5-9BE6-9CEB-7743244B6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777" y="1179004"/>
            <a:ext cx="5851995" cy="559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0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BF33-0BF4-8B0B-CECA-98B3E61A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97D90FD2-7F2B-6A67-3625-34FFE2E79E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08E6C81-A949-13E3-3D32-54E86528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A2CD-407E-AF6A-940C-81C57ED950E1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000B-BCA7-D53E-D4C8-1290E6538FE4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CH04 </a:t>
            </a:r>
            <a:r>
              <a:rPr lang="en-US" altLang="zh-CN" sz="5400" b="1" dirty="0">
                <a:solidFill>
                  <a:schemeClr val="bg1"/>
                </a:solidFill>
              </a:rPr>
              <a:t>Creating a New ArchiMate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21BA3-D0CC-5AE9-CD47-66889BE0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0110C-3000-1EA0-7980-A1CDA17B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920" y="1165525"/>
            <a:ext cx="5802120" cy="5562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7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C62B-15C7-3970-7A1F-4F57FCF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397AC15-2A85-98D9-F981-AABC884030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AAE12CA-AB31-E212-0FED-52BABF1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4D02-DE06-40A2-76B4-903A7258413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D4E30-CC32-960D-1196-64A333F8F606}"/>
              </a:ext>
            </a:extLst>
          </p:cNvPr>
          <p:cNvSpPr txBox="1"/>
          <p:nvPr/>
        </p:nvSpPr>
        <p:spPr>
          <a:xfrm>
            <a:off x="81440" y="2353369"/>
            <a:ext cx="5865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05.01 Adding Elements to the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05.04.01 Drag and Drop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434B9-7CA5-9B44-67D1-EEB7AD03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BAEC2-7510-2F87-F671-693753D1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55" y="1381811"/>
            <a:ext cx="6091032" cy="4864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B1D2-7523-9A3A-1341-DACE5C678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89C77E1-78F8-65E9-D7EA-3A4346064C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E0C8624-423C-D078-5F58-2F912CA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95EF0-340D-5508-425A-9096E11148BD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40D8-5560-E493-5D1A-4C49A6B4D3B2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05.02 Specialized Elements in the “New” Menu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5C8EB-3272-832F-FCF8-D89B6D1B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239A2-423C-8917-53ED-25674E13C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72" y="1213421"/>
            <a:ext cx="5334285" cy="542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2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318A0-8182-EF23-ABC9-AFFE6669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58135BF-3E96-D46B-A5FE-D1F67A5423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038C84-FEE6-46A8-F8A3-A1B4262D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30EC2-FEC0-CACF-5254-D946289E6A4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F7B1-F9A4-DAE7-8B96-2581AD5E3D3C}"/>
              </a:ext>
            </a:extLst>
          </p:cNvPr>
          <p:cNvSpPr txBox="1"/>
          <p:nvPr/>
        </p:nvSpPr>
        <p:spPr>
          <a:xfrm>
            <a:off x="81440" y="2353369"/>
            <a:ext cx="62524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 Folders and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05.03.01 User Sub-Folders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FFAAD-3B84-B0C8-3700-68196661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F13406-79E4-2193-963B-613C6311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5" y="4825557"/>
            <a:ext cx="2086266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BD9548-DF95-2C43-C07F-DEC438F9E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36" y="4826962"/>
            <a:ext cx="2725151" cy="1703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1AB305-C020-5876-77F6-A7ADF6BDD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515" y="1156858"/>
            <a:ext cx="5060539" cy="55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3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43A3-2E89-55FF-D385-D9086907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C3779BED-976A-7570-6978-BA76963FB6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F0660DD-30C5-E298-F082-178810CD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C9CC-AC47-D3A9-F340-34A97FDAC58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BFF0-226B-850B-4C24-54DAE5B6FE7F}"/>
              </a:ext>
            </a:extLst>
          </p:cNvPr>
          <p:cNvSpPr txBox="1"/>
          <p:nvPr/>
        </p:nvSpPr>
        <p:spPr>
          <a:xfrm>
            <a:off x="81440" y="2353369"/>
            <a:ext cx="62524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05.04 Working in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05.04.01 </a:t>
            </a:r>
            <a:r>
              <a:rPr lang="en-US" altLang="zh-CN" sz="2400" b="1" dirty="0">
                <a:solidFill>
                  <a:schemeClr val="bg1"/>
                </a:solidFill>
              </a:rPr>
              <a:t>Drag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05.04.02 Cut and Paste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05.04.03 Deleting Objects from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05.04.04 Renaming and Object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05.14.05 </a:t>
            </a:r>
            <a:r>
              <a:rPr lang="en-US" altLang="zh-CN" sz="2400" b="1" dirty="0">
                <a:solidFill>
                  <a:schemeClr val="bg1"/>
                </a:solidFill>
              </a:rPr>
              <a:t>Duplicating an Element or View in the Model Tree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2A3CC-7740-1D74-F4DC-798A8DB0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86F14-7588-2DA7-1E8D-52953B382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019" y="1200421"/>
            <a:ext cx="5188824" cy="545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5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1034</TotalTime>
  <Words>429</Words>
  <Application>Microsoft Office PowerPoint</Application>
  <PresentationFormat>Widescreen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Amasis MT Pro Black</vt:lpstr>
      <vt:lpstr>Arial</vt:lpstr>
      <vt:lpstr>Calibri</vt:lpstr>
      <vt:lpstr>Office Theme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28</cp:revision>
  <dcterms:created xsi:type="dcterms:W3CDTF">2025-08-31T14:43:51Z</dcterms:created>
  <dcterms:modified xsi:type="dcterms:W3CDTF">2025-09-01T08:03:00Z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