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72" y="8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53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83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38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96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73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56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84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666C-A6D2-06F0-DE6C-4A6BE839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E7F3B-4A5B-D20B-E485-E99AA07F5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8193-9EF9-C8CB-8BDB-170D316DC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9F02C-6B68-C5F6-2D2C-0D6C6688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9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4/7/2024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4/7/2024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Traditional_Chinese_Medici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itee.com/yasenstar/Traditional_Chinese_Medicin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7.png"/><Relationship Id="rId4" Type="http://schemas.openxmlformats.org/officeDocument/2006/relationships/hyperlink" Target="https://gitee.com/yasenstar/Chinese_Cultur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xiaoqizhao@outlook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Traditional_Chinese_Medicin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ee.com/yasenstar/Traditional_Chinese_Medicin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ee.com/yasenstar/Chinese_Cultu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ee.com/yasenstar/Chinese_Cultur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gitee.com/yasenstar/Chinese_Cultur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gitee.com/yasenstar/Chinese_Cultur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gitee.com/yasenstar/Chinese_Cultur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Chinese_Culture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hyperlink" Target="https://gitee.com/yasenstar/Chinese_Cultu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Protégé</a:t>
            </a:r>
            <a:r>
              <a:rPr lang="zh-CN" altLang="en-US" dirty="0"/>
              <a:t>建立中国传统医学本体模型</a:t>
            </a:r>
            <a:r>
              <a:rPr lang="en-US" altLang="zh-CN" dirty="0"/>
              <a:t>Ontology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66BBE-F179-5F48-8051-3672205AD659}"/>
              </a:ext>
            </a:extLst>
          </p:cNvPr>
          <p:cNvSpPr txBox="1"/>
          <p:nvPr/>
        </p:nvSpPr>
        <p:spPr>
          <a:xfrm>
            <a:off x="1255058" y="5253317"/>
            <a:ext cx="720729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https://github.com/yasenstar/Traditional_Chinese_Medicine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https://gitee.com/yasenstar/Traditional_Chinese_Medicine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A08F54-F54A-51E9-702C-7BF713AE7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00" y="2796988"/>
            <a:ext cx="3996347" cy="198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815412"/>
            <a:ext cx="10468864" cy="153522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建立中国医学本体模型</a:t>
            </a:r>
            <a:br>
              <a:rPr lang="en-US" altLang="zh-CN" sz="4400" dirty="0"/>
            </a:br>
            <a:r>
              <a:rPr lang="en-US" altLang="zh-CN" sz="4400" dirty="0"/>
              <a:t>CN-MEDO Ontology - </a:t>
            </a:r>
            <a:r>
              <a:rPr lang="en-US" altLang="zh-CN" sz="7200" dirty="0"/>
              <a:t>009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5949696" y="5793739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331693" y="2537012"/>
            <a:ext cx="7888941" cy="2662414"/>
          </a:xfrm>
          <a:prstGeom prst="rect">
            <a:avLst/>
          </a:prstGeom>
        </p:spPr>
        <p:txBody>
          <a:bodyPr vert="horz" lIns="0" rIns="18288">
            <a:normAutofit fontScale="925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 dirty="0"/>
              <a:t>完成“伤寒杂病论”其他章节的方剂与病脉证建模数据准备</a:t>
            </a:r>
            <a:endParaRPr lang="en-US" altLang="zh-C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Protégé</a:t>
            </a:r>
            <a:r>
              <a:rPr lang="zh-CN" altLang="en-US" sz="2800" dirty="0"/>
              <a:t>中</a:t>
            </a:r>
            <a:r>
              <a:rPr lang="en-US" altLang="zh-CN" sz="2800" dirty="0"/>
              <a:t>Individuals</a:t>
            </a:r>
            <a:r>
              <a:rPr lang="zh-CN" altLang="en-US" sz="2800" dirty="0"/>
              <a:t>的批量重命名</a:t>
            </a:r>
            <a:endParaRPr lang="en-US" altLang="zh-CN" sz="28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zh-CN" sz="2600" dirty="0"/>
              <a:t>0xx -&gt; 000xx (Refactor – Rename Multiple Entities)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Protégé</a:t>
            </a:r>
            <a:r>
              <a:rPr lang="zh-CN" altLang="en-US" sz="2800" dirty="0"/>
              <a:t>批量导入</a:t>
            </a:r>
            <a:r>
              <a:rPr lang="en-US" altLang="zh-CN" sz="2800" dirty="0"/>
              <a:t>Individuals (Axioms)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3F1D55-D473-49D7-54AF-75EBD5D5F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23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伤寒杂病论（Word+PDF+ePub+PPT） | 学习用书">
            <a:extLst>
              <a:ext uri="{FF2B5EF4-FFF2-40B4-BE49-F238E27FC236}">
                <a16:creationId xmlns:a16="http://schemas.microsoft.com/office/drawing/2014/main" id="{3AF5F4ED-0110-653A-8AF8-75741E830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73" y="1452283"/>
            <a:ext cx="2798923" cy="4080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E5FBE7-6EC0-E518-8872-C9ED657B2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9021" y="30143"/>
            <a:ext cx="2327251" cy="7852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84533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CBA4-4105-5FD9-C038-9DC37DDB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主要内容与建模结构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41D5-49EE-B796-8803-C0468C6FA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文件保存与代码仓库（</a:t>
            </a:r>
            <a:r>
              <a:rPr lang="en-US" altLang="zh-CN" dirty="0"/>
              <a:t>GitHub, Gitee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中医的知识体系和信息的收集</a:t>
            </a:r>
            <a:endParaRPr lang="en-US" altLang="zh-CN" dirty="0"/>
          </a:p>
          <a:p>
            <a:r>
              <a:rPr lang="en-US" dirty="0"/>
              <a:t>Protégé</a:t>
            </a:r>
            <a:r>
              <a:rPr lang="zh-CN" altLang="en-US" dirty="0"/>
              <a:t>的本体模型（</a:t>
            </a:r>
            <a:r>
              <a:rPr lang="en-US" altLang="zh-CN" dirty="0"/>
              <a:t>Ontology</a:t>
            </a:r>
            <a:r>
              <a:rPr lang="zh-CN" altLang="en-US" dirty="0"/>
              <a:t>）的结构设计思路</a:t>
            </a:r>
            <a:endParaRPr lang="en-US" altLang="zh-CN" dirty="0"/>
          </a:p>
          <a:p>
            <a:pPr lvl="1"/>
            <a:r>
              <a:rPr lang="en-US" dirty="0"/>
              <a:t>Class vs Instance</a:t>
            </a:r>
          </a:p>
          <a:p>
            <a:pPr lvl="1"/>
            <a:r>
              <a:rPr lang="en-US" dirty="0"/>
              <a:t>How to handle the relationships in Chinese Medicine context</a:t>
            </a:r>
          </a:p>
          <a:p>
            <a:r>
              <a:rPr lang="zh-CN" altLang="en-US" dirty="0"/>
              <a:t>本体模型的可视化</a:t>
            </a:r>
            <a:endParaRPr lang="en-US" altLang="zh-CN" dirty="0"/>
          </a:p>
          <a:p>
            <a:r>
              <a:rPr lang="zh-CN" altLang="en-US" dirty="0"/>
              <a:t>本体模型的查询支持（</a:t>
            </a:r>
            <a:r>
              <a:rPr lang="en-US" altLang="zh-CN" dirty="0"/>
              <a:t>SPARQL</a:t>
            </a:r>
            <a:r>
              <a:rPr lang="zh-CN" altLang="en-US" dirty="0"/>
              <a:t>实施）</a:t>
            </a:r>
            <a:endParaRPr lang="en-US" altLang="zh-CN" dirty="0"/>
          </a:p>
          <a:p>
            <a:r>
              <a:rPr lang="zh-CN" altLang="en-US" dirty="0"/>
              <a:t>介绍视频的安排</a:t>
            </a:r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9C1F6ACD-7944-3356-2ABA-3D8E04B4DFDF}"/>
              </a:ext>
            </a:extLst>
          </p:cNvPr>
          <p:cNvSpPr txBox="1">
            <a:spLocks/>
          </p:cNvSpPr>
          <p:nvPr/>
        </p:nvSpPr>
        <p:spPr>
          <a:xfrm>
            <a:off x="609600" y="6350252"/>
            <a:ext cx="10472928" cy="5077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Xiaoqi Zhao (</a:t>
            </a:r>
            <a:r>
              <a:rPr lang="en-US" dirty="0">
                <a:hlinkClick r:id="rId2"/>
              </a:rPr>
              <a:t>xiaoqizhao@outlook.com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4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Ontology - 002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15718" y="5465590"/>
            <a:ext cx="1968410" cy="498783"/>
          </a:xfrm>
        </p:spPr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66BBE-F179-5F48-8051-3672205AD659}"/>
              </a:ext>
            </a:extLst>
          </p:cNvPr>
          <p:cNvSpPr txBox="1"/>
          <p:nvPr/>
        </p:nvSpPr>
        <p:spPr>
          <a:xfrm>
            <a:off x="1255058" y="5253317"/>
            <a:ext cx="720729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https://github.com/yasenstar/Traditional_Chinese_Medicine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https://gitee.com/yasenstar/Traditional_Chinese_Medicine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D39D7665-E3EE-818A-A445-2B1DE66F9A46}"/>
              </a:ext>
            </a:extLst>
          </p:cNvPr>
          <p:cNvSpPr txBox="1">
            <a:spLocks/>
          </p:cNvSpPr>
          <p:nvPr/>
        </p:nvSpPr>
        <p:spPr>
          <a:xfrm>
            <a:off x="1443317" y="1928654"/>
            <a:ext cx="5988423" cy="2751301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更新</a:t>
            </a:r>
            <a:r>
              <a:rPr lang="en-US" altLang="zh-CN" dirty="0"/>
              <a:t>repository page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输入历代朝代结构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构建</a:t>
            </a:r>
            <a:r>
              <a:rPr lang="en-US" altLang="zh-CN" dirty="0"/>
              <a:t>《</a:t>
            </a:r>
            <a:r>
              <a:rPr lang="zh-CN" altLang="en-US" dirty="0"/>
              <a:t>本草纲目</a:t>
            </a:r>
            <a:r>
              <a:rPr lang="en-US" altLang="zh-CN" dirty="0"/>
              <a:t>》</a:t>
            </a:r>
            <a:r>
              <a:rPr lang="zh-CN" altLang="en-US" dirty="0"/>
              <a:t>药品</a:t>
            </a:r>
            <a:r>
              <a:rPr lang="en-US" altLang="zh-CN" dirty="0"/>
              <a:t>class</a:t>
            </a:r>
            <a:r>
              <a:rPr lang="zh-CN" altLang="en-US" dirty="0"/>
              <a:t>结构，与</a:t>
            </a:r>
            <a:r>
              <a:rPr lang="en-US" altLang="zh-CN" dirty="0"/>
              <a:t>《</a:t>
            </a:r>
            <a:r>
              <a:rPr lang="zh-CN" altLang="en-US" dirty="0"/>
              <a:t>神农本草经</a:t>
            </a:r>
            <a:r>
              <a:rPr lang="en-US" altLang="zh-CN" dirty="0"/>
              <a:t>》cross reference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用</a:t>
            </a:r>
            <a:r>
              <a:rPr lang="en-US" altLang="zh-CN" dirty="0"/>
              <a:t>DL Query</a:t>
            </a:r>
            <a:r>
              <a:rPr lang="zh-CN" altLang="en-US" dirty="0"/>
              <a:t>检视</a:t>
            </a:r>
            <a:r>
              <a:rPr lang="en-US" altLang="zh-CN" dirty="0"/>
              <a:t>ontology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2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Ontology - 003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215718" y="5465590"/>
            <a:ext cx="1968410" cy="498783"/>
          </a:xfrm>
        </p:spPr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66BBE-F179-5F48-8051-3672205AD659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D39D7665-E3EE-818A-A445-2B1DE66F9A46}"/>
              </a:ext>
            </a:extLst>
          </p:cNvPr>
          <p:cNvSpPr txBox="1">
            <a:spLocks/>
          </p:cNvSpPr>
          <p:nvPr/>
        </p:nvSpPr>
        <p:spPr>
          <a:xfrm>
            <a:off x="1443317" y="1928654"/>
            <a:ext cx="5988423" cy="2751301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整合代码信息仓库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本体模型化整为零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从</a:t>
            </a:r>
            <a:r>
              <a:rPr lang="en-US" altLang="zh-CN" dirty="0"/>
              <a:t>《</a:t>
            </a:r>
            <a:r>
              <a:rPr lang="zh-CN" altLang="en-US" dirty="0"/>
              <a:t>方剂学</a:t>
            </a:r>
            <a:r>
              <a:rPr lang="en-US" altLang="zh-CN" dirty="0"/>
              <a:t>》</a:t>
            </a:r>
            <a:r>
              <a:rPr lang="zh-CN" altLang="en-US" dirty="0"/>
              <a:t>探讨方剂</a:t>
            </a:r>
            <a:r>
              <a:rPr lang="en-US" altLang="zh-CN" dirty="0"/>
              <a:t>-</a:t>
            </a:r>
            <a:r>
              <a:rPr lang="zh-CN" altLang="en-US" dirty="0"/>
              <a:t>药材</a:t>
            </a:r>
            <a:r>
              <a:rPr lang="en-US" altLang="zh-CN" dirty="0"/>
              <a:t>-</a:t>
            </a:r>
            <a:r>
              <a:rPr lang="zh-CN" altLang="en-US" dirty="0"/>
              <a:t>药量与出处之间的本体元素选择与关系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初步建立</a:t>
            </a:r>
            <a:r>
              <a:rPr lang="en-US" altLang="zh-CN" dirty="0" err="1"/>
              <a:t>chinese_prescription</a:t>
            </a:r>
            <a:r>
              <a:rPr lang="zh-CN" altLang="en-US" dirty="0"/>
              <a:t>本体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B2E521-A50B-3476-CFF5-47FAFE746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3703" y="2293284"/>
            <a:ext cx="1819275" cy="2647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527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Ontology - </a:t>
            </a:r>
            <a:r>
              <a:rPr lang="en-US" altLang="zh-CN" sz="7200" dirty="0"/>
              <a:t>004</a:t>
            </a:r>
            <a:endParaRPr lang="en-US" sz="4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EEDA390-E8B8-90D5-05F5-2A2778956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5718" y="5465590"/>
            <a:ext cx="1968410" cy="498783"/>
          </a:xfrm>
        </p:spPr>
        <p:txBody>
          <a:bodyPr/>
          <a:lstStyle/>
          <a:p>
            <a:r>
              <a:rPr lang="en-US" dirty="0"/>
              <a:t>Xiaoqi Zhao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1255059" y="2106706"/>
            <a:ext cx="6176682" cy="3127232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以</a:t>
            </a:r>
            <a:r>
              <a:rPr lang="en-US" altLang="zh-CN" dirty="0"/>
              <a:t>《</a:t>
            </a:r>
            <a:r>
              <a:rPr lang="zh-CN" altLang="en-US" dirty="0"/>
              <a:t>中医基础理论</a:t>
            </a:r>
            <a:r>
              <a:rPr lang="en-US" altLang="zh-CN" dirty="0"/>
              <a:t>》</a:t>
            </a:r>
            <a:r>
              <a:rPr lang="zh-CN" altLang="en-US" dirty="0"/>
              <a:t>为蓝本构建新的本体模型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厘清</a:t>
            </a:r>
            <a:r>
              <a:rPr lang="en-US" altLang="zh-CN" dirty="0"/>
              <a:t>Class</a:t>
            </a:r>
            <a:r>
              <a:rPr lang="zh-CN" altLang="en-US" dirty="0"/>
              <a:t>与</a:t>
            </a:r>
            <a:r>
              <a:rPr lang="en-US" altLang="zh-CN" dirty="0"/>
              <a:t>Individual</a:t>
            </a:r>
            <a:r>
              <a:rPr lang="zh-CN" altLang="en-US" dirty="0"/>
              <a:t>的关系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创建初步的属性（关系）</a:t>
            </a:r>
            <a:endParaRPr lang="en-US" altLang="zh-CN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authoredBy </a:t>
            </a:r>
            <a:r>
              <a:rPr lang="en-US" dirty="0">
                <a:sym typeface="Wingdings" panose="05000000000000000000" pitchFamily="2" charset="2"/>
              </a:rPr>
              <a:t> authored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includes  belongsTo, etc.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>
                <a:sym typeface="Wingdings" panose="05000000000000000000" pitchFamily="2" charset="2"/>
              </a:rPr>
              <a:t>完成绪论的部分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2D9C05-35B9-1592-504D-57A6EBD89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3729" y="2409698"/>
            <a:ext cx="1968410" cy="2824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579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建立中国传统医学本体模型</a:t>
            </a:r>
            <a:r>
              <a:rPr lang="en-US" altLang="zh-CN" sz="4400" dirty="0"/>
              <a:t>CN-MEDO Ontology - </a:t>
            </a:r>
            <a:r>
              <a:rPr lang="en-US" altLang="zh-CN" sz="7200" dirty="0"/>
              <a:t>005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1255059" y="2106706"/>
            <a:ext cx="6176682" cy="3127232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建立新的本体模型：</a:t>
            </a:r>
            <a:r>
              <a:rPr lang="en-US" altLang="zh-CN" dirty="0"/>
              <a:t>CN-MEDO (Chinese Medicine Ontology)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从</a:t>
            </a:r>
            <a:r>
              <a:rPr lang="en-US" altLang="zh-CN" dirty="0"/>
              <a:t>《</a:t>
            </a:r>
            <a:r>
              <a:rPr lang="zh-CN" altLang="en-US" dirty="0"/>
              <a:t>神农本草经</a:t>
            </a:r>
            <a:r>
              <a:rPr lang="en-US" altLang="zh-CN" dirty="0"/>
              <a:t>》</a:t>
            </a:r>
            <a:r>
              <a:rPr lang="zh-CN" altLang="en-US" dirty="0"/>
              <a:t>和</a:t>
            </a:r>
            <a:r>
              <a:rPr lang="en-US" altLang="zh-CN" dirty="0"/>
              <a:t>《</a:t>
            </a:r>
            <a:r>
              <a:rPr lang="zh-CN" altLang="en-US" dirty="0"/>
              <a:t>伤寒杂病论</a:t>
            </a:r>
            <a:r>
              <a:rPr lang="en-US" altLang="zh-CN" dirty="0"/>
              <a:t>》</a:t>
            </a:r>
            <a:r>
              <a:rPr lang="zh-CN" altLang="en-US" dirty="0"/>
              <a:t>入手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建立上、中、下三经的药品名录结构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建立病脉证第一层结构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探讨后续</a:t>
            </a:r>
            <a:r>
              <a:rPr lang="en-US" altLang="zh-CN" dirty="0"/>
              <a:t>Class / Instance</a:t>
            </a:r>
            <a:r>
              <a:rPr lang="zh-CN" altLang="en-US" dirty="0"/>
              <a:t>建模考量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261CD0-0865-67BA-DEA2-604F10B3C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098" y="2977014"/>
            <a:ext cx="1507663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25FC0A-0445-F5DE-5645-DD9EC5561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8068" y="2977014"/>
            <a:ext cx="1559116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3F1D55-D473-49D7-54AF-75EBD5D5FB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23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887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8288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建立中国医学本体模型</a:t>
            </a:r>
            <a:br>
              <a:rPr lang="en-US" altLang="zh-CN" sz="4400" dirty="0"/>
            </a:br>
            <a:r>
              <a:rPr lang="en-US" altLang="zh-CN" sz="4400" dirty="0"/>
              <a:t>CN-MEDO Ontology - </a:t>
            </a:r>
            <a:r>
              <a:rPr lang="en-US" altLang="zh-CN" sz="7200" dirty="0"/>
              <a:t>006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1255059" y="2106706"/>
            <a:ext cx="6176682" cy="3127232"/>
          </a:xfrm>
          <a:prstGeom prst="rect">
            <a:avLst/>
          </a:prstGeom>
        </p:spPr>
        <p:txBody>
          <a:bodyPr vert="horz" lIns="0" rIns="18288">
            <a:normAutofit lnSpcReduction="10000"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对“小青龙汤方”进行</a:t>
            </a:r>
            <a:r>
              <a:rPr lang="en-US" altLang="zh-CN" dirty="0"/>
              <a:t>Ontology</a:t>
            </a:r>
            <a:r>
              <a:rPr lang="zh-CN" altLang="en-US" dirty="0"/>
              <a:t>建模</a:t>
            </a:r>
            <a:endParaRPr lang="en-US" altLang="zh-CN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药品</a:t>
            </a:r>
            <a:r>
              <a:rPr lang="en-US" altLang="zh-CN" dirty="0"/>
              <a:t>class / individual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病证</a:t>
            </a:r>
            <a:r>
              <a:rPr lang="en-US" altLang="zh-CN" dirty="0"/>
              <a:t>class / individual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药方</a:t>
            </a:r>
            <a:r>
              <a:rPr lang="en-US" altLang="zh-CN" dirty="0"/>
              <a:t>class / individual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建立如下</a:t>
            </a:r>
            <a:r>
              <a:rPr lang="en-US" altLang="zh-CN" dirty="0"/>
              <a:t>Protégé object property: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药方与药品的组分</a:t>
            </a:r>
            <a:endParaRPr lang="en-US" altLang="zh-CN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示例药品药性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261CD0-0865-67BA-DEA2-604F10B3C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098" y="2977014"/>
            <a:ext cx="1507663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25FC0A-0445-F5DE-5645-DD9EC5561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8068" y="2977014"/>
            <a:ext cx="1559116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3F1D55-D473-49D7-54AF-75EBD5D5FB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23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05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53522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建立中国医学本体模型</a:t>
            </a:r>
            <a:br>
              <a:rPr lang="en-US" altLang="zh-CN" sz="4400" dirty="0"/>
            </a:br>
            <a:r>
              <a:rPr lang="en-US" altLang="zh-CN" sz="4400" dirty="0"/>
              <a:t>CN-MEDO Ontology - </a:t>
            </a:r>
            <a:r>
              <a:rPr lang="en-US" altLang="zh-CN" sz="7200" dirty="0"/>
              <a:t>007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1255058" y="5253317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331694" y="2072195"/>
            <a:ext cx="6176682" cy="3127232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完成“小青龙汤”的方剂建模</a:t>
            </a:r>
            <a:endParaRPr lang="en-US" altLang="zh-C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Create Axioms from Excel Workbook</a:t>
            </a:r>
            <a:r>
              <a:rPr lang="zh-CN" altLang="en-US" dirty="0"/>
              <a:t>来批量输入</a:t>
            </a:r>
            <a:r>
              <a:rPr lang="en-US" altLang="zh-CN" dirty="0"/>
              <a:t>individuals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导入</a:t>
            </a:r>
            <a:r>
              <a:rPr lang="en-US" altLang="zh-CN" dirty="0"/>
              <a:t>《</a:t>
            </a:r>
            <a:r>
              <a:rPr lang="zh-CN" altLang="en-US" dirty="0"/>
              <a:t>伤寒杂病论</a:t>
            </a:r>
            <a:r>
              <a:rPr lang="en-US" altLang="zh-CN" dirty="0"/>
              <a:t>》</a:t>
            </a:r>
            <a:r>
              <a:rPr lang="zh-CN" altLang="en-US" dirty="0"/>
              <a:t>第一章：辨太阳病脉证并治</a:t>
            </a:r>
            <a:r>
              <a:rPr lang="en-US" altLang="zh-CN" dirty="0"/>
              <a:t>-</a:t>
            </a:r>
            <a:r>
              <a:rPr lang="zh-CN" altLang="en-US" dirty="0"/>
              <a:t>上</a:t>
            </a:r>
            <a:endParaRPr lang="en-US" altLang="zh-CN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病脉证：</a:t>
            </a:r>
            <a:r>
              <a:rPr lang="en-US" altLang="zh-CN" dirty="0"/>
              <a:t>BMZxxx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dirty="0"/>
              <a:t>方剂</a:t>
            </a:r>
            <a:r>
              <a:rPr lang="en-US" altLang="zh-CN" dirty="0"/>
              <a:t>: FJxxx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3F1D55-D473-49D7-54AF-75EBD5D5F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23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E78EE2-2178-E333-A601-44E56EBFE1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8376" y="2285981"/>
            <a:ext cx="5416083" cy="2859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E36F72-40B0-718F-FA8B-28BC42CE01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4745" y="69427"/>
            <a:ext cx="1507663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258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18F0-B19B-5A42-79F9-7648AAB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D7D0A-FD39-5AE6-3659-9E6652979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64" y="349246"/>
            <a:ext cx="10468864" cy="153522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400" dirty="0"/>
              <a:t>使用</a:t>
            </a:r>
            <a:r>
              <a:rPr lang="en-US" altLang="zh-CN" sz="4400" dirty="0"/>
              <a:t>Protégé</a:t>
            </a:r>
            <a:r>
              <a:rPr lang="zh-CN" altLang="en-US" sz="4400" dirty="0"/>
              <a:t>建立中国医学本体模型</a:t>
            </a:r>
            <a:br>
              <a:rPr lang="en-US" altLang="zh-CN" sz="4400" dirty="0"/>
            </a:br>
            <a:r>
              <a:rPr lang="en-US" altLang="zh-CN" sz="4400" dirty="0"/>
              <a:t>CN-MEDO Ontology - </a:t>
            </a:r>
            <a:r>
              <a:rPr lang="en-US" altLang="zh-CN" sz="7200" dirty="0"/>
              <a:t>008</a:t>
            </a:r>
            <a:endParaRPr lang="en-US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AB936B-6853-96B9-2EA4-CA6824376BE0}"/>
              </a:ext>
            </a:extLst>
          </p:cNvPr>
          <p:cNvSpPr txBox="1"/>
          <p:nvPr/>
        </p:nvSpPr>
        <p:spPr>
          <a:xfrm>
            <a:off x="5949696" y="5793739"/>
            <a:ext cx="580017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https://github.com/yasenstar/Chinese_Culture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Gitee: </a:t>
            </a:r>
            <a:r>
              <a:rPr lang="en-US" dirty="0">
                <a:hlinkClick r:id="rId4"/>
              </a:rPr>
              <a:t>https://gitee.com/yasenstar/Chinese_Culture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B4AC1D-9459-E328-CB8B-937B80569488}"/>
              </a:ext>
            </a:extLst>
          </p:cNvPr>
          <p:cNvSpPr txBox="1">
            <a:spLocks/>
          </p:cNvSpPr>
          <p:nvPr/>
        </p:nvSpPr>
        <p:spPr>
          <a:xfrm>
            <a:off x="331694" y="2368679"/>
            <a:ext cx="5618002" cy="283074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3200"/>
              <a:t>完成“伤寒杂病论 之 </a:t>
            </a:r>
            <a:r>
              <a:rPr lang="en-US" altLang="zh-CN" sz="3200"/>
              <a:t>01</a:t>
            </a:r>
            <a:r>
              <a:rPr lang="en-US" altLang="zh-CN" sz="3200" dirty="0"/>
              <a:t>_</a:t>
            </a:r>
            <a:r>
              <a:rPr lang="zh-CN" altLang="en-US" sz="3200" dirty="0"/>
              <a:t>辨太阳病脉证并治</a:t>
            </a:r>
            <a:r>
              <a:rPr lang="en-US" altLang="zh-CN" sz="3200" dirty="0"/>
              <a:t>-</a:t>
            </a:r>
            <a:r>
              <a:rPr lang="zh-CN" altLang="en-US" sz="3200" dirty="0"/>
              <a:t>上”的方剂与病证建模</a:t>
            </a:r>
            <a:endParaRPr lang="en-US" altLang="zh-C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/>
              <a:t>OntoGraf</a:t>
            </a:r>
            <a:r>
              <a:rPr lang="zh-CN" altLang="en-US" sz="2800" dirty="0"/>
              <a:t>的可视化</a:t>
            </a:r>
            <a:endParaRPr lang="en-US" altLang="zh-CN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800" dirty="0"/>
              <a:t>基本</a:t>
            </a:r>
            <a:r>
              <a:rPr lang="en-US" altLang="zh-CN" sz="2800" dirty="0"/>
              <a:t>SPARQL</a:t>
            </a:r>
            <a:r>
              <a:rPr lang="zh-CN" altLang="en-US" sz="2800" dirty="0"/>
              <a:t>查询</a:t>
            </a:r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3F1D55-D473-49D7-54AF-75EBD5D5F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923" y="6284428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E36F72-40B0-718F-FA8B-28BC42CE01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4745" y="69427"/>
            <a:ext cx="1507663" cy="209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3AC1D-DDB6-274A-B495-5B94B57C67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9696" y="2368680"/>
            <a:ext cx="6024282" cy="3220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594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1173</TotalTime>
  <Words>725</Words>
  <Application>Microsoft Office PowerPoint</Application>
  <PresentationFormat>Widescreen</PresentationFormat>
  <Paragraphs>97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Palatino Linotype</vt:lpstr>
      <vt:lpstr>Wingdings</vt:lpstr>
      <vt:lpstr>Wingdings 2</vt:lpstr>
      <vt:lpstr>Presentation on brainstorming</vt:lpstr>
      <vt:lpstr>使用Protégé建立中国传统医学本体模型Ontology</vt:lpstr>
      <vt:lpstr>主要内容与建模结构</vt:lpstr>
      <vt:lpstr>使用Protégé建立中国传统医学本体模型Ontology - 002</vt:lpstr>
      <vt:lpstr>使用Protégé建立中国传统医学本体模型Ontology - 003</vt:lpstr>
      <vt:lpstr>使用Protégé建立中国传统医学本体模型Ontology - 004</vt:lpstr>
      <vt:lpstr>使用Protégé建立中国传统医学本体模型CN-MEDO Ontology - 005</vt:lpstr>
      <vt:lpstr>使用Protégé建立中国医学本体模型 CN-MEDO Ontology - 006</vt:lpstr>
      <vt:lpstr>使用Protégé建立中国医学本体模型 CN-MEDO Ontology - 007</vt:lpstr>
      <vt:lpstr>使用Protégé建立中国医学本体模型 CN-MEDO Ontology - 008</vt:lpstr>
      <vt:lpstr>使用Protégé建立中国医学本体模型 CN-MEDO Ontology - 009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使用Protégé建立中国传统医学本体模型Ontology</dc:title>
  <dc:creator>Zhao Xiaoqi</dc:creator>
  <cp:lastModifiedBy>Zhao Xiaoqi</cp:lastModifiedBy>
  <cp:revision>22</cp:revision>
  <dcterms:created xsi:type="dcterms:W3CDTF">2023-11-21T16:31:22Z</dcterms:created>
  <dcterms:modified xsi:type="dcterms:W3CDTF">2024-04-08T01:51:44Z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2023-11-21T16:33:59Z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1e036fe7-2d59-44e6-9218-6ed04cc18878</vt:lpwstr>
  </property>
  <property fmtid="{D5CDD505-2E9C-101B-9397-08002B2CF9AE}" pid="18" name="MSIP_Label_19540963-e559-4020-8a90-fe8a502c2801_ContentBits">
    <vt:lpwstr>0</vt:lpwstr>
  </property>
</Properties>
</file>