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257" r:id="rId6"/>
    <p:sldId id="258" r:id="rId7"/>
    <p:sldId id="262" r:id="rId8"/>
    <p:sldId id="264" r:id="rId9"/>
    <p:sldId id="259" r:id="rId10"/>
    <p:sldId id="260" r:id="rId11"/>
    <p:sldId id="261" r:id="rId12"/>
    <p:sldId id="26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98" autoAdjust="0"/>
  </p:normalViewPr>
  <p:slideViewPr>
    <p:cSldViewPr snapToGrid="0">
      <p:cViewPr varScale="1">
        <p:scale>
          <a:sx n="102" d="100"/>
          <a:sy n="102" d="100"/>
        </p:scale>
        <p:origin x="138" y="21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EC026C9-4C52-4B60-A858-A50E4BE56D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160113-35DB-4BB4-9269-631D6FEB5E4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10D272-305C-421E-A9EF-95D63D599B42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40E5BB-A291-4B94-8433-B9D3F16854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57D678-038E-42A6-961E-EAB034DB47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DE7DFA-63CC-4ED7-B30E-ACF88B4B89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0912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E16E63-7886-43BC-8DD4-4F14C3DD7360}" type="datetimeFigureOut">
              <a:rPr lang="en-US" smtClean="0"/>
              <a:t>2/9/2024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8C5307-140F-447F-BCBA-BB92E3A290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54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4FD2957-8595-499F-896A-E9A0888D0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4A184-010C-483F-8B5A-3D1E7E6EF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81153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82A2E2-E6DD-4321-B03A-F6C071C1BB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 anchor="t">
            <a:normAutofit/>
          </a:bodyPr>
          <a:lstStyle>
            <a:lvl1pPr>
              <a:defRPr sz="8500" spc="-2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D21B6D9B-E3FB-48D2-A477-5B73E2216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38823550-6B12-4BFD-9C91-668B623E353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13533" y="0"/>
            <a:ext cx="4082983" cy="6858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</p:spTree>
    <p:extLst>
      <p:ext uri="{BB962C8B-B14F-4D97-AF65-F5344CB8AC3E}">
        <p14:creationId xmlns:p14="http://schemas.microsoft.com/office/powerpoint/2010/main" val="3706224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5F516FD-E4AF-4BA2-902A-DA46746557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F0F480-E13D-4322-ADF4-56769DC5AF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49680" y="190500"/>
            <a:ext cx="10036292" cy="773776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7F0BA818-CA3B-46FD-9A79-7BDC1D9CA7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09243" y="1764139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4EAD007E-B9BB-4C9F-BDC8-127A77F0F96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09243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Text Placeholder 30">
            <a:extLst>
              <a:ext uri="{FF2B5EF4-FFF2-40B4-BE49-F238E27FC236}">
                <a16:creationId xmlns:a16="http://schemas.microsoft.com/office/drawing/2014/main" id="{9ECBA1DE-781A-4AA7-86CA-0EBE52A9B4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57467" y="1764031"/>
            <a:ext cx="4756714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53A9CA10-3BBC-41E7-A34E-C6CCFEC8205E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7467" y="2374900"/>
            <a:ext cx="4756714" cy="3365500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F3D4E9-1171-434D-AA71-EA27F72E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57A29A0D-15CB-4460-9435-7E7D645346A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B6F95C2-7834-44D3-B93B-79D944E12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3628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E97352E-C52D-43BE-BCE2-2D71FE0353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2051A8D-592F-40C1-A65D-E1F17B07C9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79600" y="183988"/>
            <a:ext cx="9406372" cy="803380"/>
          </a:xfrm>
        </p:spPr>
        <p:txBody>
          <a:bodyPr anchor="ctr"/>
          <a:lstStyle>
            <a:lvl1pPr algn="r"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30">
            <a:extLst>
              <a:ext uri="{FF2B5EF4-FFF2-40B4-BE49-F238E27FC236}">
                <a16:creationId xmlns:a16="http://schemas.microsoft.com/office/drawing/2014/main" id="{CF4C4703-C9D4-483C-8E41-17BB7193D01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51300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7393281D-B77A-4BB8-A3E2-49E0F1259DA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511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2" name="Text Placeholder 30">
            <a:extLst>
              <a:ext uri="{FF2B5EF4-FFF2-40B4-BE49-F238E27FC236}">
                <a16:creationId xmlns:a16="http://schemas.microsoft.com/office/drawing/2014/main" id="{6B205DED-723B-48E3-AE9F-556696225CA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432317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5" name="Text Placeholder 15">
            <a:extLst>
              <a:ext uri="{FF2B5EF4-FFF2-40B4-BE49-F238E27FC236}">
                <a16:creationId xmlns:a16="http://schemas.microsoft.com/office/drawing/2014/main" id="{77D63D24-8466-44F3-898F-5CBC42C7681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432317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0" name="Text Placeholder 30">
            <a:extLst>
              <a:ext uri="{FF2B5EF4-FFF2-40B4-BE49-F238E27FC236}">
                <a16:creationId xmlns:a16="http://schemas.microsoft.com/office/drawing/2014/main" id="{F600D1D1-B6A8-4A4E-BC6A-897FE089CBE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025393" y="1764193"/>
            <a:ext cx="3327366" cy="5976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205F643-67E9-4E41-A65F-163C816090B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025393" y="2374899"/>
            <a:ext cx="3327366" cy="3485573"/>
          </a:xfrm>
        </p:spPr>
        <p:txBody>
          <a:bodyPr>
            <a:normAutofit/>
          </a:bodyPr>
          <a:lstStyle>
            <a:lvl1pPr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2" name="Footer Placeholder 4">
            <a:extLst>
              <a:ext uri="{FF2B5EF4-FFF2-40B4-BE49-F238E27FC236}">
                <a16:creationId xmlns:a16="http://schemas.microsoft.com/office/drawing/2014/main" id="{B0EF04CC-F1B1-495C-BA2F-F28A5D971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657B66A6-EBC5-4A75-B938-7148B7A126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D83DD707-C769-4868-9B2F-1BF7ABBCD2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9807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74716EF3-1422-48C0-BC49-14FAC3550F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2AAFDE-CB45-46CA-8961-8133FCA5F3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43672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3698AF-A86A-4D69-8272-76C9C1914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86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9E2DC86-4009-449C-8F4E-779A8C762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045" y="365124"/>
            <a:ext cx="9523655" cy="1501327"/>
          </a:xfrm>
        </p:spPr>
        <p:txBody>
          <a:bodyPr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Picture Placeholder 10">
            <a:extLst>
              <a:ext uri="{FF2B5EF4-FFF2-40B4-BE49-F238E27FC236}">
                <a16:creationId xmlns:a16="http://schemas.microsoft.com/office/drawing/2014/main" id="{671630E1-6506-4E93-BB6A-0604E0D0493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2286000"/>
            <a:ext cx="5067300" cy="4572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51BAB65B-02AF-4992-85D0-8E98AB1BD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E115BC-4A4C-4385-82D5-106D1FAC3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9887" y="2899186"/>
            <a:ext cx="5610113" cy="3284359"/>
          </a:xfrm>
        </p:spPr>
        <p:txBody>
          <a:bodyPr>
            <a:normAutofit/>
          </a:bodyPr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CD3EB2B-80EF-4DC6-B2B6-F4B5684439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DC3E33A-8A0A-4767-A4D9-CD8956379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D6D940D-6D44-4DF9-9322-B4B11F7EDCD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99930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46EB31F-C5DF-49FF-8DEA-86AC0C1860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7086599" cy="4533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AB4C3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E912F-46EC-49B0-9C9A-DE9CBDF9F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5" y="753035"/>
            <a:ext cx="5945393" cy="2366683"/>
          </a:xfrm>
        </p:spPr>
        <p:txBody>
          <a:bodyPr>
            <a:normAutofit/>
          </a:bodyPr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sz="6000"/>
              <a:t>Click to edit Master title style</a:t>
            </a:r>
            <a:endParaRPr lang="en-US" sz="600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9BF32D81-1E24-45B8-A09D-EEAD404D8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3075868"/>
            <a:ext cx="5945393" cy="110833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9F9C7900-0694-4FDF-B29C-24016C0B9C60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0" y="4533900"/>
            <a:ext cx="7086598" cy="2324100"/>
          </a:xfrm>
        </p:spPr>
        <p:txBody>
          <a:bodyPr/>
          <a:lstStyle>
            <a:lvl1pPr marL="0" indent="0" algn="l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52F1BABA-5C8C-4693-BD5A-974A1711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14" name="Picture Placeholder 12">
            <a:extLst>
              <a:ext uri="{FF2B5EF4-FFF2-40B4-BE49-F238E27FC236}">
                <a16:creationId xmlns:a16="http://schemas.microsoft.com/office/drawing/2014/main" id="{D71BA6F2-2182-4910-8DA6-71E5AB27458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086600" y="0"/>
            <a:ext cx="5105400" cy="45339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83DCD7D2-7B94-48E9-9DCA-E72E1BCE437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086598" y="4533900"/>
            <a:ext cx="5105402" cy="232410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94253B29-520A-4014-A821-4F52F57CBC6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6B60DEE-1456-46C0-A3E5-4CAF3E128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2722F022-211C-4882-844C-086FEA6806AA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78407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4F4DD58-525D-4728-A769-9F38711D5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1F862FE-7A72-432B-9888-FB389D35BD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8" y="875030"/>
            <a:ext cx="2384425" cy="506857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A256B58A-EC2F-48AB-BF2D-AB678AF0C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D33DA1-34CB-434E-99AF-EA31D28A194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302000" y="876300"/>
            <a:ext cx="8607425" cy="47498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:a16="http://schemas.microsoft.com/office/drawing/2014/main" id="{DB48D9BB-04DF-4542-8DF6-C4C7875380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F22742E1-6009-4FFB-A391-37B987F53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216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83FEABB-56CC-491D-830B-02C0466DAB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3048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4F3EF5A-453C-4D68-BA86-2FB1DE61C1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1787" y="996950"/>
            <a:ext cx="2384425" cy="4946650"/>
          </a:xfrm>
        </p:spPr>
        <p:txBody>
          <a:bodyPr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 to add text</a:t>
            </a:r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59321BA0-41E1-404D-9063-DF281D186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277113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Presentation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1CEA4-8F84-4893-8A45-28DB0AE2068C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3422650" y="996950"/>
            <a:ext cx="8367713" cy="4545013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99D2EA6-8453-4240-88D1-460E269D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2DD4984-9B40-488F-B903-2E0419551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3759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2">
            <a:extLst>
              <a:ext uri="{FF2B5EF4-FFF2-40B4-BE49-F238E27FC236}">
                <a16:creationId xmlns:a16="http://schemas.microsoft.com/office/drawing/2014/main" id="{AD3C5B21-C400-4C50-8684-59543CDC43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2" y="0"/>
            <a:ext cx="12192000" cy="6858000"/>
          </a:xfrm>
          <a:noFill/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F81B040C-8943-4433-BFE9-AFB1F7C9E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7636" y="-2"/>
            <a:ext cx="11014364" cy="4100947"/>
          </a:xfrm>
          <a:gradFill>
            <a:gsLst>
              <a:gs pos="77000">
                <a:srgbClr val="000000">
                  <a:alpha val="30000"/>
                </a:srgbClr>
              </a:gs>
              <a:gs pos="38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2000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rIns="731520">
            <a:normAutofit/>
          </a:bodyPr>
          <a:lstStyle>
            <a:lvl1pPr algn="r">
              <a:defRPr sz="600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741A6711-44B3-4723-90E5-802B2DBD86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41963" y="4089656"/>
            <a:ext cx="8950035" cy="2796566"/>
          </a:xfrm>
          <a:gradFill>
            <a:gsLst>
              <a:gs pos="77000">
                <a:srgbClr val="000000">
                  <a:alpha val="30000"/>
                </a:srgbClr>
              </a:gs>
              <a:gs pos="33000">
                <a:srgbClr val="000000">
                  <a:alpha val="20000"/>
                </a:srgbClr>
              </a:gs>
              <a:gs pos="0">
                <a:srgbClr val="000000">
                  <a:alpha val="0"/>
                </a:srgbClr>
              </a:gs>
              <a:gs pos="100000">
                <a:srgbClr val="000000">
                  <a:alpha val="30000"/>
                </a:srgbClr>
              </a:gs>
            </a:gsLst>
            <a:lin ang="21594000" scaled="0"/>
          </a:gradFill>
        </p:spPr>
        <p:txBody>
          <a:bodyPr tIns="640080" rIns="731520" anchor="t">
            <a:normAutofit/>
          </a:bodyPr>
          <a:lstStyle>
            <a:lvl1pPr marL="0" indent="0" algn="r">
              <a:buNone/>
              <a:defRPr sz="2800" b="1" baseline="0">
                <a:solidFill>
                  <a:schemeClr val="bg1"/>
                </a:solidFill>
              </a:defRPr>
            </a:lvl1pPr>
          </a:lstStyle>
          <a:p>
            <a:pPr algn="r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subtitle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B79A2161-66FE-4C11-AD83-5824307C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Presentation title</a:t>
            </a:r>
          </a:p>
        </p:txBody>
      </p:sp>
      <p:sp>
        <p:nvSpPr>
          <p:cNvPr id="20" name="Date Placeholder 3">
            <a:extLst>
              <a:ext uri="{FF2B5EF4-FFF2-40B4-BE49-F238E27FC236}">
                <a16:creationId xmlns:a16="http://schemas.microsoft.com/office/drawing/2014/main" id="{91399727-F37D-4748-90E8-B5B6F5312F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20XX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B9DE4FD1-0950-4A6A-8167-F0E9C622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D6D940D-6D44-4DF9-9322-B4B11F7EDCD0}" type="slidenum">
              <a:rPr lang="en-US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pPr>
                <a:defRPr/>
              </a:pPr>
              <a:t>‹#›</a:t>
            </a:fld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67047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A42DEE-636F-4A79-B56A-5AF989E1F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B75C9195-04C9-4D9A-B613-44A5F5900D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2983" y="194783"/>
            <a:ext cx="9421177" cy="769493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C5A662A-E279-494E-8389-ADC6E870E38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31863" y="1695450"/>
            <a:ext cx="10328275" cy="43148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1420B3F9-9DEF-4500-91D7-25F0B5E91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05E504E9-EAD2-4BE5-9736-CED43FF2455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Feb.,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3EB613-AF5E-423F-A78B-94F856BF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99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6F922A0-5527-4314-A2EA-E5CF34EF9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0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6EC4CB6-956E-48EB-86AC-B40D89D74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0759" y="194783"/>
            <a:ext cx="10022841" cy="760892"/>
          </a:xfrm>
        </p:spPr>
        <p:txBody>
          <a:bodyPr anchor="ctr"/>
          <a:lstStyle>
            <a:lvl1pPr>
              <a:lnSpc>
                <a:spcPct val="100000"/>
              </a:lnSpc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FA4250-BD33-40AE-934A-A473029C5CA5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6112" y="1560513"/>
            <a:ext cx="10899776" cy="434181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71E7CA1-3FAA-4961-8BAC-93AB2EF6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01168" y="6356350"/>
            <a:ext cx="4837176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prstClr val="black"/>
                </a:solidFill>
              </a:rPr>
              <a:t>Presentation title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520CC547-8B7E-4C4B-9B2A-04BD498A71C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4245B-9DC4-457D-AB68-8E3BBB85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0906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3E30A8-0D9C-47BB-8249-8A2EEEFC7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224" y="365124"/>
            <a:ext cx="10552176" cy="14996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93687-61FE-460F-A66F-4DF17994F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9224" y="1984248"/>
            <a:ext cx="10552176" cy="41970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E1FFB-7673-4E75-9B5C-5572E2B0683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013448" y="6355080"/>
            <a:ext cx="435254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Feb., 2024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C4B9AF-F93C-43E8-8E68-3B700825CE9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01168" y="6356350"/>
            <a:ext cx="48371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Practice of Using Archi plug-in - coArchi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D739F7-0AE5-4677-8957-9961D67C18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65992" y="6356350"/>
            <a:ext cx="6309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fld id="{0D4885A8-DDA8-4FCF-AB25-DA8F78EC755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840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spc="-4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400" kern="1200" spc="-20" baseline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 spc="-2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 spc="-2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 spc="-2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forum.archimatetool.com/index.php?topic=1153.msg7037#msg7037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rchimatetool/archi-modelrepository-plugin" TargetMode="External"/><Relationship Id="rId2" Type="http://schemas.openxmlformats.org/officeDocument/2006/relationships/hyperlink" Target="https://www.archimatetool.com/plugins/" TargetMode="Externa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hyperlink" Target="https://github.com/archimatetool/archi-modelrepository-plugin/wiki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8D150CF-F888-48EA-89E8-311ED5E916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of using Archi plug-in: coArchi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6BBE0348-1527-4055-BA8A-E27542227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A33E67C0-6C95-48DB-97CC-8CE8D36C05F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56D21F7-A362-AE48-D9A5-F9171E9EB5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477213E-DF81-2308-B90E-6DBB38532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340" y="4904816"/>
            <a:ext cx="272415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60FC8E2-5059-EEBF-EEEC-C935DD9B8D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260" y="6020968"/>
            <a:ext cx="2810500" cy="585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1E3DFBE-4533-1243-3475-CB0683A19591}"/>
              </a:ext>
            </a:extLst>
          </p:cNvPr>
          <p:cNvSpPr txBox="1"/>
          <p:nvPr/>
        </p:nvSpPr>
        <p:spPr>
          <a:xfrm>
            <a:off x="8269387" y="3562086"/>
            <a:ext cx="37622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Part One</a:t>
            </a:r>
          </a:p>
        </p:txBody>
      </p:sp>
    </p:spTree>
    <p:extLst>
      <p:ext uri="{BB962C8B-B14F-4D97-AF65-F5344CB8AC3E}">
        <p14:creationId xmlns:p14="http://schemas.microsoft.com/office/powerpoint/2010/main" val="2720718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591C080-874A-C43D-A450-C83778B53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Contents, and Questions …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F225316-B361-5A29-A48C-3C923349FBA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What is coArchi? How to make it working in Archi?</a:t>
            </a:r>
          </a:p>
          <a:p>
            <a:r>
              <a:rPr lang="en-US" dirty="0"/>
              <a:t>How to manage the “master” branch with everyone’s working branches?</a:t>
            </a:r>
          </a:p>
          <a:p>
            <a:r>
              <a:rPr lang="en-US" dirty="0"/>
              <a:t>What is the good way to manage a global repository on ARCHI with projects? </a:t>
            </a:r>
            <a:br>
              <a:rPr lang="en-US" dirty="0"/>
            </a:br>
            <a:r>
              <a:rPr lang="en-US" dirty="0"/>
              <a:t>Should I create A git repo for the global repo and uses branches for projects or create also a repo by projects </a:t>
            </a:r>
            <a:r>
              <a:rPr lang="en-US" sz="1400" i="1" dirty="0"/>
              <a:t>(thanks the question from </a:t>
            </a:r>
            <a:r>
              <a:rPr lang="en-US" sz="1400" i="1" dirty="0" err="1"/>
              <a:t>Mohcine</a:t>
            </a:r>
            <a:r>
              <a:rPr lang="en-US" sz="1400" i="1" dirty="0"/>
              <a:t> </a:t>
            </a:r>
            <a:r>
              <a:rPr lang="en-US" sz="1400" i="1" dirty="0" err="1"/>
              <a:t>Aterhzaz</a:t>
            </a:r>
            <a:r>
              <a:rPr lang="en-US" sz="1400" i="1" dirty="0"/>
              <a:t>)</a:t>
            </a:r>
          </a:p>
          <a:p>
            <a:r>
              <a:rPr lang="en-US" dirty="0"/>
              <a:t>How to reflect the different phases/states along with the architecture change in project?</a:t>
            </a:r>
            <a:r>
              <a:rPr lang="en-US" sz="1400" dirty="0"/>
              <a:t> </a:t>
            </a:r>
            <a:r>
              <a:rPr lang="en-US" sz="1400" i="1" dirty="0"/>
              <a:t>(good forum discussion: </a:t>
            </a:r>
            <a:r>
              <a:rPr lang="en-US" sz="1400" i="1" dirty="0">
                <a:hlinkClick r:id="rId2"/>
              </a:rPr>
              <a:t>https://forum.archimatetool.com/index.php?topic=1153.msg7037#msg7037</a:t>
            </a:r>
            <a:r>
              <a:rPr lang="en-US" sz="1400" i="1" dirty="0"/>
              <a:t>)</a:t>
            </a:r>
          </a:p>
          <a:p>
            <a:r>
              <a:rPr lang="en-US" dirty="0"/>
              <a:t>Other reflections of using coArchi in the team with 20+ modelers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EF00FB-98BA-E078-3187-5C5A44DD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Practice of Using Archi plug-in - coArchi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3B85FA-6771-CCF0-48CB-E31F15809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Feb,. 2024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F4E25-D26B-6F3F-691B-5337ECA5A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EBE2EA4-03D7-CFE5-3861-E8924FCF61B8}"/>
              </a:ext>
            </a:extLst>
          </p:cNvPr>
          <p:cNvGrpSpPr/>
          <p:nvPr/>
        </p:nvGrpSpPr>
        <p:grpSpPr>
          <a:xfrm>
            <a:off x="3980329" y="6153429"/>
            <a:ext cx="3136846" cy="588020"/>
            <a:chOff x="9034272" y="6189470"/>
            <a:chExt cx="2807208" cy="58802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E094AD19-3642-A243-8CDB-827AA18356F1}"/>
                </a:ext>
              </a:extLst>
            </p:cNvPr>
            <p:cNvSpPr/>
            <p:nvPr/>
          </p:nvSpPr>
          <p:spPr>
            <a:xfrm>
              <a:off x="9034272" y="6189470"/>
              <a:ext cx="2807208" cy="58802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Yasen – Enterprise Architecture</a:t>
              </a:r>
            </a:p>
            <a:p>
              <a:pPr algn="r"/>
              <a:r>
                <a:rPr lang="en-US" sz="1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YouTube: @yasenzhao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67629B6-A828-9B9B-1CC4-F025B9E9B4D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187981" y="6196988"/>
              <a:ext cx="557286" cy="57298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35784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C376B-AF95-23BA-1CD1-87A3B65D5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coArchi – Model Collaboration for Archi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2ABEF-F848-FCC2-5FB8-F2BEBD92B320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10328275" cy="1641311"/>
          </a:xfrm>
        </p:spPr>
        <p:txBody>
          <a:bodyPr/>
          <a:lstStyle/>
          <a:p>
            <a:r>
              <a:rPr lang="en-US" dirty="0"/>
              <a:t>Get coArchi from </a:t>
            </a:r>
            <a:r>
              <a:rPr lang="en-US" dirty="0">
                <a:hlinkClick r:id="rId2"/>
              </a:rPr>
              <a:t>https://www.archimatetool.com/plugins/</a:t>
            </a:r>
            <a:endParaRPr lang="en-US" dirty="0"/>
          </a:p>
          <a:p>
            <a:r>
              <a:rPr lang="en-US" dirty="0"/>
              <a:t>GitHub project: </a:t>
            </a:r>
            <a:r>
              <a:rPr lang="en-US" sz="2000" dirty="0">
                <a:hlinkClick r:id="rId3"/>
              </a:rPr>
              <a:t>https://github.com/archimatetool/archi-modelrepository-plugin</a:t>
            </a:r>
            <a:endParaRPr lang="en-US" dirty="0"/>
          </a:p>
          <a:p>
            <a:r>
              <a:rPr lang="en-US" dirty="0"/>
              <a:t>Wiki page: </a:t>
            </a:r>
            <a:r>
              <a:rPr lang="en-US" sz="2000" dirty="0">
                <a:hlinkClick r:id="rId4"/>
              </a:rPr>
              <a:t>https://github.com/archimatetool/archi-modelrepository-plugin/wiki</a:t>
            </a: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DB55C9-4170-1CA3-B0EC-9D798C11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2805F1-7351-3079-2B47-C67AECCCC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980BB-B304-8A31-25B3-FE5F6AC6C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96FD3C6-6ED4-9AE7-82BE-92FDA9811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64962" y="3429000"/>
            <a:ext cx="4106412" cy="28351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5FCC4C2-A94B-126E-8285-E8343AB27ECD}"/>
              </a:ext>
            </a:extLst>
          </p:cNvPr>
          <p:cNvSpPr txBox="1">
            <a:spLocks/>
          </p:cNvSpPr>
          <p:nvPr/>
        </p:nvSpPr>
        <p:spPr>
          <a:xfrm>
            <a:off x="5952565" y="3427730"/>
            <a:ext cx="5540188" cy="2835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/>
              <a:t>Check out the Preferences tab in Archi’s Preferences dialog for global settings</a:t>
            </a:r>
          </a:p>
          <a:p>
            <a:r>
              <a:rPr lang="en-US" sz="1200" dirty="0"/>
              <a:t>Generally, you will need to have a new empty git repository already setup on a git server, but you can create and push to a </a:t>
            </a:r>
            <a:r>
              <a:rPr lang="en-US" sz="1200" dirty="0" err="1"/>
              <a:t>GitBlit</a:t>
            </a:r>
            <a:r>
              <a:rPr lang="en-US" sz="1200" dirty="0"/>
              <a:t> server</a:t>
            </a:r>
          </a:p>
          <a:p>
            <a:r>
              <a:rPr lang="en-US" sz="1200" dirty="0"/>
              <a:t>To add the model from the repository locally, select the first toolbar button in the plugin tab (the green cross). This will clone the repository and create a new blank model</a:t>
            </a:r>
          </a:p>
          <a:p>
            <a:r>
              <a:rPr lang="en-US" sz="1200" dirty="0"/>
              <a:t>Work as usual on your model and save it whenever you want</a:t>
            </a:r>
          </a:p>
          <a:p>
            <a:r>
              <a:rPr lang="en-US" sz="1200" dirty="0"/>
              <a:t>When you’re ready to commit your changes, then choose “Commit Changes” (this can be done offline)</a:t>
            </a:r>
          </a:p>
          <a:p>
            <a:r>
              <a:rPr lang="en-US" sz="1200" dirty="0"/>
              <a:t>When you’re ready to publish/share your work, then choose “Publish Changes”. In case of conflicts (the same concept changed and published by someone else) you’ll see a dialog window helping you to fix them.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E382006-2BFC-0671-5DA2-4E2616B8BD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91871" y="6405350"/>
            <a:ext cx="1798034" cy="3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3623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B6E5-8C81-CBDB-C51C-6331AAB16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Connect coArchi to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E5E1-DE75-4D06-9A54-A8ADE0B6989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31863" y="1695450"/>
            <a:ext cx="3400965" cy="4314825"/>
          </a:xfrm>
        </p:spPr>
        <p:txBody>
          <a:bodyPr/>
          <a:lstStyle/>
          <a:p>
            <a:r>
              <a:rPr lang="en-US" dirty="0"/>
              <a:t>Gitblit local server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Azure DevOps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104C49-755D-169D-F989-44D376385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B8FAC-3FC9-2460-E6D9-324E76E71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3C0662-403F-8554-2D94-531A6FD4E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357D52-0970-9704-64C4-112DAD525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049" y="2176256"/>
            <a:ext cx="4719995" cy="2223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0AD3277-C173-4002-3152-37CA4F9BF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7538" y="4705325"/>
            <a:ext cx="7196278" cy="15674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172C74E-7E9A-1F5F-537F-0ED772E3EF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6977" y="2176255"/>
            <a:ext cx="4266839" cy="222324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96920B-E457-4AB7-D5DB-A54784E1DB55}"/>
              </a:ext>
            </a:extLst>
          </p:cNvPr>
          <p:cNvSpPr txBox="1">
            <a:spLocks/>
          </p:cNvSpPr>
          <p:nvPr/>
        </p:nvSpPr>
        <p:spPr>
          <a:xfrm>
            <a:off x="6591627" y="1695449"/>
            <a:ext cx="3400965" cy="4314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 spc="-2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GitHub</a:t>
            </a:r>
          </a:p>
        </p:txBody>
      </p:sp>
    </p:spTree>
    <p:extLst>
      <p:ext uri="{BB962C8B-B14F-4D97-AF65-F5344CB8AC3E}">
        <p14:creationId xmlns:p14="http://schemas.microsoft.com/office/powerpoint/2010/main" val="38251454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6D460-D3C7-D31B-0739-5843CACCA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A9D62D0-864E-2139-D314-FCF7330E6B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9044" y="753034"/>
            <a:ext cx="6815446" cy="3887390"/>
          </a:xfrm>
        </p:spPr>
        <p:txBody>
          <a:bodyPr>
            <a:normAutofit fontScale="90000"/>
          </a:bodyPr>
          <a:lstStyle/>
          <a:p>
            <a:r>
              <a:rPr lang="en-US" dirty="0"/>
              <a:t>Practice of using Archi plug-in: coArchi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0D312947-1DFC-A710-7179-383AF8A273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9045" y="4640424"/>
            <a:ext cx="6437555" cy="1303176"/>
          </a:xfrm>
        </p:spPr>
        <p:txBody>
          <a:bodyPr/>
          <a:lstStyle/>
          <a:p>
            <a:r>
              <a:rPr lang="en-US" dirty="0"/>
              <a:t>Xiaoqi Zhao</a:t>
            </a:r>
          </a:p>
        </p:txBody>
      </p:sp>
      <p:pic>
        <p:nvPicPr>
          <p:cNvPr id="5" name="Picture Placeholder 4" descr="A picture containing mountain, sky, outdoor, nature, sunrise ">
            <a:extLst>
              <a:ext uri="{FF2B5EF4-FFF2-40B4-BE49-F238E27FC236}">
                <a16:creationId xmlns:a16="http://schemas.microsoft.com/office/drawing/2014/main" id="{95CD8425-459E-A35E-3ADA-29C1A9E79FC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3533" y="0"/>
            <a:ext cx="4082983" cy="6858000"/>
          </a:xfr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C399916-419B-F3DC-DC06-E16F3FE202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019" y="-1"/>
            <a:ext cx="4082982" cy="1681945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908B6BD-131B-566E-1D15-3C901AD8A2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40340" y="4904816"/>
            <a:ext cx="2724150" cy="1200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41E7EE-601A-E81B-965A-FC678E2A94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5260" y="6020968"/>
            <a:ext cx="2810500" cy="5852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4771FE-72F7-F218-2CDD-67B89A1D868D}"/>
              </a:ext>
            </a:extLst>
          </p:cNvPr>
          <p:cNvSpPr txBox="1"/>
          <p:nvPr/>
        </p:nvSpPr>
        <p:spPr>
          <a:xfrm>
            <a:off x="8310615" y="3562086"/>
            <a:ext cx="367979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bg1"/>
                </a:solidFill>
              </a:rPr>
              <a:t>Part Two</a:t>
            </a:r>
          </a:p>
        </p:txBody>
      </p:sp>
    </p:spTree>
    <p:extLst>
      <p:ext uri="{BB962C8B-B14F-4D97-AF65-F5344CB8AC3E}">
        <p14:creationId xmlns:p14="http://schemas.microsoft.com/office/powerpoint/2010/main" val="20209553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371374C-311A-E544-2850-2BBE3D61AF1F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582884" y="136525"/>
            <a:ext cx="11026232" cy="621728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5E82FE-5B30-F945-A38B-2022F55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14CAB-45B7-6E2D-E64C-E3B6F07C3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A6086-7AE8-F981-CBB6-122F99485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3D0516D-26B6-F7AD-C0CC-0EC3C51A4333}"/>
              </a:ext>
            </a:extLst>
          </p:cNvPr>
          <p:cNvSpPr/>
          <p:nvPr/>
        </p:nvSpPr>
        <p:spPr>
          <a:xfrm>
            <a:off x="5967167" y="2734234"/>
            <a:ext cx="1272619" cy="295837"/>
          </a:xfrm>
          <a:prstGeom prst="roundRect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4A761FC-E87B-7D95-1825-BA68B890942A}"/>
              </a:ext>
            </a:extLst>
          </p:cNvPr>
          <p:cNvSpPr/>
          <p:nvPr/>
        </p:nvSpPr>
        <p:spPr>
          <a:xfrm>
            <a:off x="2435073" y="4679575"/>
            <a:ext cx="1787303" cy="295837"/>
          </a:xfrm>
          <a:prstGeom prst="roundRect">
            <a:avLst/>
          </a:prstGeom>
          <a:noFill/>
          <a:ln w="2857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CF4D927-9086-3BF2-2651-55ED61D83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871" y="6405350"/>
            <a:ext cx="1798034" cy="374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817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EAF5B-4CA9-15DB-82DB-C79DA97F8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597346" cy="769493"/>
          </a:xfrm>
        </p:spPr>
        <p:txBody>
          <a:bodyPr>
            <a:noAutofit/>
          </a:bodyPr>
          <a:lstStyle/>
          <a:p>
            <a:r>
              <a:rPr lang="en-US" sz="4000" dirty="0"/>
              <a:t>Manage Projects in coArchi – Approach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D874DD-C387-E2FC-65BB-7B014EF6B61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46502" y="1695450"/>
            <a:ext cx="4161404" cy="46583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Clearer to control the artefacts in project mode</a:t>
            </a:r>
          </a:p>
          <a:p>
            <a:pPr lvl="1"/>
            <a:r>
              <a:rPr lang="en-US" dirty="0"/>
              <a:t>One way sync to project branch makes it possible for project inherit the “master” catalog</a:t>
            </a:r>
          </a:p>
          <a:p>
            <a:pPr lvl="1"/>
            <a:r>
              <a:rPr lang="en-US" dirty="0"/>
              <a:t>Multiple level of projects can be kept splitting in branches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Difficult for one project that have multiple architects working together</a:t>
            </a:r>
          </a:p>
          <a:p>
            <a:pPr lvl="1"/>
            <a:r>
              <a:rPr lang="en-US" dirty="0"/>
              <a:t>Would be “danger” in the post go-live merge back to master</a:t>
            </a:r>
          </a:p>
          <a:p>
            <a:pPr lvl="1"/>
            <a:r>
              <a:rPr lang="en-US" dirty="0"/>
              <a:t>Branch hierarchy is not clear in coArchi tree view as well as GitHub (Azure DevOps can show well)</a:t>
            </a:r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5A7FA2-BA7F-4811-4D76-2E64B06E5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34D2C-0D30-A49C-B1AC-60F92C833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AC4CD-EB3E-2C96-9E70-FADBBF651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D71E98-3CB9-DC5D-E333-9DECDDA18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4746" y="1434918"/>
            <a:ext cx="4361098" cy="17637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E0EB887-5B38-E75A-BE3C-10EE085444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746" y="3544770"/>
            <a:ext cx="7393756" cy="295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70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E550-F4C4-56D5-5B2C-A6286940FD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983" y="194783"/>
            <a:ext cx="10257155" cy="769493"/>
          </a:xfrm>
        </p:spPr>
        <p:txBody>
          <a:bodyPr>
            <a:noAutofit/>
          </a:bodyPr>
          <a:lstStyle/>
          <a:p>
            <a:r>
              <a:rPr lang="en-US" sz="4000" dirty="0"/>
              <a:t>Manage Projects in coArchi – Approach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7B0978-85F2-BF34-2F2C-707F6F43F4C8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Not branching base on project, all projects are in the same repo</a:t>
            </a:r>
          </a:p>
          <a:p>
            <a:r>
              <a:rPr lang="en-US" dirty="0"/>
              <a:t>Branch are only used per modelers</a:t>
            </a:r>
          </a:p>
          <a:p>
            <a:r>
              <a:rPr lang="en-US" dirty="0"/>
              <a:t>The different project are in View project folder, it is soft-recommendation for modelers to manage the view naming</a:t>
            </a:r>
          </a:p>
          <a:p>
            <a:r>
              <a:rPr lang="en-US" dirty="0"/>
              <a:t>Create property to indicate status/state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9D55AF-3575-11B7-CBD0-3F9CDB4EC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2D785-A966-B9A4-7B6B-5DAA3F5CE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A27739-A64D-7A72-6DF4-A1B08C9851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4893267-3C90-55D8-E343-8DD67A0AC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695" y="4238840"/>
            <a:ext cx="4904762" cy="167619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B02FFAC-0E7B-89B2-FCB1-2355D5092AFC}"/>
              </a:ext>
            </a:extLst>
          </p:cNvPr>
          <p:cNvSpPr txBox="1"/>
          <p:nvPr/>
        </p:nvSpPr>
        <p:spPr>
          <a:xfrm>
            <a:off x="5836625" y="4221421"/>
            <a:ext cx="609442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For the elements / views in to-be state: add Property called "Effective From" with a date, in format like </a:t>
            </a:r>
            <a:r>
              <a:rPr lang="en-US" sz="1200" dirty="0" err="1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yyyy</a:t>
            </a: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-mm-dd, no need to distinguish which phase, we just give indication one future date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For the elements / views passed the current date and as historical artefact: add Property called "Effective Until" with a date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Architect can use title of view to indicate states, e.g. as-is, phase 1, phase 2, …, to-be; while certain phase passed, architect need to maintain/update the view title in time to prevent mis-leading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  <a:p>
            <a:pPr marL="342900" lvl="0" indent="-342900">
              <a:buFont typeface="Symbol" panose="05050102010706020507" pitchFamily="18" charset="2"/>
              <a:buChar char=""/>
            </a:pPr>
            <a:r>
              <a:rPr lang="en-US" sz="1200" dirty="0">
                <a:effectLst/>
                <a:latin typeface="Arial" panose="020B0604020202020204" pitchFamily="34" charset="0"/>
                <a:ea typeface="宋体" panose="02010600030101010101" pitchFamily="2" charset="-122"/>
              </a:rPr>
              <a:t>Archi repository will keep (not delete) the historical elements/relations, gradually, those decommissioned objects will be added those “effective” properties then we will have better view</a:t>
            </a:r>
            <a:endParaRPr lang="en-US" sz="1600" dirty="0">
              <a:effectLst/>
              <a:latin typeface="Calibri" panose="020F0502020204030204" pitchFamily="34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78266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A1275-AFB9-2AD3-FC08-D73EA6CD2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More Reflections – Performance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EC587B67-99FF-9303-6346-3E4D88B8DFF1}"/>
              </a:ext>
            </a:extLst>
          </p:cNvPr>
          <p:cNvPicPr>
            <a:picLocks noGrp="1" noChangeAspect="1"/>
          </p:cNvPicPr>
          <p:nvPr>
            <p:ph sz="quarter" idx="14"/>
          </p:nvPr>
        </p:nvPicPr>
        <p:blipFill>
          <a:blip r:embed="rId2"/>
          <a:stretch>
            <a:fillRect/>
          </a:stretch>
        </p:blipFill>
        <p:spPr>
          <a:xfrm>
            <a:off x="1150070" y="1295923"/>
            <a:ext cx="9539926" cy="4931937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06ECBA-82F9-F79A-C12B-0AA86F72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Practice of Using Archi plug-in - coArchi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5D0A54-D4E8-4270-E52E-8186B08FC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prstClr val="black"/>
                </a:solidFill>
              </a:rPr>
              <a:t>Feb., 2024</a:t>
            </a:r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CA1FA-ADDB-D2BD-B405-BA4520B9A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B786C7-B8F9-4072-AAAA-17258464D730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745645"/>
      </p:ext>
    </p:extLst>
  </p:cSld>
  <p:clrMapOvr>
    <a:masterClrMapping/>
  </p:clrMapOvr>
</p:sld>
</file>

<file path=ppt/theme/theme1.xml><?xml version="1.0" encoding="utf-8"?>
<a:theme xmlns:a="http://schemas.openxmlformats.org/drawingml/2006/main" name="ColorBlockVTI">
  <a:themeElements>
    <a:clrScheme name="ColorBlock Color Scheme">
      <a:dk1>
        <a:sysClr val="windowText" lastClr="000000"/>
      </a:dk1>
      <a:lt1>
        <a:sysClr val="window" lastClr="FFFFFF"/>
      </a:lt1>
      <a:dk2>
        <a:srgbClr val="002044"/>
      </a:dk2>
      <a:lt2>
        <a:srgbClr val="F5F0F3"/>
      </a:lt2>
      <a:accent1>
        <a:srgbClr val="4A41C5"/>
      </a:accent1>
      <a:accent2>
        <a:srgbClr val="37997B"/>
      </a:accent2>
      <a:accent3>
        <a:srgbClr val="17B4DF"/>
      </a:accent3>
      <a:accent4>
        <a:srgbClr val="E69500"/>
      </a:accent4>
      <a:accent5>
        <a:srgbClr val="276D77"/>
      </a:accent5>
      <a:accent6>
        <a:srgbClr val="386ECE"/>
      </a:accent6>
      <a:hlink>
        <a:srgbClr val="AF1DAF"/>
      </a:hlink>
      <a:folHlink>
        <a:srgbClr val="FE5C68"/>
      </a:folHlink>
    </a:clrScheme>
    <a:fontScheme name="Custom 1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lorBlockVTI" id="{733CB85B-8F47-42FB-9326-9FF507018D27}" vid="{069BD9C2-DF61-4F2B-A577-A59C7FC2FF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AF0BF08-C674-44E3-8BFC-85BC65E095F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CCB28C-7D26-4A36-9CFC-D739C28F3D1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757C30-AE9A-4680-90EB-19D282EC2B7C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Color block design</Template>
  <TotalTime>336</TotalTime>
  <Words>725</Words>
  <Application>Microsoft Office PowerPoint</Application>
  <PresentationFormat>Widescreen</PresentationFormat>
  <Paragraphs>73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Avenir Next LT Pro</vt:lpstr>
      <vt:lpstr>Calibri</vt:lpstr>
      <vt:lpstr>Symbol</vt:lpstr>
      <vt:lpstr>ColorBlockVTI</vt:lpstr>
      <vt:lpstr>Practice of using Archi plug-in: coArchi</vt:lpstr>
      <vt:lpstr>Contents, and Questions …</vt:lpstr>
      <vt:lpstr>coArchi – Model Collaboration for Archi</vt:lpstr>
      <vt:lpstr>Connect coArchi to Remote Repo</vt:lpstr>
      <vt:lpstr>Practice of using Archi plug-in: coArchi</vt:lpstr>
      <vt:lpstr>PowerPoint Presentation</vt:lpstr>
      <vt:lpstr>Manage Projects in coArchi – Approach 1</vt:lpstr>
      <vt:lpstr>Manage Projects in coArchi – Approach 2</vt:lpstr>
      <vt:lpstr>More Reflections – Performance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Practice of using Archi plug-in: coArchi</dc:title>
  <dc:creator>Zhao Xiaoqi</dc:creator>
  <cp:lastModifiedBy>Zhao Xiaoqi</cp:lastModifiedBy>
  <cp:revision>17</cp:revision>
  <dcterms:created xsi:type="dcterms:W3CDTF">2024-02-09T15:20:52Z</dcterms:created>
  <dcterms:modified xsi:type="dcterms:W3CDTF">2024-02-09T22:14:13Z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19540963-e559-4020-8a90-fe8a502c2801_Enabled">
    <vt:lpwstr>true</vt:lpwstr>
  </property>
  <property fmtid="{D5CDD505-2E9C-101B-9397-08002B2CF9AE}" pid="4" name="MSIP_Label_19540963-e559-4020-8a90-fe8a502c2801_SetDate">
    <vt:lpwstr>2024-02-09T15:22:01Z</vt:lpwstr>
  </property>
  <property fmtid="{D5CDD505-2E9C-101B-9397-08002B2CF9AE}" pid="5" name="MSIP_Label_19540963-e559-4020-8a90-fe8a502c2801_Method">
    <vt:lpwstr>Standard</vt:lpwstr>
  </property>
  <property fmtid="{D5CDD505-2E9C-101B-9397-08002B2CF9AE}" pid="6" name="MSIP_Label_19540963-e559-4020-8a90-fe8a502c2801_Name">
    <vt:lpwstr>19540963-e559-4020-8a90-fe8a502c2801</vt:lpwstr>
  </property>
  <property fmtid="{D5CDD505-2E9C-101B-9397-08002B2CF9AE}" pid="7" name="MSIP_Label_19540963-e559-4020-8a90-fe8a502c2801_SiteId">
    <vt:lpwstr>f25493ae-1c98-41d7-8a33-0be75f5fe603</vt:lpwstr>
  </property>
  <property fmtid="{D5CDD505-2E9C-101B-9397-08002B2CF9AE}" pid="8" name="MSIP_Label_19540963-e559-4020-8a90-fe8a502c2801_ActionId">
    <vt:lpwstr>7c6d88f8-6186-4c0d-a5f8-9d3727746882</vt:lpwstr>
  </property>
  <property fmtid="{D5CDD505-2E9C-101B-9397-08002B2CF9AE}" pid="9" name="MSIP_Label_19540963-e559-4020-8a90-fe8a502c2801_ContentBits">
    <vt:lpwstr>0</vt:lpwstr>
  </property>
</Properties>
</file>