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59" r:id="rId6"/>
    <p:sldId id="257" r:id="rId7"/>
    <p:sldId id="258" r:id="rId8"/>
    <p:sldId id="262" r:id="rId9"/>
    <p:sldId id="263" r:id="rId10"/>
    <p:sldId id="260" r:id="rId11"/>
    <p:sldId id="261"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118" d="100"/>
          <a:sy n="118" d="100"/>
        </p:scale>
        <p:origin x="255" y="28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9/26/2025</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9/26/2025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r>
              <a:rPr lang="en-US"/>
              <a:t>Click to edit Master subtitle style</a:t>
            </a:r>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pPr lvl="0"/>
            <a:r>
              <a:rPr lang="en-US"/>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r>
              <a:rPr lang="en-US" sz="6000"/>
              <a:t>Click to edit Master title style</a:t>
            </a:r>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2722F022-211C-4882-844C-086FEA6806AA}"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subtitle style</a:t>
            </a: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t>Practice of Using Archi plug-in - coArchi</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Feb., 2024</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dirty="0"/>
              <a:t>Feb., 2024</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dirty="0"/>
              <a:t>Practice of Using Archi plug-in - coArchi</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github.com/yasenstar/EA"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yasenstar.github.io/EA/architool/Query-Archi-HTML-Report.html" TargetMode="External"/><Relationship Id="rId5"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5468470"/>
            <a:ext cx="6437555" cy="475129"/>
          </a:xfrm>
        </p:spPr>
        <p:txBody>
          <a:bodyPr>
            <a:normAutofit fontScale="92500" lnSpcReduction="20000"/>
          </a:bodyPr>
          <a:lstStyle/>
          <a:p>
            <a:r>
              <a:rPr lang="en-US" dirty="0"/>
              <a:t>Xiaoqi Zhao</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pic>
        <p:nvPicPr>
          <p:cNvPr id="3" name="Picture 2">
            <a:extLst>
              <a:ext uri="{FF2B5EF4-FFF2-40B4-BE49-F238E27FC236}">
                <a16:creationId xmlns:a16="http://schemas.microsoft.com/office/drawing/2014/main" id="{756D21F7-A362-AE48-D9A5-F9171E9EB524}"/>
              </a:ext>
            </a:extLst>
          </p:cNvPr>
          <p:cNvPicPr>
            <a:picLocks noChangeAspect="1"/>
          </p:cNvPicPr>
          <p:nvPr/>
        </p:nvPicPr>
        <p:blipFill>
          <a:blip r:embed="rId3"/>
          <a:stretch>
            <a:fillRect/>
          </a:stretch>
        </p:blipFill>
        <p:spPr>
          <a:xfrm>
            <a:off x="8109019" y="-1"/>
            <a:ext cx="4082982" cy="1681945"/>
          </a:xfrm>
          <a:prstGeom prst="rect">
            <a:avLst/>
          </a:prstGeom>
          <a:ln>
            <a:noFill/>
          </a:ln>
          <a:effectLst>
            <a:softEdge rad="112500"/>
          </a:effectLst>
        </p:spPr>
      </p:pic>
      <p:pic>
        <p:nvPicPr>
          <p:cNvPr id="9" name="Picture 8">
            <a:extLst>
              <a:ext uri="{FF2B5EF4-FFF2-40B4-BE49-F238E27FC236}">
                <a16:creationId xmlns:a16="http://schemas.microsoft.com/office/drawing/2014/main" id="{B60FC8E2-5059-EEBF-EEEC-C935DD9B8DE2}"/>
              </a:ext>
            </a:extLst>
          </p:cNvPr>
          <p:cNvPicPr>
            <a:picLocks noChangeAspect="1"/>
          </p:cNvPicPr>
          <p:nvPr/>
        </p:nvPicPr>
        <p:blipFill>
          <a:blip r:embed="rId4"/>
          <a:stretch>
            <a:fillRect/>
          </a:stretch>
        </p:blipFill>
        <p:spPr>
          <a:xfrm>
            <a:off x="5067268" y="6069522"/>
            <a:ext cx="2810500" cy="585267"/>
          </a:xfrm>
          <a:prstGeom prst="rect">
            <a:avLst/>
          </a:prstGeom>
        </p:spPr>
      </p:pic>
      <p:sp>
        <p:nvSpPr>
          <p:cNvPr id="11" name="Subtitle 7">
            <a:extLst>
              <a:ext uri="{FF2B5EF4-FFF2-40B4-BE49-F238E27FC236}">
                <a16:creationId xmlns:a16="http://schemas.microsoft.com/office/drawing/2014/main" id="{0A296E48-34D5-9752-1051-73F2CA3FF687}"/>
              </a:ext>
            </a:extLst>
          </p:cNvPr>
          <p:cNvSpPr txBox="1">
            <a:spLocks/>
          </p:cNvSpPr>
          <p:nvPr/>
        </p:nvSpPr>
        <p:spPr>
          <a:xfrm>
            <a:off x="200808" y="1413698"/>
            <a:ext cx="10951285" cy="1157437"/>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1000"/>
              </a:spcBef>
              <a:buFont typeface="Arial" panose="020B0604020202020204" pitchFamily="34" charset="0"/>
              <a:buNone/>
              <a:defRPr sz="2800" b="1" kern="1200" spc="-20" baseline="0">
                <a:solidFill>
                  <a:schemeClr val="bg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6000" dirty="0"/>
              <a:t>Archi HTML Exported Report </a:t>
            </a:r>
          </a:p>
        </p:txBody>
      </p:sp>
      <p:sp>
        <p:nvSpPr>
          <p:cNvPr id="2" name="TextBox 1">
            <a:extLst>
              <a:ext uri="{FF2B5EF4-FFF2-40B4-BE49-F238E27FC236}">
                <a16:creationId xmlns:a16="http://schemas.microsoft.com/office/drawing/2014/main" id="{9DB1D8F9-0C31-C248-EC96-352920DB57C6}"/>
              </a:ext>
            </a:extLst>
          </p:cNvPr>
          <p:cNvSpPr txBox="1"/>
          <p:nvPr/>
        </p:nvSpPr>
        <p:spPr>
          <a:xfrm>
            <a:off x="313765" y="2832847"/>
            <a:ext cx="7795253" cy="2246769"/>
          </a:xfrm>
          <a:prstGeom prst="rect">
            <a:avLst/>
          </a:prstGeom>
          <a:noFill/>
        </p:spPr>
        <p:txBody>
          <a:bodyPr wrap="square" rtlCol="0">
            <a:spAutoFit/>
          </a:bodyPr>
          <a:lstStyle/>
          <a:p>
            <a:pPr marL="342900" indent="-342900">
              <a:buFont typeface="+mj-lt"/>
              <a:buAutoNum type="arabicPeriod"/>
            </a:pPr>
            <a:r>
              <a:rPr lang="en-US" sz="2800" dirty="0">
                <a:solidFill>
                  <a:schemeClr val="bg1"/>
                </a:solidFill>
              </a:rPr>
              <a:t>Understand Structure of Archi HTML Report</a:t>
            </a:r>
          </a:p>
          <a:p>
            <a:pPr marL="342900" indent="-342900">
              <a:buFont typeface="+mj-lt"/>
              <a:buAutoNum type="arabicPeriod"/>
            </a:pPr>
            <a:endParaRPr lang="en-US" sz="2800" dirty="0">
              <a:solidFill>
                <a:schemeClr val="bg1"/>
              </a:solidFill>
            </a:endParaRPr>
          </a:p>
          <a:p>
            <a:pPr marL="342900" indent="-342900">
              <a:buFont typeface="+mj-lt"/>
              <a:buAutoNum type="arabicPeriod"/>
            </a:pPr>
            <a:r>
              <a:rPr lang="en-US" sz="2800" dirty="0">
                <a:solidFill>
                  <a:schemeClr val="bg1"/>
                </a:solidFill>
              </a:rPr>
              <a:t>Query in Archi HTML Report with alasql</a:t>
            </a:r>
          </a:p>
          <a:p>
            <a:pPr marL="342900" indent="-342900">
              <a:buFont typeface="+mj-lt"/>
              <a:buAutoNum type="arabicPeriod"/>
            </a:pPr>
            <a:endParaRPr lang="en-US" sz="2800" dirty="0">
              <a:solidFill>
                <a:schemeClr val="bg1"/>
              </a:solidFill>
            </a:endParaRPr>
          </a:p>
          <a:p>
            <a:pPr marL="342900" indent="-342900">
              <a:buFont typeface="+mj-lt"/>
              <a:buAutoNum type="arabicPeriod"/>
            </a:pPr>
            <a:r>
              <a:rPr lang="en-US" sz="2800" dirty="0">
                <a:solidFill>
                  <a:schemeClr val="bg1"/>
                </a:solidFill>
              </a:rPr>
              <a:t>Analyze Archi HTML Report in Power BI</a:t>
            </a:r>
          </a:p>
        </p:txBody>
      </p:sp>
      <p:pic>
        <p:nvPicPr>
          <p:cNvPr id="13" name="Picture 12">
            <a:extLst>
              <a:ext uri="{FF2B5EF4-FFF2-40B4-BE49-F238E27FC236}">
                <a16:creationId xmlns:a16="http://schemas.microsoft.com/office/drawing/2014/main" id="{48619332-7888-9ED8-C967-C3FEBCB633C6}"/>
              </a:ext>
            </a:extLst>
          </p:cNvPr>
          <p:cNvPicPr>
            <a:picLocks noChangeAspect="1"/>
          </p:cNvPicPr>
          <p:nvPr/>
        </p:nvPicPr>
        <p:blipFill>
          <a:blip r:embed="rId5"/>
          <a:stretch>
            <a:fillRect/>
          </a:stretch>
        </p:blipFill>
        <p:spPr>
          <a:xfrm>
            <a:off x="8142416" y="2926996"/>
            <a:ext cx="4016188" cy="2431653"/>
          </a:xfrm>
          <a:prstGeom prst="rect">
            <a:avLst/>
          </a:prstGeom>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D99C67-4E36-764F-695B-8241FA8F81A0}"/>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53353808-6107-320F-D3F2-195B35FF8050}"/>
              </a:ext>
            </a:extLst>
          </p:cNvPr>
          <p:cNvSpPr>
            <a:spLocks noGrp="1"/>
          </p:cNvSpPr>
          <p:nvPr>
            <p:ph type="ctrTitle"/>
          </p:nvPr>
        </p:nvSpPr>
        <p:spPr>
          <a:xfrm>
            <a:off x="649044" y="1308846"/>
            <a:ext cx="6815446" cy="4078942"/>
          </a:xfrm>
        </p:spPr>
        <p:txBody>
          <a:bodyPr>
            <a:noAutofit/>
          </a:bodyPr>
          <a:lstStyle/>
          <a:p>
            <a:r>
              <a:rPr lang="en-US" sz="6000" dirty="0"/>
              <a:t>Archi’s Excel Export Plug-In</a:t>
            </a:r>
            <a:br>
              <a:rPr lang="en-US" sz="6000" dirty="0"/>
            </a:br>
            <a:r>
              <a:rPr lang="en-US" sz="6000" dirty="0"/>
              <a:t>1.0.0 </a:t>
            </a:r>
            <a:r>
              <a:rPr lang="en-US" sz="6000" dirty="0">
                <a:sym typeface="Wingdings" panose="05000000000000000000" pitchFamily="2" charset="2"/>
              </a:rPr>
              <a:t> 1.1.1</a:t>
            </a:r>
            <a:br>
              <a:rPr lang="en-US" sz="6000" dirty="0">
                <a:sym typeface="Wingdings" panose="05000000000000000000" pitchFamily="2" charset="2"/>
              </a:rPr>
            </a:br>
            <a:r>
              <a:rPr lang="en-US" sz="4800" dirty="0">
                <a:solidFill>
                  <a:srgbClr val="FFFF00"/>
                </a:solidFill>
                <a:sym typeface="Wingdings" panose="05000000000000000000" pitchFamily="2" charset="2"/>
              </a:rPr>
              <a:t>(Difference Need Aware)</a:t>
            </a:r>
            <a:endParaRPr lang="en-US" sz="6000" dirty="0">
              <a:solidFill>
                <a:srgbClr val="FFFF00"/>
              </a:solidFill>
            </a:endParaRPr>
          </a:p>
        </p:txBody>
      </p:sp>
      <p:sp>
        <p:nvSpPr>
          <p:cNvPr id="8" name="Subtitle 7">
            <a:extLst>
              <a:ext uri="{FF2B5EF4-FFF2-40B4-BE49-F238E27FC236}">
                <a16:creationId xmlns:a16="http://schemas.microsoft.com/office/drawing/2014/main" id="{C1E21AEC-C81C-EC4A-5D7C-50432CEB8D22}"/>
              </a:ext>
            </a:extLst>
          </p:cNvPr>
          <p:cNvSpPr>
            <a:spLocks noGrp="1"/>
          </p:cNvSpPr>
          <p:nvPr>
            <p:ph type="subTitle" idx="1"/>
          </p:nvPr>
        </p:nvSpPr>
        <p:spPr>
          <a:xfrm>
            <a:off x="649045" y="4640424"/>
            <a:ext cx="6437555" cy="1303176"/>
          </a:xfrm>
        </p:spPr>
        <p:txBody>
          <a:bodyPr/>
          <a:lstStyle/>
          <a:p>
            <a:r>
              <a:rPr lang="en-US" dirty="0"/>
              <a:t>Xiaoqi Zhao</a:t>
            </a:r>
          </a:p>
        </p:txBody>
      </p:sp>
      <p:pic>
        <p:nvPicPr>
          <p:cNvPr id="5" name="Picture Placeholder 4" descr="A picture containing mountain, sky, outdoor, nature, sunrise ">
            <a:extLst>
              <a:ext uri="{FF2B5EF4-FFF2-40B4-BE49-F238E27FC236}">
                <a16:creationId xmlns:a16="http://schemas.microsoft.com/office/drawing/2014/main" id="{A584BAFD-0EE5-767D-2AC1-C5CF0C47148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pic>
        <p:nvPicPr>
          <p:cNvPr id="3" name="Picture 2">
            <a:extLst>
              <a:ext uri="{FF2B5EF4-FFF2-40B4-BE49-F238E27FC236}">
                <a16:creationId xmlns:a16="http://schemas.microsoft.com/office/drawing/2014/main" id="{7E1A0E5C-728D-4509-BB45-0B6E851939B6}"/>
              </a:ext>
            </a:extLst>
          </p:cNvPr>
          <p:cNvPicPr>
            <a:picLocks noChangeAspect="1"/>
          </p:cNvPicPr>
          <p:nvPr/>
        </p:nvPicPr>
        <p:blipFill>
          <a:blip r:embed="rId3"/>
          <a:stretch>
            <a:fillRect/>
          </a:stretch>
        </p:blipFill>
        <p:spPr>
          <a:xfrm>
            <a:off x="4600321" y="-22484"/>
            <a:ext cx="3537169" cy="1457103"/>
          </a:xfrm>
          <a:prstGeom prst="rect">
            <a:avLst/>
          </a:prstGeom>
          <a:ln>
            <a:noFill/>
          </a:ln>
          <a:effectLst>
            <a:softEdge rad="112500"/>
          </a:effectLst>
        </p:spPr>
      </p:pic>
      <p:sp>
        <p:nvSpPr>
          <p:cNvPr id="11" name="Subtitle 7">
            <a:extLst>
              <a:ext uri="{FF2B5EF4-FFF2-40B4-BE49-F238E27FC236}">
                <a16:creationId xmlns:a16="http://schemas.microsoft.com/office/drawing/2014/main" id="{33A64A17-0F51-A041-A60A-7BFBD345AE7A}"/>
              </a:ext>
            </a:extLst>
          </p:cNvPr>
          <p:cNvSpPr txBox="1">
            <a:spLocks/>
          </p:cNvSpPr>
          <p:nvPr/>
        </p:nvSpPr>
        <p:spPr>
          <a:xfrm>
            <a:off x="649045" y="188258"/>
            <a:ext cx="6437555" cy="699247"/>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800" b="1" kern="1200" spc="-20" baseline="0">
                <a:solidFill>
                  <a:schemeClr val="bg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Archi Tool Usage</a:t>
            </a:r>
          </a:p>
        </p:txBody>
      </p:sp>
      <p:pic>
        <p:nvPicPr>
          <p:cNvPr id="6" name="Picture 5">
            <a:extLst>
              <a:ext uri="{FF2B5EF4-FFF2-40B4-BE49-F238E27FC236}">
                <a16:creationId xmlns:a16="http://schemas.microsoft.com/office/drawing/2014/main" id="{C338BE0B-533C-5182-6A16-A7D8AE9C4D2E}"/>
              </a:ext>
            </a:extLst>
          </p:cNvPr>
          <p:cNvPicPr>
            <a:picLocks noChangeAspect="1"/>
          </p:cNvPicPr>
          <p:nvPr/>
        </p:nvPicPr>
        <p:blipFill>
          <a:blip r:embed="rId4"/>
          <a:stretch>
            <a:fillRect/>
          </a:stretch>
        </p:blipFill>
        <p:spPr>
          <a:xfrm>
            <a:off x="3558018" y="4557467"/>
            <a:ext cx="1125924" cy="10894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 name="Picture 19">
            <a:extLst>
              <a:ext uri="{FF2B5EF4-FFF2-40B4-BE49-F238E27FC236}">
                <a16:creationId xmlns:a16="http://schemas.microsoft.com/office/drawing/2014/main" id="{38AC5742-BFFC-376E-2380-22CFB4FB404A}"/>
              </a:ext>
            </a:extLst>
          </p:cNvPr>
          <p:cNvPicPr>
            <a:picLocks noChangeAspect="1"/>
          </p:cNvPicPr>
          <p:nvPr/>
        </p:nvPicPr>
        <p:blipFill>
          <a:blip r:embed="rId5"/>
          <a:stretch>
            <a:fillRect/>
          </a:stretch>
        </p:blipFill>
        <p:spPr>
          <a:xfrm>
            <a:off x="3719662" y="5943600"/>
            <a:ext cx="2810500" cy="585267"/>
          </a:xfrm>
          <a:prstGeom prst="rect">
            <a:avLst/>
          </a:prstGeom>
        </p:spPr>
      </p:pic>
      <p:pic>
        <p:nvPicPr>
          <p:cNvPr id="1026" name="Picture 2">
            <a:extLst>
              <a:ext uri="{FF2B5EF4-FFF2-40B4-BE49-F238E27FC236}">
                <a16:creationId xmlns:a16="http://schemas.microsoft.com/office/drawing/2014/main" id="{1D0079CB-892C-E107-5E5D-632F343F78B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97489" y="2761545"/>
            <a:ext cx="4525853" cy="299209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19801848-9E5D-1F12-97BC-DB956C66C0D3}"/>
              </a:ext>
            </a:extLst>
          </p:cNvPr>
          <p:cNvPicPr>
            <a:picLocks noChangeAspect="1"/>
          </p:cNvPicPr>
          <p:nvPr/>
        </p:nvPicPr>
        <p:blipFill>
          <a:blip r:embed="rId7"/>
          <a:stretch>
            <a:fillRect/>
          </a:stretch>
        </p:blipFill>
        <p:spPr>
          <a:xfrm>
            <a:off x="5645560" y="4557468"/>
            <a:ext cx="1089473" cy="10894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Arrow: Right 3">
            <a:extLst>
              <a:ext uri="{FF2B5EF4-FFF2-40B4-BE49-F238E27FC236}">
                <a16:creationId xmlns:a16="http://schemas.microsoft.com/office/drawing/2014/main" id="{AE17E0F1-F287-F6C3-8A88-F6E9ACCFF77A}"/>
              </a:ext>
            </a:extLst>
          </p:cNvPr>
          <p:cNvSpPr/>
          <p:nvPr/>
        </p:nvSpPr>
        <p:spPr>
          <a:xfrm>
            <a:off x="4875451" y="4758117"/>
            <a:ext cx="606903" cy="791037"/>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44409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1308846"/>
            <a:ext cx="6815446" cy="4078942"/>
          </a:xfrm>
        </p:spPr>
        <p:txBody>
          <a:bodyPr>
            <a:noAutofit/>
          </a:bodyPr>
          <a:lstStyle/>
          <a:p>
            <a:r>
              <a:rPr lang="en-US" sz="7200" dirty="0"/>
              <a:t>Understand Structure of Archi HTML Report</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a:lstStyle/>
          <a:p>
            <a:r>
              <a:rPr lang="en-US" dirty="0"/>
              <a:t>Xiaoqi Zhao</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pic>
        <p:nvPicPr>
          <p:cNvPr id="3" name="Picture 2">
            <a:extLst>
              <a:ext uri="{FF2B5EF4-FFF2-40B4-BE49-F238E27FC236}">
                <a16:creationId xmlns:a16="http://schemas.microsoft.com/office/drawing/2014/main" id="{756D21F7-A362-AE48-D9A5-F9171E9EB524}"/>
              </a:ext>
            </a:extLst>
          </p:cNvPr>
          <p:cNvPicPr>
            <a:picLocks noChangeAspect="1"/>
          </p:cNvPicPr>
          <p:nvPr/>
        </p:nvPicPr>
        <p:blipFill>
          <a:blip r:embed="rId3"/>
          <a:stretch>
            <a:fillRect/>
          </a:stretch>
        </p:blipFill>
        <p:spPr>
          <a:xfrm>
            <a:off x="8109019" y="-1"/>
            <a:ext cx="4082982" cy="1681945"/>
          </a:xfrm>
          <a:prstGeom prst="rect">
            <a:avLst/>
          </a:prstGeom>
          <a:ln>
            <a:noFill/>
          </a:ln>
          <a:effectLst>
            <a:softEdge rad="112500"/>
          </a:effectLst>
        </p:spPr>
      </p:pic>
      <p:pic>
        <p:nvPicPr>
          <p:cNvPr id="9" name="Picture 8">
            <a:extLst>
              <a:ext uri="{FF2B5EF4-FFF2-40B4-BE49-F238E27FC236}">
                <a16:creationId xmlns:a16="http://schemas.microsoft.com/office/drawing/2014/main" id="{B60FC8E2-5059-EEBF-EEEC-C935DD9B8DE2}"/>
              </a:ext>
            </a:extLst>
          </p:cNvPr>
          <p:cNvPicPr>
            <a:picLocks noChangeAspect="1"/>
          </p:cNvPicPr>
          <p:nvPr/>
        </p:nvPicPr>
        <p:blipFill>
          <a:blip r:embed="rId4"/>
          <a:stretch>
            <a:fillRect/>
          </a:stretch>
        </p:blipFill>
        <p:spPr>
          <a:xfrm>
            <a:off x="5067268" y="6069522"/>
            <a:ext cx="2810500" cy="585267"/>
          </a:xfrm>
          <a:prstGeom prst="rect">
            <a:avLst/>
          </a:prstGeom>
        </p:spPr>
      </p:pic>
      <p:pic>
        <p:nvPicPr>
          <p:cNvPr id="4" name="Picture 3">
            <a:extLst>
              <a:ext uri="{FF2B5EF4-FFF2-40B4-BE49-F238E27FC236}">
                <a16:creationId xmlns:a16="http://schemas.microsoft.com/office/drawing/2014/main" id="{7534C8A3-84CE-B0B0-067B-F18BC9A7188D}"/>
              </a:ext>
            </a:extLst>
          </p:cNvPr>
          <p:cNvPicPr>
            <a:picLocks noChangeAspect="1"/>
          </p:cNvPicPr>
          <p:nvPr/>
        </p:nvPicPr>
        <p:blipFill>
          <a:blip r:embed="rId5">
            <a:clrChange>
              <a:clrFrom>
                <a:srgbClr val="F9F9F8"/>
              </a:clrFrom>
              <a:clrTo>
                <a:srgbClr val="F9F9F8">
                  <a:alpha val="0"/>
                </a:srgbClr>
              </a:clrTo>
            </a:clrChange>
          </a:blip>
          <a:stretch>
            <a:fillRect/>
          </a:stretch>
        </p:blipFill>
        <p:spPr>
          <a:xfrm>
            <a:off x="6472518" y="2215273"/>
            <a:ext cx="5428411" cy="3082240"/>
          </a:xfrm>
          <a:prstGeom prst="rect">
            <a:avLst/>
          </a:prstGeom>
          <a:ln>
            <a:noFill/>
          </a:ln>
          <a:effectLst>
            <a:outerShdw blurRad="292100" dist="139700" dir="2700000" algn="tl" rotWithShape="0">
              <a:srgbClr val="333333">
                <a:alpha val="65000"/>
              </a:srgbClr>
            </a:outerShdw>
          </a:effectLst>
        </p:spPr>
      </p:pic>
      <p:sp>
        <p:nvSpPr>
          <p:cNvPr id="11" name="Subtitle 7">
            <a:extLst>
              <a:ext uri="{FF2B5EF4-FFF2-40B4-BE49-F238E27FC236}">
                <a16:creationId xmlns:a16="http://schemas.microsoft.com/office/drawing/2014/main" id="{0A296E48-34D5-9752-1051-73F2CA3FF687}"/>
              </a:ext>
            </a:extLst>
          </p:cNvPr>
          <p:cNvSpPr txBox="1">
            <a:spLocks/>
          </p:cNvSpPr>
          <p:nvPr/>
        </p:nvSpPr>
        <p:spPr>
          <a:xfrm>
            <a:off x="649045" y="188258"/>
            <a:ext cx="6437555" cy="699247"/>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800" b="1" kern="1200" spc="-20" baseline="0">
                <a:solidFill>
                  <a:schemeClr val="bg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Archi HTML Report - 01</a:t>
            </a:r>
          </a:p>
        </p:txBody>
      </p:sp>
    </p:spTree>
    <p:extLst>
      <p:ext uri="{BB962C8B-B14F-4D97-AF65-F5344CB8AC3E}">
        <p14:creationId xmlns:p14="http://schemas.microsoft.com/office/powerpoint/2010/main" val="3612957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1308846"/>
            <a:ext cx="6815446" cy="4078942"/>
          </a:xfrm>
        </p:spPr>
        <p:txBody>
          <a:bodyPr>
            <a:noAutofit/>
          </a:bodyPr>
          <a:lstStyle/>
          <a:p>
            <a:r>
              <a:rPr lang="en-US" sz="7200" dirty="0"/>
              <a:t>Query in Archi HTML Report with alasql</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a:lstStyle/>
          <a:p>
            <a:r>
              <a:rPr lang="en-US" dirty="0"/>
              <a:t>Xiaoqi Zhao</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pic>
        <p:nvPicPr>
          <p:cNvPr id="3" name="Picture 2">
            <a:extLst>
              <a:ext uri="{FF2B5EF4-FFF2-40B4-BE49-F238E27FC236}">
                <a16:creationId xmlns:a16="http://schemas.microsoft.com/office/drawing/2014/main" id="{756D21F7-A362-AE48-D9A5-F9171E9EB524}"/>
              </a:ext>
            </a:extLst>
          </p:cNvPr>
          <p:cNvPicPr>
            <a:picLocks noChangeAspect="1"/>
          </p:cNvPicPr>
          <p:nvPr/>
        </p:nvPicPr>
        <p:blipFill>
          <a:blip r:embed="rId3"/>
          <a:stretch>
            <a:fillRect/>
          </a:stretch>
        </p:blipFill>
        <p:spPr>
          <a:xfrm>
            <a:off x="8109019" y="735494"/>
            <a:ext cx="4082982" cy="1681945"/>
          </a:xfrm>
          <a:prstGeom prst="rect">
            <a:avLst/>
          </a:prstGeom>
          <a:ln>
            <a:noFill/>
          </a:ln>
          <a:effectLst>
            <a:softEdge rad="112500"/>
          </a:effectLst>
        </p:spPr>
      </p:pic>
      <p:pic>
        <p:nvPicPr>
          <p:cNvPr id="9" name="Picture 8">
            <a:extLst>
              <a:ext uri="{FF2B5EF4-FFF2-40B4-BE49-F238E27FC236}">
                <a16:creationId xmlns:a16="http://schemas.microsoft.com/office/drawing/2014/main" id="{B60FC8E2-5059-EEBF-EEEC-C935DD9B8DE2}"/>
              </a:ext>
            </a:extLst>
          </p:cNvPr>
          <p:cNvPicPr>
            <a:picLocks noChangeAspect="1"/>
          </p:cNvPicPr>
          <p:nvPr/>
        </p:nvPicPr>
        <p:blipFill>
          <a:blip r:embed="rId4"/>
          <a:stretch>
            <a:fillRect/>
          </a:stretch>
        </p:blipFill>
        <p:spPr>
          <a:xfrm>
            <a:off x="5127416" y="6160674"/>
            <a:ext cx="2810500" cy="585267"/>
          </a:xfrm>
          <a:prstGeom prst="rect">
            <a:avLst/>
          </a:prstGeom>
        </p:spPr>
      </p:pic>
      <p:sp>
        <p:nvSpPr>
          <p:cNvPr id="11" name="Subtitle 7">
            <a:extLst>
              <a:ext uri="{FF2B5EF4-FFF2-40B4-BE49-F238E27FC236}">
                <a16:creationId xmlns:a16="http://schemas.microsoft.com/office/drawing/2014/main" id="{0A296E48-34D5-9752-1051-73F2CA3FF687}"/>
              </a:ext>
            </a:extLst>
          </p:cNvPr>
          <p:cNvSpPr txBox="1">
            <a:spLocks/>
          </p:cNvSpPr>
          <p:nvPr/>
        </p:nvSpPr>
        <p:spPr>
          <a:xfrm>
            <a:off x="649045" y="188258"/>
            <a:ext cx="6437555" cy="699247"/>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800" b="1" kern="1200" spc="-20" baseline="0">
                <a:solidFill>
                  <a:schemeClr val="bg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Archi HTML Report - 02</a:t>
            </a:r>
          </a:p>
        </p:txBody>
      </p:sp>
      <p:pic>
        <p:nvPicPr>
          <p:cNvPr id="6" name="Picture 5">
            <a:extLst>
              <a:ext uri="{FF2B5EF4-FFF2-40B4-BE49-F238E27FC236}">
                <a16:creationId xmlns:a16="http://schemas.microsoft.com/office/drawing/2014/main" id="{7A485DB7-FE17-B65F-3B6D-17F1A31DED1E}"/>
              </a:ext>
            </a:extLst>
          </p:cNvPr>
          <p:cNvPicPr>
            <a:picLocks noChangeAspect="1"/>
          </p:cNvPicPr>
          <p:nvPr/>
        </p:nvPicPr>
        <p:blipFill>
          <a:blip r:embed="rId5">
            <a:clrChange>
              <a:clrFrom>
                <a:srgbClr val="F9F9F8"/>
              </a:clrFrom>
              <a:clrTo>
                <a:srgbClr val="F9F9F8">
                  <a:alpha val="0"/>
                </a:srgbClr>
              </a:clrTo>
            </a:clrChange>
          </a:blip>
          <a:stretch>
            <a:fillRect/>
          </a:stretch>
        </p:blipFill>
        <p:spPr>
          <a:xfrm>
            <a:off x="5754445" y="2908589"/>
            <a:ext cx="6437555" cy="2383423"/>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D71C280F-FF0A-212D-A1CE-8C7F1EC2D07A}"/>
              </a:ext>
            </a:extLst>
          </p:cNvPr>
          <p:cNvSpPr txBox="1"/>
          <p:nvPr/>
        </p:nvSpPr>
        <p:spPr>
          <a:xfrm>
            <a:off x="38080" y="4852100"/>
            <a:ext cx="8245307" cy="369332"/>
          </a:xfrm>
          <a:prstGeom prst="rect">
            <a:avLst/>
          </a:prstGeom>
          <a:noFill/>
        </p:spPr>
        <p:txBody>
          <a:bodyPr wrap="square">
            <a:spAutoFit/>
          </a:bodyPr>
          <a:lstStyle/>
          <a:p>
            <a:r>
              <a:rPr lang="en-US" b="1" dirty="0">
                <a:solidFill>
                  <a:srgbClr val="FFFF00"/>
                </a:solidFill>
                <a:hlinkClick r:id="rId6">
                  <a:extLst>
                    <a:ext uri="{A12FA001-AC4F-418D-AE19-62706E023703}">
                      <ahyp:hlinkClr xmlns:ahyp="http://schemas.microsoft.com/office/drawing/2018/hyperlinkcolor" val="tx"/>
                    </a:ext>
                  </a:extLst>
                </a:hlinkClick>
              </a:rPr>
              <a:t>https://yasenstar.github.io/EA/architool/Query-Archi-HTML-Report.html</a:t>
            </a:r>
            <a:endParaRPr lang="en-US" b="1" dirty="0">
              <a:solidFill>
                <a:srgbClr val="FFFF00"/>
              </a:solidFill>
            </a:endParaRPr>
          </a:p>
        </p:txBody>
      </p:sp>
      <p:sp>
        <p:nvSpPr>
          <p:cNvPr id="13" name="TextBox 12">
            <a:extLst>
              <a:ext uri="{FF2B5EF4-FFF2-40B4-BE49-F238E27FC236}">
                <a16:creationId xmlns:a16="http://schemas.microsoft.com/office/drawing/2014/main" id="{C47F7B81-55B4-326B-329C-0BBED78FA2AC}"/>
              </a:ext>
            </a:extLst>
          </p:cNvPr>
          <p:cNvSpPr txBox="1"/>
          <p:nvPr/>
        </p:nvSpPr>
        <p:spPr>
          <a:xfrm>
            <a:off x="38081" y="6320193"/>
            <a:ext cx="4235746" cy="369332"/>
          </a:xfrm>
          <a:prstGeom prst="rect">
            <a:avLst/>
          </a:prstGeom>
          <a:noFill/>
        </p:spPr>
        <p:txBody>
          <a:bodyPr wrap="square">
            <a:spAutoFit/>
          </a:bodyPr>
          <a:lstStyle/>
          <a:p>
            <a:r>
              <a:rPr lang="en-US" b="1" dirty="0">
                <a:solidFill>
                  <a:srgbClr val="FFFF00"/>
                </a:solidFill>
                <a:hlinkClick r:id="rId7">
                  <a:extLst>
                    <a:ext uri="{A12FA001-AC4F-418D-AE19-62706E023703}">
                      <ahyp:hlinkClr xmlns:ahyp="http://schemas.microsoft.com/office/drawing/2018/hyperlinkcolor" val="tx"/>
                    </a:ext>
                  </a:extLst>
                </a:hlinkClick>
              </a:rPr>
              <a:t>https://github.com/yasenstar/EA</a:t>
            </a:r>
            <a:endParaRPr lang="en-US" b="1" dirty="0">
              <a:solidFill>
                <a:srgbClr val="FFFF00"/>
              </a:solidFill>
            </a:endParaRPr>
          </a:p>
        </p:txBody>
      </p:sp>
    </p:spTree>
    <p:extLst>
      <p:ext uri="{BB962C8B-B14F-4D97-AF65-F5344CB8AC3E}">
        <p14:creationId xmlns:p14="http://schemas.microsoft.com/office/powerpoint/2010/main" val="997135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1308846"/>
            <a:ext cx="6815446" cy="4078942"/>
          </a:xfrm>
        </p:spPr>
        <p:txBody>
          <a:bodyPr>
            <a:noAutofit/>
          </a:bodyPr>
          <a:lstStyle/>
          <a:p>
            <a:r>
              <a:rPr lang="en-US" sz="7200" dirty="0"/>
              <a:t>Analyze Archi HTML Report in Power </a:t>
            </a:r>
            <a:r>
              <a:rPr lang="en-US" altLang="zh-CN" sz="7200" dirty="0"/>
              <a:t>BI</a:t>
            </a:r>
            <a:endParaRPr lang="en-US" sz="7200" dirty="0"/>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a:lstStyle/>
          <a:p>
            <a:r>
              <a:rPr lang="en-US" dirty="0"/>
              <a:t>Xiaoqi Zhao</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pic>
        <p:nvPicPr>
          <p:cNvPr id="3" name="Picture 2">
            <a:extLst>
              <a:ext uri="{FF2B5EF4-FFF2-40B4-BE49-F238E27FC236}">
                <a16:creationId xmlns:a16="http://schemas.microsoft.com/office/drawing/2014/main" id="{756D21F7-A362-AE48-D9A5-F9171E9EB524}"/>
              </a:ext>
            </a:extLst>
          </p:cNvPr>
          <p:cNvPicPr>
            <a:picLocks noChangeAspect="1"/>
          </p:cNvPicPr>
          <p:nvPr/>
        </p:nvPicPr>
        <p:blipFill>
          <a:blip r:embed="rId3"/>
          <a:stretch>
            <a:fillRect/>
          </a:stretch>
        </p:blipFill>
        <p:spPr>
          <a:xfrm>
            <a:off x="8109019" y="-1"/>
            <a:ext cx="4082982" cy="1681945"/>
          </a:xfrm>
          <a:prstGeom prst="rect">
            <a:avLst/>
          </a:prstGeom>
          <a:ln>
            <a:noFill/>
          </a:ln>
          <a:effectLst>
            <a:softEdge rad="112500"/>
          </a:effectLst>
        </p:spPr>
      </p:pic>
      <p:pic>
        <p:nvPicPr>
          <p:cNvPr id="9" name="Picture 8">
            <a:extLst>
              <a:ext uri="{FF2B5EF4-FFF2-40B4-BE49-F238E27FC236}">
                <a16:creationId xmlns:a16="http://schemas.microsoft.com/office/drawing/2014/main" id="{B60FC8E2-5059-EEBF-EEEC-C935DD9B8DE2}"/>
              </a:ext>
            </a:extLst>
          </p:cNvPr>
          <p:cNvPicPr>
            <a:picLocks noChangeAspect="1"/>
          </p:cNvPicPr>
          <p:nvPr/>
        </p:nvPicPr>
        <p:blipFill>
          <a:blip r:embed="rId4"/>
          <a:stretch>
            <a:fillRect/>
          </a:stretch>
        </p:blipFill>
        <p:spPr>
          <a:xfrm>
            <a:off x="5147295" y="6167625"/>
            <a:ext cx="2810500" cy="585267"/>
          </a:xfrm>
          <a:prstGeom prst="rect">
            <a:avLst/>
          </a:prstGeom>
        </p:spPr>
      </p:pic>
      <p:sp>
        <p:nvSpPr>
          <p:cNvPr id="11" name="Subtitle 7">
            <a:extLst>
              <a:ext uri="{FF2B5EF4-FFF2-40B4-BE49-F238E27FC236}">
                <a16:creationId xmlns:a16="http://schemas.microsoft.com/office/drawing/2014/main" id="{0A296E48-34D5-9752-1051-73F2CA3FF687}"/>
              </a:ext>
            </a:extLst>
          </p:cNvPr>
          <p:cNvSpPr txBox="1">
            <a:spLocks/>
          </p:cNvSpPr>
          <p:nvPr/>
        </p:nvSpPr>
        <p:spPr>
          <a:xfrm>
            <a:off x="649045" y="188258"/>
            <a:ext cx="6437555" cy="699247"/>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800" b="1" kern="1200" spc="-20" baseline="0">
                <a:solidFill>
                  <a:schemeClr val="bg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Archi HTML Report - 03</a:t>
            </a:r>
          </a:p>
        </p:txBody>
      </p:sp>
      <p:pic>
        <p:nvPicPr>
          <p:cNvPr id="4" name="Picture 3">
            <a:extLst>
              <a:ext uri="{FF2B5EF4-FFF2-40B4-BE49-F238E27FC236}">
                <a16:creationId xmlns:a16="http://schemas.microsoft.com/office/drawing/2014/main" id="{0E699162-8C86-B4D9-6501-1BBBC9CD2791}"/>
              </a:ext>
            </a:extLst>
          </p:cNvPr>
          <p:cNvPicPr>
            <a:picLocks noChangeAspect="1"/>
          </p:cNvPicPr>
          <p:nvPr/>
        </p:nvPicPr>
        <p:blipFill>
          <a:blip r:embed="rId5"/>
          <a:stretch>
            <a:fillRect/>
          </a:stretch>
        </p:blipFill>
        <p:spPr>
          <a:xfrm>
            <a:off x="9412322" y="1681944"/>
            <a:ext cx="1476375" cy="1085850"/>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88219AFB-08F9-0EC3-279B-2C0CCBE7FBAD}"/>
              </a:ext>
            </a:extLst>
          </p:cNvPr>
          <p:cNvPicPr>
            <a:picLocks noChangeAspect="1"/>
          </p:cNvPicPr>
          <p:nvPr/>
        </p:nvPicPr>
        <p:blipFill>
          <a:blip r:embed="rId6">
            <a:clrChange>
              <a:clrFrom>
                <a:srgbClr val="F9F9F8"/>
              </a:clrFrom>
              <a:clrTo>
                <a:srgbClr val="F9F9F8">
                  <a:alpha val="0"/>
                </a:srgbClr>
              </a:clrTo>
            </a:clrChange>
          </a:blip>
          <a:stretch>
            <a:fillRect/>
          </a:stretch>
        </p:blipFill>
        <p:spPr>
          <a:xfrm>
            <a:off x="4358425" y="3567953"/>
            <a:ext cx="7750367" cy="23015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4491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E73BA6-D881-569E-9FEE-D3BC859A0D8D}"/>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93243656-D8F7-9F2E-EA18-09A37B7E04E0}"/>
              </a:ext>
            </a:extLst>
          </p:cNvPr>
          <p:cNvSpPr>
            <a:spLocks noGrp="1"/>
          </p:cNvSpPr>
          <p:nvPr>
            <p:ph type="ctrTitle"/>
          </p:nvPr>
        </p:nvSpPr>
        <p:spPr>
          <a:xfrm>
            <a:off x="649044" y="1308846"/>
            <a:ext cx="6815446" cy="4078942"/>
          </a:xfrm>
        </p:spPr>
        <p:txBody>
          <a:bodyPr>
            <a:noAutofit/>
          </a:bodyPr>
          <a:lstStyle/>
          <a:p>
            <a:r>
              <a:rPr lang="en-US" sz="7200" dirty="0"/>
              <a:t>Archi HTML Report in ERD View</a:t>
            </a:r>
          </a:p>
        </p:txBody>
      </p:sp>
      <p:sp>
        <p:nvSpPr>
          <p:cNvPr id="8" name="Subtitle 7">
            <a:extLst>
              <a:ext uri="{FF2B5EF4-FFF2-40B4-BE49-F238E27FC236}">
                <a16:creationId xmlns:a16="http://schemas.microsoft.com/office/drawing/2014/main" id="{39928477-16B3-E5A7-0282-3C27219378CB}"/>
              </a:ext>
            </a:extLst>
          </p:cNvPr>
          <p:cNvSpPr>
            <a:spLocks noGrp="1"/>
          </p:cNvSpPr>
          <p:nvPr>
            <p:ph type="subTitle" idx="1"/>
          </p:nvPr>
        </p:nvSpPr>
        <p:spPr>
          <a:xfrm>
            <a:off x="649045" y="4640424"/>
            <a:ext cx="6437555" cy="1303176"/>
          </a:xfrm>
        </p:spPr>
        <p:txBody>
          <a:bodyPr/>
          <a:lstStyle/>
          <a:p>
            <a:r>
              <a:rPr lang="en-US" dirty="0"/>
              <a:t>Xiaoqi Zhao</a:t>
            </a:r>
          </a:p>
        </p:txBody>
      </p:sp>
      <p:pic>
        <p:nvPicPr>
          <p:cNvPr id="5" name="Picture Placeholder 4" descr="A picture containing mountain, sky, outdoor, nature, sunrise ">
            <a:extLst>
              <a:ext uri="{FF2B5EF4-FFF2-40B4-BE49-F238E27FC236}">
                <a16:creationId xmlns:a16="http://schemas.microsoft.com/office/drawing/2014/main" id="{DEA97461-B72C-1CF7-3BE0-945D1AE19EB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pic>
        <p:nvPicPr>
          <p:cNvPr id="3" name="Picture 2">
            <a:extLst>
              <a:ext uri="{FF2B5EF4-FFF2-40B4-BE49-F238E27FC236}">
                <a16:creationId xmlns:a16="http://schemas.microsoft.com/office/drawing/2014/main" id="{72038AAB-23E8-D4D3-D7F3-7535C250C614}"/>
              </a:ext>
            </a:extLst>
          </p:cNvPr>
          <p:cNvPicPr>
            <a:picLocks noChangeAspect="1"/>
          </p:cNvPicPr>
          <p:nvPr/>
        </p:nvPicPr>
        <p:blipFill>
          <a:blip r:embed="rId3"/>
          <a:stretch>
            <a:fillRect/>
          </a:stretch>
        </p:blipFill>
        <p:spPr>
          <a:xfrm>
            <a:off x="8109019" y="-1"/>
            <a:ext cx="4082982" cy="1681945"/>
          </a:xfrm>
          <a:prstGeom prst="rect">
            <a:avLst/>
          </a:prstGeom>
          <a:ln>
            <a:noFill/>
          </a:ln>
          <a:effectLst>
            <a:softEdge rad="112500"/>
          </a:effectLst>
        </p:spPr>
      </p:pic>
      <p:pic>
        <p:nvPicPr>
          <p:cNvPr id="9" name="Picture 8">
            <a:extLst>
              <a:ext uri="{FF2B5EF4-FFF2-40B4-BE49-F238E27FC236}">
                <a16:creationId xmlns:a16="http://schemas.microsoft.com/office/drawing/2014/main" id="{BCEF3C91-ACE2-64DE-0956-77FAFAC0DBFF}"/>
              </a:ext>
            </a:extLst>
          </p:cNvPr>
          <p:cNvPicPr>
            <a:picLocks noChangeAspect="1"/>
          </p:cNvPicPr>
          <p:nvPr/>
        </p:nvPicPr>
        <p:blipFill>
          <a:blip r:embed="rId4"/>
          <a:stretch>
            <a:fillRect/>
          </a:stretch>
        </p:blipFill>
        <p:spPr>
          <a:xfrm>
            <a:off x="5147295" y="6167625"/>
            <a:ext cx="2810500" cy="585267"/>
          </a:xfrm>
          <a:prstGeom prst="rect">
            <a:avLst/>
          </a:prstGeom>
        </p:spPr>
      </p:pic>
      <p:sp>
        <p:nvSpPr>
          <p:cNvPr id="11" name="Subtitle 7">
            <a:extLst>
              <a:ext uri="{FF2B5EF4-FFF2-40B4-BE49-F238E27FC236}">
                <a16:creationId xmlns:a16="http://schemas.microsoft.com/office/drawing/2014/main" id="{F6F85076-C378-815B-8AED-A9A3FDABF45C}"/>
              </a:ext>
            </a:extLst>
          </p:cNvPr>
          <p:cNvSpPr txBox="1">
            <a:spLocks/>
          </p:cNvSpPr>
          <p:nvPr/>
        </p:nvSpPr>
        <p:spPr>
          <a:xfrm>
            <a:off x="649045" y="188258"/>
            <a:ext cx="6437555" cy="699247"/>
          </a:xfrm>
          <a:prstGeom prst="rect">
            <a:avLst/>
          </a:prstGeom>
        </p:spPr>
        <p:txBody>
          <a:bodyPr vert="horz" lIns="91440" tIns="45720" rIns="91440" bIns="45720" rtlCol="0" anchor="b">
            <a:normAutofit fontScale="92500"/>
          </a:bodyPr>
          <a:lstStyle>
            <a:lvl1pPr marL="0" indent="0" algn="l" defTabSz="914400" rtl="0" eaLnBrk="1" latinLnBrk="0" hangingPunct="1">
              <a:lnSpc>
                <a:spcPct val="110000"/>
              </a:lnSpc>
              <a:spcBef>
                <a:spcPts val="1000"/>
              </a:spcBef>
              <a:buFont typeface="Arial" panose="020B0604020202020204" pitchFamily="34" charset="0"/>
              <a:buNone/>
              <a:defRPr sz="2800" b="1" kern="1200" spc="-20" baseline="0">
                <a:solidFill>
                  <a:schemeClr val="bg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dirty="0"/>
              <a:t>Archi HTML Report - 04</a:t>
            </a:r>
          </a:p>
        </p:txBody>
      </p:sp>
      <p:pic>
        <p:nvPicPr>
          <p:cNvPr id="6" name="Picture 5">
            <a:extLst>
              <a:ext uri="{FF2B5EF4-FFF2-40B4-BE49-F238E27FC236}">
                <a16:creationId xmlns:a16="http://schemas.microsoft.com/office/drawing/2014/main" id="{138B7DED-4A05-BE60-A0FD-7A83B844FDF0}"/>
              </a:ext>
            </a:extLst>
          </p:cNvPr>
          <p:cNvPicPr>
            <a:picLocks noChangeAspect="1"/>
          </p:cNvPicPr>
          <p:nvPr/>
        </p:nvPicPr>
        <p:blipFill>
          <a:blip r:embed="rId5"/>
          <a:stretch>
            <a:fillRect/>
          </a:stretch>
        </p:blipFill>
        <p:spPr>
          <a:xfrm>
            <a:off x="6881649" y="2146621"/>
            <a:ext cx="5179808" cy="3631086"/>
          </a:xfrm>
          <a:prstGeom prst="rect">
            <a:avLst/>
          </a:prstGeom>
          <a:ln>
            <a:noFill/>
          </a:ln>
          <a:effectLst>
            <a:softEdge rad="112500"/>
          </a:effectLst>
        </p:spPr>
      </p:pic>
    </p:spTree>
    <p:extLst>
      <p:ext uri="{BB962C8B-B14F-4D97-AF65-F5344CB8AC3E}">
        <p14:creationId xmlns:p14="http://schemas.microsoft.com/office/powerpoint/2010/main" val="4271078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F15A0D-D8B7-5FA3-6C7C-6C5C9EF327A9}"/>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26DBF019-C3D0-A785-9BC2-BC83AC7444FA}"/>
              </a:ext>
            </a:extLst>
          </p:cNvPr>
          <p:cNvSpPr>
            <a:spLocks noGrp="1"/>
          </p:cNvSpPr>
          <p:nvPr>
            <p:ph type="ctrTitle"/>
          </p:nvPr>
        </p:nvSpPr>
        <p:spPr>
          <a:xfrm>
            <a:off x="649044" y="1308846"/>
            <a:ext cx="6815446" cy="4078942"/>
          </a:xfrm>
        </p:spPr>
        <p:txBody>
          <a:bodyPr>
            <a:noAutofit/>
          </a:bodyPr>
          <a:lstStyle/>
          <a:p>
            <a:r>
              <a:rPr lang="en-US" sz="7200" dirty="0"/>
              <a:t>Q&amp;A - Query on CRUD in FlowRelation</a:t>
            </a:r>
          </a:p>
        </p:txBody>
      </p:sp>
      <p:pic>
        <p:nvPicPr>
          <p:cNvPr id="5" name="Picture Placeholder 4" descr="A picture containing mountain, sky, outdoor, nature, sunrise ">
            <a:extLst>
              <a:ext uri="{FF2B5EF4-FFF2-40B4-BE49-F238E27FC236}">
                <a16:creationId xmlns:a16="http://schemas.microsoft.com/office/drawing/2014/main" id="{716CF632-3F3D-9453-7458-A4E246767C4E}"/>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pic>
        <p:nvPicPr>
          <p:cNvPr id="3" name="Picture 2">
            <a:extLst>
              <a:ext uri="{FF2B5EF4-FFF2-40B4-BE49-F238E27FC236}">
                <a16:creationId xmlns:a16="http://schemas.microsoft.com/office/drawing/2014/main" id="{4B4BEB9D-9245-4798-A2F4-952A6D45B743}"/>
              </a:ext>
            </a:extLst>
          </p:cNvPr>
          <p:cNvPicPr>
            <a:picLocks noChangeAspect="1"/>
          </p:cNvPicPr>
          <p:nvPr/>
        </p:nvPicPr>
        <p:blipFill>
          <a:blip r:embed="rId3"/>
          <a:stretch>
            <a:fillRect/>
          </a:stretch>
        </p:blipFill>
        <p:spPr>
          <a:xfrm>
            <a:off x="8109019" y="-1"/>
            <a:ext cx="4082982" cy="1681945"/>
          </a:xfrm>
          <a:prstGeom prst="rect">
            <a:avLst/>
          </a:prstGeom>
          <a:ln>
            <a:noFill/>
          </a:ln>
          <a:effectLst>
            <a:softEdge rad="112500"/>
          </a:effectLst>
        </p:spPr>
      </p:pic>
      <p:pic>
        <p:nvPicPr>
          <p:cNvPr id="9" name="Picture 8">
            <a:extLst>
              <a:ext uri="{FF2B5EF4-FFF2-40B4-BE49-F238E27FC236}">
                <a16:creationId xmlns:a16="http://schemas.microsoft.com/office/drawing/2014/main" id="{D29990FB-3621-36A0-F00F-96A07A24084E}"/>
              </a:ext>
            </a:extLst>
          </p:cNvPr>
          <p:cNvPicPr>
            <a:picLocks noChangeAspect="1"/>
          </p:cNvPicPr>
          <p:nvPr/>
        </p:nvPicPr>
        <p:blipFill>
          <a:blip r:embed="rId4"/>
          <a:stretch>
            <a:fillRect/>
          </a:stretch>
        </p:blipFill>
        <p:spPr>
          <a:xfrm>
            <a:off x="0" y="4428255"/>
            <a:ext cx="2810500" cy="585267"/>
          </a:xfrm>
          <a:prstGeom prst="rect">
            <a:avLst/>
          </a:prstGeom>
        </p:spPr>
      </p:pic>
      <p:sp>
        <p:nvSpPr>
          <p:cNvPr id="11" name="Subtitle 7">
            <a:extLst>
              <a:ext uri="{FF2B5EF4-FFF2-40B4-BE49-F238E27FC236}">
                <a16:creationId xmlns:a16="http://schemas.microsoft.com/office/drawing/2014/main" id="{4F525409-BE82-E23C-F1F5-5AD171E66E45}"/>
              </a:ext>
            </a:extLst>
          </p:cNvPr>
          <p:cNvSpPr txBox="1">
            <a:spLocks/>
          </p:cNvSpPr>
          <p:nvPr/>
        </p:nvSpPr>
        <p:spPr>
          <a:xfrm>
            <a:off x="649045" y="188258"/>
            <a:ext cx="6437555" cy="699247"/>
          </a:xfrm>
          <a:prstGeom prst="rect">
            <a:avLst/>
          </a:prstGeom>
        </p:spPr>
        <p:txBody>
          <a:bodyPr vert="horz" lIns="91440" tIns="45720" rIns="91440" bIns="45720" rtlCol="0" anchor="b">
            <a:normAutofit fontScale="92500"/>
          </a:bodyPr>
          <a:lstStyle>
            <a:lvl1pPr marL="0" indent="0" algn="l" defTabSz="914400" rtl="0" eaLnBrk="1" latinLnBrk="0" hangingPunct="1">
              <a:lnSpc>
                <a:spcPct val="110000"/>
              </a:lnSpc>
              <a:spcBef>
                <a:spcPts val="1000"/>
              </a:spcBef>
              <a:buFont typeface="Arial" panose="020B0604020202020204" pitchFamily="34" charset="0"/>
              <a:buNone/>
              <a:defRPr sz="2800" b="1" kern="1200" spc="-20" baseline="0">
                <a:solidFill>
                  <a:schemeClr val="bg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dirty="0"/>
              <a:t>Archi HTML Report - 05</a:t>
            </a:r>
          </a:p>
        </p:txBody>
      </p:sp>
      <p:pic>
        <p:nvPicPr>
          <p:cNvPr id="1026" name="Picture 2" descr="CRUD: Definition, Operations, Benefits How it Works and More">
            <a:extLst>
              <a:ext uri="{FF2B5EF4-FFF2-40B4-BE49-F238E27FC236}">
                <a16:creationId xmlns:a16="http://schemas.microsoft.com/office/drawing/2014/main" id="{F70196CE-1903-AEC7-3723-A7B4E914DB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1216" y="2340426"/>
            <a:ext cx="5346192" cy="26730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99680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F99694-F06A-3C01-5824-44ACBDD5EB25}"/>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7B3C50B6-7092-A2B3-3C4E-E06C1E71F162}"/>
              </a:ext>
            </a:extLst>
          </p:cNvPr>
          <p:cNvSpPr>
            <a:spLocks noGrp="1"/>
          </p:cNvSpPr>
          <p:nvPr>
            <p:ph type="title"/>
          </p:nvPr>
        </p:nvSpPr>
        <p:spPr/>
        <p:txBody>
          <a:bodyPr>
            <a:noAutofit/>
          </a:bodyPr>
          <a:lstStyle/>
          <a:p>
            <a:r>
              <a:rPr lang="en-US" sz="4000" dirty="0"/>
              <a:t>Question Got from Dave Gordon:</a:t>
            </a:r>
          </a:p>
        </p:txBody>
      </p:sp>
      <p:sp>
        <p:nvSpPr>
          <p:cNvPr id="8" name="Subtitle 7">
            <a:extLst>
              <a:ext uri="{FF2B5EF4-FFF2-40B4-BE49-F238E27FC236}">
                <a16:creationId xmlns:a16="http://schemas.microsoft.com/office/drawing/2014/main" id="{CEDBA922-0E28-E499-CC4D-9F09D22537C7}"/>
              </a:ext>
            </a:extLst>
          </p:cNvPr>
          <p:cNvSpPr>
            <a:spLocks noGrp="1"/>
          </p:cNvSpPr>
          <p:nvPr>
            <p:ph sz="quarter" idx="14"/>
          </p:nvPr>
        </p:nvSpPr>
        <p:spPr>
          <a:xfrm>
            <a:off x="931863" y="1395248"/>
            <a:ext cx="10667616" cy="4615027"/>
          </a:xfrm>
        </p:spPr>
        <p:txBody>
          <a:bodyPr>
            <a:normAutofit/>
          </a:bodyPr>
          <a:lstStyle/>
          <a:p>
            <a:r>
              <a:rPr lang="en-US" dirty="0">
                <a:latin typeface="Bahnschrift SemiCondensed" panose="020B0502040204020203" pitchFamily="34" charset="0"/>
              </a:rPr>
              <a:t>I am using the following statement to list the flow relationships.</a:t>
            </a:r>
          </a:p>
          <a:p>
            <a:endParaRPr lang="en-US" dirty="0">
              <a:latin typeface="Bahnschrift SemiCondensed" panose="020B0502040204020203" pitchFamily="34" charset="0"/>
            </a:endParaRPr>
          </a:p>
          <a:p>
            <a:endParaRPr lang="en-US" dirty="0">
              <a:latin typeface="Bahnschrift SemiCondensed" panose="020B0502040204020203" pitchFamily="34" charset="0"/>
            </a:endParaRPr>
          </a:p>
          <a:p>
            <a:endParaRPr lang="en-US" dirty="0">
              <a:latin typeface="Bahnschrift SemiCondensed" panose="020B0502040204020203" pitchFamily="34" charset="0"/>
            </a:endParaRPr>
          </a:p>
          <a:p>
            <a:endParaRPr lang="en-US" dirty="0">
              <a:latin typeface="Bahnschrift SemiCondensed" panose="020B0502040204020203" pitchFamily="34" charset="0"/>
            </a:endParaRPr>
          </a:p>
          <a:p>
            <a:r>
              <a:rPr lang="en-US" dirty="0">
                <a:latin typeface="Bahnschrift SemiCondensed" panose="020B0502040204020203" pitchFamily="34" charset="0"/>
              </a:rPr>
              <a:t>Is it possible to extend upon this to obtain the color of the flow relationship lines, as the HTML do not identify the properties of the lines and this is used in Archi view to determine what type of CRUD operation (</a:t>
            </a:r>
            <a:r>
              <a:rPr lang="en-US" dirty="0" err="1">
                <a:latin typeface="Bahnschrift SemiCondensed" panose="020B0502040204020203" pitchFamily="34" charset="0"/>
              </a:rPr>
              <a:t>e.g</a:t>
            </a:r>
            <a:r>
              <a:rPr lang="en-US" dirty="0">
                <a:latin typeface="Bahnschrift SemiCondensed" panose="020B0502040204020203" pitchFamily="34" charset="0"/>
              </a:rPr>
              <a:t> Black=Create, Blue=Read, etc.) but not sure if the </a:t>
            </a:r>
            <a:r>
              <a:rPr lang="en-US" dirty="0" err="1">
                <a:latin typeface="Bahnschrift SemiCondensed" panose="020B0502040204020203" pitchFamily="34" charset="0"/>
              </a:rPr>
              <a:t>LineColor</a:t>
            </a:r>
            <a:r>
              <a:rPr lang="en-US" dirty="0">
                <a:latin typeface="Bahnschrift SemiCondensed" panose="020B0502040204020203" pitchFamily="34" charset="0"/>
              </a:rPr>
              <a:t> is stored with the HTML tables</a:t>
            </a:r>
            <a:r>
              <a:rPr lang="en-US" dirty="0"/>
              <a:t>.</a:t>
            </a:r>
          </a:p>
        </p:txBody>
      </p:sp>
      <p:pic>
        <p:nvPicPr>
          <p:cNvPr id="3" name="Picture 2">
            <a:extLst>
              <a:ext uri="{FF2B5EF4-FFF2-40B4-BE49-F238E27FC236}">
                <a16:creationId xmlns:a16="http://schemas.microsoft.com/office/drawing/2014/main" id="{9FE07EEA-8DBF-F8DA-780F-F2D220323DF7}"/>
              </a:ext>
            </a:extLst>
          </p:cNvPr>
          <p:cNvPicPr>
            <a:picLocks noChangeAspect="1"/>
          </p:cNvPicPr>
          <p:nvPr/>
        </p:nvPicPr>
        <p:blipFill>
          <a:blip r:embed="rId2"/>
          <a:stretch>
            <a:fillRect/>
          </a:stretch>
        </p:blipFill>
        <p:spPr>
          <a:xfrm>
            <a:off x="0" y="6176083"/>
            <a:ext cx="1659118" cy="683458"/>
          </a:xfrm>
          <a:prstGeom prst="rect">
            <a:avLst/>
          </a:prstGeom>
          <a:ln>
            <a:noFill/>
          </a:ln>
          <a:effectLst>
            <a:softEdge rad="112500"/>
          </a:effectLst>
        </p:spPr>
      </p:pic>
      <p:pic>
        <p:nvPicPr>
          <p:cNvPr id="9" name="Picture 8">
            <a:extLst>
              <a:ext uri="{FF2B5EF4-FFF2-40B4-BE49-F238E27FC236}">
                <a16:creationId xmlns:a16="http://schemas.microsoft.com/office/drawing/2014/main" id="{1B59AE8D-ABCD-1D56-AF47-2FA6ABAC4102}"/>
              </a:ext>
            </a:extLst>
          </p:cNvPr>
          <p:cNvPicPr>
            <a:picLocks noChangeAspect="1"/>
          </p:cNvPicPr>
          <p:nvPr/>
        </p:nvPicPr>
        <p:blipFill>
          <a:blip r:embed="rId3"/>
          <a:stretch>
            <a:fillRect/>
          </a:stretch>
        </p:blipFill>
        <p:spPr>
          <a:xfrm>
            <a:off x="5147295" y="6167625"/>
            <a:ext cx="2810500" cy="585267"/>
          </a:xfrm>
          <a:prstGeom prst="rect">
            <a:avLst/>
          </a:prstGeom>
        </p:spPr>
      </p:pic>
      <p:pic>
        <p:nvPicPr>
          <p:cNvPr id="13" name="Picture 12">
            <a:extLst>
              <a:ext uri="{FF2B5EF4-FFF2-40B4-BE49-F238E27FC236}">
                <a16:creationId xmlns:a16="http://schemas.microsoft.com/office/drawing/2014/main" id="{3B9EB8D4-F939-3B66-E20D-C47E48136A11}"/>
              </a:ext>
            </a:extLst>
          </p:cNvPr>
          <p:cNvPicPr>
            <a:picLocks noChangeAspect="1"/>
          </p:cNvPicPr>
          <p:nvPr/>
        </p:nvPicPr>
        <p:blipFill>
          <a:blip r:embed="rId4"/>
          <a:stretch>
            <a:fillRect/>
          </a:stretch>
        </p:blipFill>
        <p:spPr>
          <a:xfrm>
            <a:off x="1236152" y="1912462"/>
            <a:ext cx="10164152" cy="2044683"/>
          </a:xfrm>
          <a:prstGeom prst="rect">
            <a:avLst/>
          </a:prstGeom>
        </p:spPr>
      </p:pic>
    </p:spTree>
    <p:extLst>
      <p:ext uri="{BB962C8B-B14F-4D97-AF65-F5344CB8AC3E}">
        <p14:creationId xmlns:p14="http://schemas.microsoft.com/office/powerpoint/2010/main" val="2299969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1BE4-B090-7B32-E9F2-E567D2A61EF1}"/>
              </a:ext>
            </a:extLst>
          </p:cNvPr>
          <p:cNvSpPr>
            <a:spLocks noGrp="1"/>
          </p:cNvSpPr>
          <p:nvPr>
            <p:ph type="title"/>
          </p:nvPr>
        </p:nvSpPr>
        <p:spPr/>
        <p:txBody>
          <a:bodyPr>
            <a:normAutofit fontScale="90000"/>
          </a:bodyPr>
          <a:lstStyle/>
          <a:p>
            <a:r>
              <a:rPr lang="en-US" dirty="0"/>
              <a:t>Investigation and Reflection</a:t>
            </a:r>
          </a:p>
        </p:txBody>
      </p:sp>
      <p:sp>
        <p:nvSpPr>
          <p:cNvPr id="3" name="Content Placeholder 2">
            <a:extLst>
              <a:ext uri="{FF2B5EF4-FFF2-40B4-BE49-F238E27FC236}">
                <a16:creationId xmlns:a16="http://schemas.microsoft.com/office/drawing/2014/main" id="{8CAD00B2-B3B2-5C06-E141-42F9D092A655}"/>
              </a:ext>
            </a:extLst>
          </p:cNvPr>
          <p:cNvSpPr>
            <a:spLocks noGrp="1"/>
          </p:cNvSpPr>
          <p:nvPr>
            <p:ph sz="quarter" idx="14"/>
          </p:nvPr>
        </p:nvSpPr>
        <p:spPr/>
        <p:txBody>
          <a:bodyPr/>
          <a:lstStyle/>
          <a:p>
            <a:r>
              <a:rPr lang="en-US" dirty="0"/>
              <a:t>“</a:t>
            </a:r>
            <a:r>
              <a:rPr lang="en-US" dirty="0" err="1"/>
              <a:t>lineColor</a:t>
            </a:r>
            <a:r>
              <a:rPr lang="en-US" dirty="0"/>
              <a:t>” is one property attached to element / relationship in a view, </a:t>
            </a:r>
            <a:r>
              <a:rPr lang="en-US" b="1" dirty="0"/>
              <a:t>NOT</a:t>
            </a:r>
            <a:r>
              <a:rPr lang="en-US" dirty="0"/>
              <a:t> in Archi model repository</a:t>
            </a:r>
          </a:p>
          <a:p>
            <a:r>
              <a:rPr lang="en-US" dirty="0"/>
              <a:t>Archi HTML report doesn’t have those HTML-style properties exported since they display view as </a:t>
            </a:r>
            <a:r>
              <a:rPr lang="en-US" b="1" dirty="0"/>
              <a:t>Image</a:t>
            </a:r>
          </a:p>
          <a:p>
            <a:r>
              <a:rPr lang="en-US" dirty="0"/>
              <a:t>In CRUD example, the way to use alasql to query those type information may need to model CRUD as </a:t>
            </a:r>
            <a:r>
              <a:rPr lang="en-US" b="1" dirty="0"/>
              <a:t>Archi property</a:t>
            </a:r>
          </a:p>
          <a:p>
            <a:endParaRPr lang="en-US" dirty="0"/>
          </a:p>
          <a:p>
            <a:r>
              <a:rPr lang="en-US" dirty="0"/>
              <a:t>See live demo…</a:t>
            </a:r>
          </a:p>
        </p:txBody>
      </p:sp>
      <p:sp>
        <p:nvSpPr>
          <p:cNvPr id="4" name="Footer Placeholder 3">
            <a:extLst>
              <a:ext uri="{FF2B5EF4-FFF2-40B4-BE49-F238E27FC236}">
                <a16:creationId xmlns:a16="http://schemas.microsoft.com/office/drawing/2014/main" id="{F6AA7F5A-9E01-C9AC-2936-20E0643215EF}"/>
              </a:ext>
            </a:extLst>
          </p:cNvPr>
          <p:cNvSpPr>
            <a:spLocks noGrp="1"/>
          </p:cNvSpPr>
          <p:nvPr>
            <p:ph type="ftr" sz="quarter" idx="11"/>
          </p:nvPr>
        </p:nvSpPr>
        <p:spPr/>
        <p:txBody>
          <a:bodyPr/>
          <a:lstStyle/>
          <a:p>
            <a:r>
              <a:rPr lang="en-US"/>
              <a:t>Practice of Using Archi plug-in - coArchi</a:t>
            </a:r>
            <a:endParaRPr lang="en-US" dirty="0"/>
          </a:p>
        </p:txBody>
      </p:sp>
      <p:sp>
        <p:nvSpPr>
          <p:cNvPr id="5" name="Date Placeholder 4">
            <a:extLst>
              <a:ext uri="{FF2B5EF4-FFF2-40B4-BE49-F238E27FC236}">
                <a16:creationId xmlns:a16="http://schemas.microsoft.com/office/drawing/2014/main" id="{7499DAD4-C9A0-7C16-B5A4-B20AC96612E9}"/>
              </a:ext>
            </a:extLst>
          </p:cNvPr>
          <p:cNvSpPr>
            <a:spLocks noGrp="1"/>
          </p:cNvSpPr>
          <p:nvPr>
            <p:ph type="dt" sz="half" idx="10"/>
          </p:nvPr>
        </p:nvSpPr>
        <p:spPr/>
        <p:txBody>
          <a:bodyPr/>
          <a:lstStyle/>
          <a:p>
            <a:pPr>
              <a:defRPr/>
            </a:pPr>
            <a:r>
              <a:rPr lang="en-US">
                <a:solidFill>
                  <a:prstClr val="black"/>
                </a:solidFill>
              </a:rPr>
              <a:t>Feb., 2024</a:t>
            </a:r>
            <a:endParaRPr lang="en-US" dirty="0">
              <a:solidFill>
                <a:prstClr val="black"/>
              </a:solidFill>
            </a:endParaRPr>
          </a:p>
        </p:txBody>
      </p:sp>
      <p:sp>
        <p:nvSpPr>
          <p:cNvPr id="6" name="Slide Number Placeholder 5">
            <a:extLst>
              <a:ext uri="{FF2B5EF4-FFF2-40B4-BE49-F238E27FC236}">
                <a16:creationId xmlns:a16="http://schemas.microsoft.com/office/drawing/2014/main" id="{B5D866FD-50EC-91C8-FAAC-D96521B4B29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016937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9558D-AF20-4414-2CF5-A67F49F7FB1B}"/>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EF8CE278-CEAC-7058-FC55-24E4D48A39C1}"/>
              </a:ext>
            </a:extLst>
          </p:cNvPr>
          <p:cNvSpPr>
            <a:spLocks noGrp="1"/>
          </p:cNvSpPr>
          <p:nvPr>
            <p:ph type="ctrTitle"/>
          </p:nvPr>
        </p:nvSpPr>
        <p:spPr>
          <a:xfrm>
            <a:off x="649044" y="1308846"/>
            <a:ext cx="6815446" cy="4078942"/>
          </a:xfrm>
        </p:spPr>
        <p:txBody>
          <a:bodyPr>
            <a:noAutofit/>
          </a:bodyPr>
          <a:lstStyle/>
          <a:p>
            <a:r>
              <a:rPr lang="en-US" sz="7200" dirty="0"/>
              <a:t>Interoperating via ArchiMate Open Exchange File</a:t>
            </a:r>
          </a:p>
        </p:txBody>
      </p:sp>
      <p:sp>
        <p:nvSpPr>
          <p:cNvPr id="8" name="Subtitle 7">
            <a:extLst>
              <a:ext uri="{FF2B5EF4-FFF2-40B4-BE49-F238E27FC236}">
                <a16:creationId xmlns:a16="http://schemas.microsoft.com/office/drawing/2014/main" id="{2C8D6717-BA4C-57DD-3E48-40A8E2B2E01B}"/>
              </a:ext>
            </a:extLst>
          </p:cNvPr>
          <p:cNvSpPr>
            <a:spLocks noGrp="1"/>
          </p:cNvSpPr>
          <p:nvPr>
            <p:ph type="subTitle" idx="1"/>
          </p:nvPr>
        </p:nvSpPr>
        <p:spPr>
          <a:xfrm>
            <a:off x="649045" y="4640424"/>
            <a:ext cx="6437555" cy="1303176"/>
          </a:xfrm>
        </p:spPr>
        <p:txBody>
          <a:bodyPr/>
          <a:lstStyle/>
          <a:p>
            <a:r>
              <a:rPr lang="en-US" dirty="0"/>
              <a:t>Xiaoqi Zhao</a:t>
            </a:r>
          </a:p>
        </p:txBody>
      </p:sp>
      <p:pic>
        <p:nvPicPr>
          <p:cNvPr id="5" name="Picture Placeholder 4" descr="A picture containing mountain, sky, outdoor, nature, sunrise ">
            <a:extLst>
              <a:ext uri="{FF2B5EF4-FFF2-40B4-BE49-F238E27FC236}">
                <a16:creationId xmlns:a16="http://schemas.microsoft.com/office/drawing/2014/main" id="{70942310-D7EA-A83B-8AFA-EC55B534689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pic>
        <p:nvPicPr>
          <p:cNvPr id="3" name="Picture 2">
            <a:extLst>
              <a:ext uri="{FF2B5EF4-FFF2-40B4-BE49-F238E27FC236}">
                <a16:creationId xmlns:a16="http://schemas.microsoft.com/office/drawing/2014/main" id="{67781E78-736C-C0BC-6092-F1E8267A5935}"/>
              </a:ext>
            </a:extLst>
          </p:cNvPr>
          <p:cNvPicPr>
            <a:picLocks noChangeAspect="1"/>
          </p:cNvPicPr>
          <p:nvPr/>
        </p:nvPicPr>
        <p:blipFill>
          <a:blip r:embed="rId3"/>
          <a:stretch>
            <a:fillRect/>
          </a:stretch>
        </p:blipFill>
        <p:spPr>
          <a:xfrm>
            <a:off x="4600321" y="-22484"/>
            <a:ext cx="3537169" cy="1457103"/>
          </a:xfrm>
          <a:prstGeom prst="rect">
            <a:avLst/>
          </a:prstGeom>
          <a:ln>
            <a:noFill/>
          </a:ln>
          <a:effectLst>
            <a:softEdge rad="112500"/>
          </a:effectLst>
        </p:spPr>
      </p:pic>
      <p:sp>
        <p:nvSpPr>
          <p:cNvPr id="11" name="Subtitle 7">
            <a:extLst>
              <a:ext uri="{FF2B5EF4-FFF2-40B4-BE49-F238E27FC236}">
                <a16:creationId xmlns:a16="http://schemas.microsoft.com/office/drawing/2014/main" id="{1F732C2D-5582-DFF8-7822-BFC8F9ED30AB}"/>
              </a:ext>
            </a:extLst>
          </p:cNvPr>
          <p:cNvSpPr txBox="1">
            <a:spLocks/>
          </p:cNvSpPr>
          <p:nvPr/>
        </p:nvSpPr>
        <p:spPr>
          <a:xfrm>
            <a:off x="649045" y="188258"/>
            <a:ext cx="6437555" cy="699247"/>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800" b="1" kern="1200" spc="-20" baseline="0">
                <a:solidFill>
                  <a:schemeClr val="bg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Archi Tool Usage</a:t>
            </a:r>
          </a:p>
        </p:txBody>
      </p:sp>
      <p:pic>
        <p:nvPicPr>
          <p:cNvPr id="6" name="Picture 5">
            <a:extLst>
              <a:ext uri="{FF2B5EF4-FFF2-40B4-BE49-F238E27FC236}">
                <a16:creationId xmlns:a16="http://schemas.microsoft.com/office/drawing/2014/main" id="{09F63E69-2DA3-B6D3-1F58-D1982B394846}"/>
              </a:ext>
            </a:extLst>
          </p:cNvPr>
          <p:cNvPicPr>
            <a:picLocks noChangeAspect="1"/>
          </p:cNvPicPr>
          <p:nvPr/>
        </p:nvPicPr>
        <p:blipFill>
          <a:blip r:embed="rId4"/>
          <a:stretch>
            <a:fillRect/>
          </a:stretch>
        </p:blipFill>
        <p:spPr>
          <a:xfrm>
            <a:off x="9328094" y="706067"/>
            <a:ext cx="1118724" cy="10825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D5D5B460-8F1D-BB66-69DC-561CE40B2E93}"/>
              </a:ext>
            </a:extLst>
          </p:cNvPr>
          <p:cNvPicPr>
            <a:picLocks noChangeAspect="1"/>
          </p:cNvPicPr>
          <p:nvPr/>
        </p:nvPicPr>
        <p:blipFill>
          <a:blip r:embed="rId5"/>
          <a:stretch>
            <a:fillRect/>
          </a:stretch>
        </p:blipFill>
        <p:spPr>
          <a:xfrm>
            <a:off x="7803122" y="3774576"/>
            <a:ext cx="1118724" cy="10825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13">
            <a:extLst>
              <a:ext uri="{FF2B5EF4-FFF2-40B4-BE49-F238E27FC236}">
                <a16:creationId xmlns:a16="http://schemas.microsoft.com/office/drawing/2014/main" id="{3022D315-E2C2-FA4A-7A66-3DDCB0983F46}"/>
              </a:ext>
            </a:extLst>
          </p:cNvPr>
          <p:cNvPicPr>
            <a:picLocks noChangeAspect="1"/>
          </p:cNvPicPr>
          <p:nvPr/>
        </p:nvPicPr>
        <p:blipFill>
          <a:blip r:embed="rId6"/>
          <a:stretch>
            <a:fillRect/>
          </a:stretch>
        </p:blipFill>
        <p:spPr>
          <a:xfrm>
            <a:off x="10804891" y="3827174"/>
            <a:ext cx="1118724" cy="10825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Picture 15">
            <a:extLst>
              <a:ext uri="{FF2B5EF4-FFF2-40B4-BE49-F238E27FC236}">
                <a16:creationId xmlns:a16="http://schemas.microsoft.com/office/drawing/2014/main" id="{6FC7621A-8483-A7EA-2C57-8BD575086061}"/>
              </a:ext>
            </a:extLst>
          </p:cNvPr>
          <p:cNvPicPr>
            <a:picLocks noChangeAspect="1"/>
          </p:cNvPicPr>
          <p:nvPr/>
        </p:nvPicPr>
        <p:blipFill>
          <a:blip r:embed="rId7"/>
          <a:stretch>
            <a:fillRect/>
          </a:stretch>
        </p:blipFill>
        <p:spPr>
          <a:xfrm>
            <a:off x="9323037" y="2329000"/>
            <a:ext cx="1076475" cy="10193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7" name="Arrow: Left-Right 16">
            <a:extLst>
              <a:ext uri="{FF2B5EF4-FFF2-40B4-BE49-F238E27FC236}">
                <a16:creationId xmlns:a16="http://schemas.microsoft.com/office/drawing/2014/main" id="{E568D64C-ABFB-40D6-CF9E-3EC15CE22A45}"/>
              </a:ext>
            </a:extLst>
          </p:cNvPr>
          <p:cNvSpPr/>
          <p:nvPr/>
        </p:nvSpPr>
        <p:spPr>
          <a:xfrm rot="5400000">
            <a:off x="9572398" y="1880989"/>
            <a:ext cx="582626" cy="319636"/>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8" name="Arrow: Left-Right 17">
            <a:extLst>
              <a:ext uri="{FF2B5EF4-FFF2-40B4-BE49-F238E27FC236}">
                <a16:creationId xmlns:a16="http://schemas.microsoft.com/office/drawing/2014/main" id="{6B3FBB9D-C36F-A7B0-A6BD-0D526ECA41D9}"/>
              </a:ext>
            </a:extLst>
          </p:cNvPr>
          <p:cNvSpPr/>
          <p:nvPr/>
        </p:nvSpPr>
        <p:spPr>
          <a:xfrm rot="2683574">
            <a:off x="10513577" y="3299990"/>
            <a:ext cx="582626" cy="319636"/>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9" name="Arrow: Left-Right 18">
            <a:extLst>
              <a:ext uri="{FF2B5EF4-FFF2-40B4-BE49-F238E27FC236}">
                <a16:creationId xmlns:a16="http://schemas.microsoft.com/office/drawing/2014/main" id="{1B4867B7-71F4-3AE5-3D05-6F6EFB42D59D}"/>
              </a:ext>
            </a:extLst>
          </p:cNvPr>
          <p:cNvSpPr/>
          <p:nvPr/>
        </p:nvSpPr>
        <p:spPr>
          <a:xfrm rot="18803854">
            <a:off x="8740411" y="3315036"/>
            <a:ext cx="582626" cy="319636"/>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20" name="Picture 19">
            <a:extLst>
              <a:ext uri="{FF2B5EF4-FFF2-40B4-BE49-F238E27FC236}">
                <a16:creationId xmlns:a16="http://schemas.microsoft.com/office/drawing/2014/main" id="{FE688D4C-A6E4-F5AB-9E55-E9BC44CFFB9D}"/>
              </a:ext>
            </a:extLst>
          </p:cNvPr>
          <p:cNvPicPr>
            <a:picLocks noChangeAspect="1"/>
          </p:cNvPicPr>
          <p:nvPr/>
        </p:nvPicPr>
        <p:blipFill>
          <a:blip r:embed="rId8"/>
          <a:stretch>
            <a:fillRect/>
          </a:stretch>
        </p:blipFill>
        <p:spPr>
          <a:xfrm>
            <a:off x="3040166" y="5387788"/>
            <a:ext cx="2810500" cy="585267"/>
          </a:xfrm>
          <a:prstGeom prst="rect">
            <a:avLst/>
          </a:prstGeom>
        </p:spPr>
      </p:pic>
    </p:spTree>
    <p:extLst>
      <p:ext uri="{BB962C8B-B14F-4D97-AF65-F5344CB8AC3E}">
        <p14:creationId xmlns:p14="http://schemas.microsoft.com/office/powerpoint/2010/main" val="3486583080"/>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A5CCB28C-7D26-4A36-9CFC-D739C28F3D18}">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Color block design</Template>
  <TotalTime>3813</TotalTime>
  <Words>310</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Avenir Next LT Pro</vt:lpstr>
      <vt:lpstr>Bahnschrift SemiCondensed</vt:lpstr>
      <vt:lpstr>Calibri</vt:lpstr>
      <vt:lpstr>Wingdings</vt:lpstr>
      <vt:lpstr>ColorBlockVTI</vt:lpstr>
      <vt:lpstr>PowerPoint Presentation</vt:lpstr>
      <vt:lpstr>Understand Structure of Archi HTML Report</vt:lpstr>
      <vt:lpstr>Query in Archi HTML Report with alasql</vt:lpstr>
      <vt:lpstr>Analyze Archi HTML Report in Power BI</vt:lpstr>
      <vt:lpstr>Archi HTML Report in ERD View</vt:lpstr>
      <vt:lpstr>Q&amp;A - Query on CRUD in FlowRelation</vt:lpstr>
      <vt:lpstr>Question Got from Dave Gordon:</vt:lpstr>
      <vt:lpstr>Investigation and Reflection</vt:lpstr>
      <vt:lpstr>Interoperating via ArchiMate Open Exchange File</vt:lpstr>
      <vt:lpstr>Archi’s Excel Export Plug-In 1.0.0  1.1.1 (Difference Need Aware)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of using Archi plug-in: coArchi</dc:title>
  <dc:creator>Zhao Xiaoqi</dc:creator>
  <cp:lastModifiedBy>Xiaoqi Zhao</cp:lastModifiedBy>
  <cp:revision>39</cp:revision>
  <dcterms:created xsi:type="dcterms:W3CDTF">2024-02-09T15:20:52Z</dcterms:created>
  <dcterms:modified xsi:type="dcterms:W3CDTF">2025-09-26T11:21:09Z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19540963-e559-4020-8a90-fe8a502c2801_Enabled">
    <vt:lpwstr>true</vt:lpwstr>
  </property>
  <property fmtid="{D5CDD505-2E9C-101B-9397-08002B2CF9AE}" pid="4" name="MSIP_Label_19540963-e559-4020-8a90-fe8a502c2801_SetDate">
    <vt:lpwstr>2024-02-09T15:22:01Z</vt:lpwstr>
  </property>
  <property fmtid="{D5CDD505-2E9C-101B-9397-08002B2CF9AE}" pid="5" name="MSIP_Label_19540963-e559-4020-8a90-fe8a502c2801_Method">
    <vt:lpwstr>Standard</vt:lpwstr>
  </property>
  <property fmtid="{D5CDD505-2E9C-101B-9397-08002B2CF9AE}" pid="6" name="MSIP_Label_19540963-e559-4020-8a90-fe8a502c2801_Name">
    <vt:lpwstr>19540963-e559-4020-8a90-fe8a502c2801</vt:lpwstr>
  </property>
  <property fmtid="{D5CDD505-2E9C-101B-9397-08002B2CF9AE}" pid="7" name="MSIP_Label_19540963-e559-4020-8a90-fe8a502c2801_SiteId">
    <vt:lpwstr>f25493ae-1c98-41d7-8a33-0be75f5fe603</vt:lpwstr>
  </property>
  <property fmtid="{D5CDD505-2E9C-101B-9397-08002B2CF9AE}" pid="8" name="MSIP_Label_19540963-e559-4020-8a90-fe8a502c2801_ActionId">
    <vt:lpwstr>7c6d88f8-6186-4c0d-a5f8-9d3727746882</vt:lpwstr>
  </property>
  <property fmtid="{D5CDD505-2E9C-101B-9397-08002B2CF9AE}" pid="9" name="MSIP_Label_19540963-e559-4020-8a90-fe8a502c2801_ContentBits">
    <vt:lpwstr>0</vt:lpwstr>
  </property>
</Properties>
</file>