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1" r:id="rId2"/>
    <p:sldId id="270" r:id="rId3"/>
    <p:sldId id="269" r:id="rId4"/>
    <p:sldId id="268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C4FB8F-ED15-48AB-97BD-17129D4E699D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B3739-9081-478F-812E-AE7CE1406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04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D437-CD83-4825-AD0D-5E7B341BC79B}" type="datetimeFigureOut">
              <a:rPr lang="en-US" smtClean="0"/>
              <a:t>10/1/2023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CF8BB-EBC7-4B8F-9632-A5A136FBB8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69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55780"/>
            <a:ext cx="6858000" cy="3200400"/>
          </a:xfrm>
        </p:spPr>
        <p:txBody>
          <a:bodyPr anchor="b">
            <a:normAutofit/>
          </a:bodyPr>
          <a:lstStyle>
            <a:lvl1pPr algn="l">
              <a:lnSpc>
                <a:spcPct val="75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956180"/>
            <a:ext cx="6858000" cy="109728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65DD-9819-4ABC-A784-477AFBA19C86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1E545-DA4D-4588-A168-A47EEF327FC2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42120" y="380999"/>
            <a:ext cx="2011680" cy="609600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9" y="380999"/>
            <a:ext cx="7074859" cy="6096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26042-7092-4D96-B3CE-E8E6CFEE88C8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9729644A-97F2-4BC4-BBF7-FC141F507563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2960"/>
            <a:ext cx="8686800" cy="201168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834640"/>
            <a:ext cx="8686800" cy="109728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8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81800" y="1981200"/>
            <a:ext cx="4572000" cy="44805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04EB7-77EC-481E-BDC6-73CA182AC952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2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81800" y="1679448"/>
            <a:ext cx="4572000" cy="830487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81800" y="2509935"/>
            <a:ext cx="4572000" cy="396706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6069-A392-4E44-934F-6743D63E2A4F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F9843-3551-47D6-BD3E-346FBDF458AF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C2989-19D5-42F7-8321-FE6B75231AF4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9420" y="408993"/>
            <a:ext cx="4800937" cy="1828800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1" y="381000"/>
            <a:ext cx="5489510" cy="5791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9420" y="2237793"/>
            <a:ext cx="4800937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9C03C-1F27-412D-AD0B-6423348F1B9B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384048"/>
            <a:ext cx="4800600" cy="1828800"/>
          </a:xfrm>
        </p:spPr>
        <p:txBody>
          <a:bodyPr anchor="b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6096000" cy="6858000"/>
          </a:xfrm>
          <a:ln>
            <a:noFill/>
          </a:ln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6249" y="2240280"/>
            <a:ext cx="4799140" cy="1828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120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93726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200" y="1987419"/>
            <a:ext cx="9372600" cy="448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631790" y="5586761"/>
            <a:ext cx="280731" cy="8837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619CFDC2-5630-4611-9BF0-0EF7C8C4398D}" type="datetime1">
              <a:rPr lang="en-US" smtClean="0"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31790" y="365125"/>
            <a:ext cx="280730" cy="5139936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3321" y="6268940"/>
            <a:ext cx="722377" cy="2015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914400" rtl="0" eaLnBrk="1" latinLnBrk="0" hangingPunct="1">
        <a:lnSpc>
          <a:spcPct val="90000"/>
        </a:lnSpc>
        <a:spcBef>
          <a:spcPts val="1200"/>
        </a:spcBef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745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enterprise_architectur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xsystems.com/abou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enterprise_architectur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senstar/enterprise_architectur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cap="none" dirty="0"/>
              <a:t>Learning Sparx® Enterprise Architect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001 – Opening and Structure Introduction</a:t>
            </a:r>
          </a:p>
          <a:p>
            <a:endParaRPr lang="en-US" dirty="0"/>
          </a:p>
          <a:p>
            <a:r>
              <a:rPr lang="en-US" sz="2000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CC24F-F3A6-96DF-D3BB-D10A536DA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1911"/>
            <a:ext cx="2529254" cy="7429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EDE835-73E4-811D-5C14-47539BF018DB}"/>
              </a:ext>
            </a:extLst>
          </p:cNvPr>
          <p:cNvSpPr txBox="1"/>
          <p:nvPr/>
        </p:nvSpPr>
        <p:spPr>
          <a:xfrm>
            <a:off x="289089" y="5640555"/>
            <a:ext cx="693247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https://github.com/yasenstar/enterprise_architecture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5F032-6A8C-C95F-9963-AB4837ABB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639" y="1060419"/>
            <a:ext cx="4742669" cy="47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81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9EDB-455D-7474-9D18-0F033B3C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Quadrant for Enterprise Architecture Tools - 2022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6DDF2-8FCF-1D57-191C-366E517D9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369" y="1752600"/>
            <a:ext cx="4510775" cy="4724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7723A-B1E1-5F77-A2C8-69DAD32918D8}"/>
              </a:ext>
            </a:extLst>
          </p:cNvPr>
          <p:cNvSpPr txBox="1"/>
          <p:nvPr/>
        </p:nvSpPr>
        <p:spPr>
          <a:xfrm>
            <a:off x="7138737" y="2502568"/>
            <a:ext cx="3714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Archi – ArchiMate Modeling Tool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Sparx Systems Enterprise Architect</a:t>
            </a:r>
          </a:p>
        </p:txBody>
      </p:sp>
    </p:spTree>
    <p:extLst>
      <p:ext uri="{BB962C8B-B14F-4D97-AF65-F5344CB8AC3E}">
        <p14:creationId xmlns:p14="http://schemas.microsoft.com/office/powerpoint/2010/main" val="112884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422B-ECD0-87CA-3EB9-224EC4C6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Sparx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FC4B3-8F27-E7F6-43A5-75193C9C7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Sparx Systems specializes in high performance and scalable </a:t>
            </a:r>
            <a:r>
              <a:rPr lang="en-US" b="1" dirty="0"/>
              <a:t>visual modeling</a:t>
            </a:r>
            <a:r>
              <a:rPr lang="en-US" dirty="0"/>
              <a:t> tools for the planning, design and construction of </a:t>
            </a:r>
            <a:r>
              <a:rPr lang="en-US" b="1" dirty="0"/>
              <a:t>software intensive systems</a:t>
            </a:r>
            <a:r>
              <a:rPr lang="en-US" dirty="0"/>
              <a:t>.</a:t>
            </a:r>
          </a:p>
          <a:p>
            <a:r>
              <a:rPr lang="en-US" dirty="0"/>
              <a:t>… Sparx Systems is a leading vendor of innovative solutions based on the Unified Modeling Language (</a:t>
            </a:r>
            <a:r>
              <a:rPr lang="en-US" b="1" dirty="0"/>
              <a:t>UML</a:t>
            </a:r>
            <a:r>
              <a:rPr lang="en-US" dirty="0"/>
              <a:t>) and its related specifications</a:t>
            </a:r>
          </a:p>
          <a:p>
            <a:r>
              <a:rPr lang="en-US" dirty="0"/>
              <a:t>A Contributing Member of the Object Management Group (OMG), Sparx Systems is committed to realizing the potential of </a:t>
            </a:r>
            <a:r>
              <a:rPr lang="en-US" b="1" dirty="0"/>
              <a:t>model-driven development</a:t>
            </a:r>
            <a:r>
              <a:rPr lang="en-US" dirty="0"/>
              <a:t> based on open standards.</a:t>
            </a:r>
          </a:p>
          <a:p>
            <a:r>
              <a:rPr lang="en-US" dirty="0"/>
              <a:t>Our software is intended for use by analysts, designers, architects, developers, testers, project managers and maintenance staff - almost </a:t>
            </a:r>
            <a:r>
              <a:rPr lang="en-US" b="1" dirty="0"/>
              <a:t>everyone involved in a software development</a:t>
            </a:r>
            <a:r>
              <a:rPr lang="en-US" dirty="0"/>
              <a:t> project and in business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45A3E1-8BCD-C919-7F3F-C9318F5357F8}"/>
              </a:ext>
            </a:extLst>
          </p:cNvPr>
          <p:cNvSpPr txBox="1"/>
          <p:nvPr/>
        </p:nvSpPr>
        <p:spPr>
          <a:xfrm>
            <a:off x="8085221" y="1277912"/>
            <a:ext cx="38180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https://sparxsystems.com/about.html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0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cap="none" dirty="0"/>
              <a:t>Learning Sparx® Enterprise Architect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002 – Welcome and Why EA, Tool Exploration</a:t>
            </a:r>
          </a:p>
          <a:p>
            <a:endParaRPr lang="en-US" dirty="0"/>
          </a:p>
          <a:p>
            <a:r>
              <a:rPr lang="en-US" sz="2000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CC24F-F3A6-96DF-D3BB-D10A536DA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1911"/>
            <a:ext cx="2529254" cy="7429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EDE835-73E4-811D-5C14-47539BF018DB}"/>
              </a:ext>
            </a:extLst>
          </p:cNvPr>
          <p:cNvSpPr txBox="1"/>
          <p:nvPr/>
        </p:nvSpPr>
        <p:spPr>
          <a:xfrm>
            <a:off x="289089" y="5640555"/>
            <a:ext cx="693247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https://github.com/yasenstar/enterprise_architecture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7BB679-212B-EB21-ADCE-C4F502F5793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7635899" y="703094"/>
            <a:ext cx="4091045" cy="5669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32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cap="none" dirty="0"/>
              <a:t>Learning Sparx® Enterprise Architect Tool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003 – Editions/Licensing, Use Trial Edition</a:t>
            </a:r>
          </a:p>
          <a:p>
            <a:endParaRPr lang="en-US" dirty="0"/>
          </a:p>
          <a:p>
            <a:r>
              <a:rPr lang="en-US" sz="2000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CC24F-F3A6-96DF-D3BB-D10A536DA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31911"/>
            <a:ext cx="2529254" cy="7429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EDE835-73E4-811D-5C14-47539BF018DB}"/>
              </a:ext>
            </a:extLst>
          </p:cNvPr>
          <p:cNvSpPr txBox="1"/>
          <p:nvPr/>
        </p:nvSpPr>
        <p:spPr>
          <a:xfrm>
            <a:off x="289089" y="5640555"/>
            <a:ext cx="693247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https://github.com/yasenstar/enterprise_architecture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1F9B71-514B-4B9A-339A-ACC85443D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4427" y="1569427"/>
            <a:ext cx="5258103" cy="37191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759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reframe Building 16x9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wireframe building presentation (widescreen).potx" id="{58CE74E2-616B-447D-963B-87527DA5909A}" vid="{49D84436-E293-416F-BC4D-7976A1E115A4}"/>
    </a:ext>
  </a:extLst>
</a:theme>
</file>

<file path=ppt/theme/theme2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ireframeBuilding">
      <a:dk1>
        <a:srgbClr val="404040"/>
      </a:dk1>
      <a:lt1>
        <a:sysClr val="window" lastClr="FFFFFF"/>
      </a:lt1>
      <a:dk2>
        <a:srgbClr val="000000"/>
      </a:dk2>
      <a:lt2>
        <a:srgbClr val="E4F9F9"/>
      </a:lt2>
      <a:accent1>
        <a:srgbClr val="1BDCFF"/>
      </a:accent1>
      <a:accent2>
        <a:srgbClr val="3AC673"/>
      </a:accent2>
      <a:accent3>
        <a:srgbClr val="F6BD1E"/>
      </a:accent3>
      <a:accent4>
        <a:srgbClr val="C74167"/>
      </a:accent4>
      <a:accent5>
        <a:srgbClr val="F17E1F"/>
      </a:accent5>
      <a:accent6>
        <a:srgbClr val="6681CC"/>
      </a:accent6>
      <a:hlink>
        <a:srgbClr val="F17E1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wireframe building presentation (widescreen)</Template>
  <TotalTime>57</TotalTime>
  <Words>218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Wireframe Building 16x9</vt:lpstr>
      <vt:lpstr>Learning Sparx® Enterprise Architect Tool</vt:lpstr>
      <vt:lpstr>Magic Quadrant for Enterprise Architecture Tools - 2022</vt:lpstr>
      <vt:lpstr>About Sparx Systems</vt:lpstr>
      <vt:lpstr>Learning Sparx® Enterprise Architect Tool</vt:lpstr>
      <vt:lpstr>Learning Sparx® Enterprise Architect Tool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Sparx® Enterprise Architecture</dc:title>
  <dc:creator>Zhao Xiaoqi</dc:creator>
  <cp:lastModifiedBy>Zhao Xiaoqi</cp:lastModifiedBy>
  <cp:revision>5</cp:revision>
  <dcterms:created xsi:type="dcterms:W3CDTF">2023-10-02T01:58:45Z</dcterms:created>
  <dcterms:modified xsi:type="dcterms:W3CDTF">2023-10-02T03:00:00Z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19540963-e559-4020-8a90-fe8a502c2801_Enabled">
    <vt:lpwstr>true</vt:lpwstr>
  </property>
  <property fmtid="{D5CDD505-2E9C-101B-9397-08002B2CF9AE}" pid="9" name="MSIP_Label_19540963-e559-4020-8a90-fe8a502c2801_SetDate">
    <vt:lpwstr>2023-10-02T02:02:29Z</vt:lpwstr>
  </property>
  <property fmtid="{D5CDD505-2E9C-101B-9397-08002B2CF9AE}" pid="10" name="MSIP_Label_19540963-e559-4020-8a90-fe8a502c2801_Method">
    <vt:lpwstr>Standard</vt:lpwstr>
  </property>
  <property fmtid="{D5CDD505-2E9C-101B-9397-08002B2CF9AE}" pid="11" name="MSIP_Label_19540963-e559-4020-8a90-fe8a502c2801_Name">
    <vt:lpwstr>19540963-e559-4020-8a90-fe8a502c2801</vt:lpwstr>
  </property>
  <property fmtid="{D5CDD505-2E9C-101B-9397-08002B2CF9AE}" pid="12" name="MSIP_Label_19540963-e559-4020-8a90-fe8a502c2801_SiteId">
    <vt:lpwstr>f25493ae-1c98-41d7-8a33-0be75f5fe603</vt:lpwstr>
  </property>
  <property fmtid="{D5CDD505-2E9C-101B-9397-08002B2CF9AE}" pid="13" name="MSIP_Label_19540963-e559-4020-8a90-fe8a502c2801_ActionId">
    <vt:lpwstr>7594f9e7-55b4-46c8-b17c-6582fe436211</vt:lpwstr>
  </property>
  <property fmtid="{D5CDD505-2E9C-101B-9397-08002B2CF9AE}" pid="14" name="MSIP_Label_19540963-e559-4020-8a90-fe8a502c2801_ContentBits">
    <vt:lpwstr>0</vt:lpwstr>
  </property>
</Properties>
</file>