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9" r:id="rId6"/>
    <p:sldId id="257" r:id="rId7"/>
    <p:sldId id="258" r:id="rId8"/>
    <p:sldId id="262" r:id="rId9"/>
    <p:sldId id="263" r:id="rId10"/>
    <p:sldId id="260" r:id="rId11"/>
    <p:sldId id="261"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8" d="100"/>
          <a:sy n="118" d="100"/>
        </p:scale>
        <p:origin x="255"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9/26/2025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9/26/2025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99C67-4E36-764F-695B-8241FA8F81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3353808-6107-320F-D3F2-195B35FF8050}"/>
              </a:ext>
            </a:extLst>
          </p:cNvPr>
          <p:cNvSpPr>
            <a:spLocks noGrp="1"/>
          </p:cNvSpPr>
          <p:nvPr>
            <p:ph type="ctrTitle"/>
          </p:nvPr>
        </p:nvSpPr>
        <p:spPr>
          <a:xfrm>
            <a:off x="649044" y="1308846"/>
            <a:ext cx="6815446" cy="4078942"/>
          </a:xfrm>
        </p:spPr>
        <p:txBody>
          <a:bodyPr>
            <a:noAutofit/>
          </a:bodyPr>
          <a:lstStyle/>
          <a:p>
            <a:r>
              <a:rPr lang="en-US" sz="7200" dirty="0"/>
              <a:t>Archi’s Excel Export Plug-In</a:t>
            </a:r>
            <a:br>
              <a:rPr lang="en-US" sz="7200" dirty="0"/>
            </a:br>
            <a:r>
              <a:rPr lang="en-US" sz="7200" dirty="0"/>
              <a:t>1.0.0 </a:t>
            </a:r>
            <a:r>
              <a:rPr lang="en-US" sz="7200" dirty="0">
                <a:sym typeface="Wingdings" panose="05000000000000000000" pitchFamily="2" charset="2"/>
              </a:rPr>
              <a:t> 1.1.1</a:t>
            </a:r>
            <a:endParaRPr lang="en-US" sz="7200" dirty="0"/>
          </a:p>
        </p:txBody>
      </p:sp>
      <p:sp>
        <p:nvSpPr>
          <p:cNvPr id="8" name="Subtitle 7">
            <a:extLst>
              <a:ext uri="{FF2B5EF4-FFF2-40B4-BE49-F238E27FC236}">
                <a16:creationId xmlns:a16="http://schemas.microsoft.com/office/drawing/2014/main" id="{C1E21AEC-C81C-EC4A-5D7C-50432CEB8D22}"/>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584BAFD-0EE5-767D-2AC1-C5CF0C47148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E1A0E5C-728D-4509-BB45-0B6E851939B6}"/>
              </a:ext>
            </a:extLst>
          </p:cNvPr>
          <p:cNvPicPr>
            <a:picLocks noChangeAspect="1"/>
          </p:cNvPicPr>
          <p:nvPr/>
        </p:nvPicPr>
        <p:blipFill>
          <a:blip r:embed="rId3"/>
          <a:stretch>
            <a:fillRect/>
          </a:stretch>
        </p:blipFill>
        <p:spPr>
          <a:xfrm>
            <a:off x="4600321" y="-22484"/>
            <a:ext cx="3537169" cy="1457103"/>
          </a:xfrm>
          <a:prstGeom prst="rect">
            <a:avLst/>
          </a:prstGeom>
          <a:ln>
            <a:noFill/>
          </a:ln>
          <a:effectLst>
            <a:softEdge rad="112500"/>
          </a:effectLst>
        </p:spPr>
      </p:pic>
      <p:sp>
        <p:nvSpPr>
          <p:cNvPr id="11" name="Subtitle 7">
            <a:extLst>
              <a:ext uri="{FF2B5EF4-FFF2-40B4-BE49-F238E27FC236}">
                <a16:creationId xmlns:a16="http://schemas.microsoft.com/office/drawing/2014/main" id="{33A64A17-0F51-A041-A60A-7BFBD345AE7A}"/>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Tool Usage</a:t>
            </a:r>
          </a:p>
        </p:txBody>
      </p:sp>
      <p:pic>
        <p:nvPicPr>
          <p:cNvPr id="6" name="Picture 5">
            <a:extLst>
              <a:ext uri="{FF2B5EF4-FFF2-40B4-BE49-F238E27FC236}">
                <a16:creationId xmlns:a16="http://schemas.microsoft.com/office/drawing/2014/main" id="{C338BE0B-533C-5182-6A16-A7D8AE9C4D2E}"/>
              </a:ext>
            </a:extLst>
          </p:cNvPr>
          <p:cNvPicPr>
            <a:picLocks noChangeAspect="1"/>
          </p:cNvPicPr>
          <p:nvPr/>
        </p:nvPicPr>
        <p:blipFill>
          <a:blip r:embed="rId4"/>
          <a:stretch>
            <a:fillRect/>
          </a:stretch>
        </p:blipFill>
        <p:spPr>
          <a:xfrm>
            <a:off x="3558018" y="4557467"/>
            <a:ext cx="1125924" cy="1089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38AC5742-BFFC-376E-2380-22CFB4FB404A}"/>
              </a:ext>
            </a:extLst>
          </p:cNvPr>
          <p:cNvPicPr>
            <a:picLocks noChangeAspect="1"/>
          </p:cNvPicPr>
          <p:nvPr/>
        </p:nvPicPr>
        <p:blipFill>
          <a:blip r:embed="rId5"/>
          <a:stretch>
            <a:fillRect/>
          </a:stretch>
        </p:blipFill>
        <p:spPr>
          <a:xfrm>
            <a:off x="3719662" y="5943600"/>
            <a:ext cx="2810500" cy="585267"/>
          </a:xfrm>
          <a:prstGeom prst="rect">
            <a:avLst/>
          </a:prstGeom>
        </p:spPr>
      </p:pic>
      <p:pic>
        <p:nvPicPr>
          <p:cNvPr id="1026" name="Picture 2">
            <a:extLst>
              <a:ext uri="{FF2B5EF4-FFF2-40B4-BE49-F238E27FC236}">
                <a16:creationId xmlns:a16="http://schemas.microsoft.com/office/drawing/2014/main" id="{1D0079CB-892C-E107-5E5D-632F343F78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4076" y="3127572"/>
            <a:ext cx="4525853" cy="299209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9801848-9E5D-1F12-97BC-DB956C66C0D3}"/>
              </a:ext>
            </a:extLst>
          </p:cNvPr>
          <p:cNvPicPr>
            <a:picLocks noChangeAspect="1"/>
          </p:cNvPicPr>
          <p:nvPr/>
        </p:nvPicPr>
        <p:blipFill>
          <a:blip r:embed="rId7"/>
          <a:stretch>
            <a:fillRect/>
          </a:stretch>
        </p:blipFill>
        <p:spPr>
          <a:xfrm>
            <a:off x="5645560" y="4557468"/>
            <a:ext cx="1089473" cy="10894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Arrow: Right 3">
            <a:extLst>
              <a:ext uri="{FF2B5EF4-FFF2-40B4-BE49-F238E27FC236}">
                <a16:creationId xmlns:a16="http://schemas.microsoft.com/office/drawing/2014/main" id="{AE17E0F1-F287-F6C3-8A88-F6E9ACCFF77A}"/>
              </a:ext>
            </a:extLst>
          </p:cNvPr>
          <p:cNvSpPr/>
          <p:nvPr/>
        </p:nvSpPr>
        <p:spPr>
          <a:xfrm>
            <a:off x="4875451" y="4758117"/>
            <a:ext cx="606903" cy="791037"/>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4440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5A0D-D8B7-5FA3-6C7C-6C5C9EF327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DBF019-C3D0-A785-9BC2-BC83AC7444FA}"/>
              </a:ext>
            </a:extLst>
          </p:cNvPr>
          <p:cNvSpPr>
            <a:spLocks noGrp="1"/>
          </p:cNvSpPr>
          <p:nvPr>
            <p:ph type="ctrTitle"/>
          </p:nvPr>
        </p:nvSpPr>
        <p:spPr>
          <a:xfrm>
            <a:off x="649044" y="1308846"/>
            <a:ext cx="6815446" cy="4078942"/>
          </a:xfrm>
        </p:spPr>
        <p:txBody>
          <a:bodyPr>
            <a:noAutofit/>
          </a:bodyPr>
          <a:lstStyle/>
          <a:p>
            <a:r>
              <a:rPr lang="en-US" sz="7200" dirty="0"/>
              <a:t>Q&amp;A - Query on CRUD in FlowRelation</a:t>
            </a:r>
          </a:p>
        </p:txBody>
      </p:sp>
      <p:pic>
        <p:nvPicPr>
          <p:cNvPr id="5" name="Picture Placeholder 4" descr="A picture containing mountain, sky, outdoor, nature, sunrise ">
            <a:extLst>
              <a:ext uri="{FF2B5EF4-FFF2-40B4-BE49-F238E27FC236}">
                <a16:creationId xmlns:a16="http://schemas.microsoft.com/office/drawing/2014/main" id="{716CF632-3F3D-9453-7458-A4E246767C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4B4BEB9D-9245-4798-A2F4-952A6D45B743}"/>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D29990FB-3621-36A0-F00F-96A07A24084E}"/>
              </a:ext>
            </a:extLst>
          </p:cNvPr>
          <p:cNvPicPr>
            <a:picLocks noChangeAspect="1"/>
          </p:cNvPicPr>
          <p:nvPr/>
        </p:nvPicPr>
        <p:blipFill>
          <a:blip r:embed="rId4"/>
          <a:stretch>
            <a:fillRect/>
          </a:stretch>
        </p:blipFill>
        <p:spPr>
          <a:xfrm>
            <a:off x="0" y="4428255"/>
            <a:ext cx="2810500" cy="585267"/>
          </a:xfrm>
          <a:prstGeom prst="rect">
            <a:avLst/>
          </a:prstGeom>
        </p:spPr>
      </p:pic>
      <p:sp>
        <p:nvSpPr>
          <p:cNvPr id="11" name="Subtitle 7">
            <a:extLst>
              <a:ext uri="{FF2B5EF4-FFF2-40B4-BE49-F238E27FC236}">
                <a16:creationId xmlns:a16="http://schemas.microsoft.com/office/drawing/2014/main" id="{4F525409-BE82-E23C-F1F5-5AD171E66E45}"/>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- 05</a:t>
            </a:r>
          </a:p>
        </p:txBody>
      </p:sp>
      <p:pic>
        <p:nvPicPr>
          <p:cNvPr id="1026" name="Picture 2" descr="CRUD: Definition, Operations, Benefits How it Works and More">
            <a:extLst>
              <a:ext uri="{FF2B5EF4-FFF2-40B4-BE49-F238E27FC236}">
                <a16:creationId xmlns:a16="http://schemas.microsoft.com/office/drawing/2014/main" id="{F70196CE-1903-AEC7-3723-A7B4E914D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216" y="2340426"/>
            <a:ext cx="5346192" cy="2673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6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Question Got from Dave Gordon:</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9558D-AF20-4414-2CF5-A67F49F7FB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F8CE278-CEAC-7058-FC55-24E4D48A39C1}"/>
              </a:ext>
            </a:extLst>
          </p:cNvPr>
          <p:cNvSpPr>
            <a:spLocks noGrp="1"/>
          </p:cNvSpPr>
          <p:nvPr>
            <p:ph type="ctrTitle"/>
          </p:nvPr>
        </p:nvSpPr>
        <p:spPr>
          <a:xfrm>
            <a:off x="649044" y="1308846"/>
            <a:ext cx="6815446" cy="4078942"/>
          </a:xfrm>
        </p:spPr>
        <p:txBody>
          <a:bodyPr>
            <a:noAutofit/>
          </a:bodyPr>
          <a:lstStyle/>
          <a:p>
            <a:r>
              <a:rPr lang="en-US" sz="7200" dirty="0"/>
              <a:t>Interoperating via ArchiMate Open Exchange File</a:t>
            </a:r>
          </a:p>
        </p:txBody>
      </p:sp>
      <p:sp>
        <p:nvSpPr>
          <p:cNvPr id="8" name="Subtitle 7">
            <a:extLst>
              <a:ext uri="{FF2B5EF4-FFF2-40B4-BE49-F238E27FC236}">
                <a16:creationId xmlns:a16="http://schemas.microsoft.com/office/drawing/2014/main" id="{2C8D6717-BA4C-57DD-3E48-40A8E2B2E01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70942310-D7EA-A83B-8AFA-EC55B534689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67781E78-736C-C0BC-6092-F1E8267A5935}"/>
              </a:ext>
            </a:extLst>
          </p:cNvPr>
          <p:cNvPicPr>
            <a:picLocks noChangeAspect="1"/>
          </p:cNvPicPr>
          <p:nvPr/>
        </p:nvPicPr>
        <p:blipFill>
          <a:blip r:embed="rId3"/>
          <a:stretch>
            <a:fillRect/>
          </a:stretch>
        </p:blipFill>
        <p:spPr>
          <a:xfrm>
            <a:off x="4600321" y="-22484"/>
            <a:ext cx="3537169" cy="1457103"/>
          </a:xfrm>
          <a:prstGeom prst="rect">
            <a:avLst/>
          </a:prstGeom>
          <a:ln>
            <a:noFill/>
          </a:ln>
          <a:effectLst>
            <a:softEdge rad="112500"/>
          </a:effectLst>
        </p:spPr>
      </p:pic>
      <p:sp>
        <p:nvSpPr>
          <p:cNvPr id="11" name="Subtitle 7">
            <a:extLst>
              <a:ext uri="{FF2B5EF4-FFF2-40B4-BE49-F238E27FC236}">
                <a16:creationId xmlns:a16="http://schemas.microsoft.com/office/drawing/2014/main" id="{1F732C2D-5582-DFF8-7822-BFC8F9ED30AB}"/>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Tool Usage</a:t>
            </a:r>
          </a:p>
        </p:txBody>
      </p:sp>
      <p:pic>
        <p:nvPicPr>
          <p:cNvPr id="6" name="Picture 5">
            <a:extLst>
              <a:ext uri="{FF2B5EF4-FFF2-40B4-BE49-F238E27FC236}">
                <a16:creationId xmlns:a16="http://schemas.microsoft.com/office/drawing/2014/main" id="{09F63E69-2DA3-B6D3-1F58-D1982B394846}"/>
              </a:ext>
            </a:extLst>
          </p:cNvPr>
          <p:cNvPicPr>
            <a:picLocks noChangeAspect="1"/>
          </p:cNvPicPr>
          <p:nvPr/>
        </p:nvPicPr>
        <p:blipFill>
          <a:blip r:embed="rId4"/>
          <a:stretch>
            <a:fillRect/>
          </a:stretch>
        </p:blipFill>
        <p:spPr>
          <a:xfrm>
            <a:off x="9328094" y="706067"/>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5D5B460-8F1D-BB66-69DC-561CE40B2E93}"/>
              </a:ext>
            </a:extLst>
          </p:cNvPr>
          <p:cNvPicPr>
            <a:picLocks noChangeAspect="1"/>
          </p:cNvPicPr>
          <p:nvPr/>
        </p:nvPicPr>
        <p:blipFill>
          <a:blip r:embed="rId5"/>
          <a:stretch>
            <a:fillRect/>
          </a:stretch>
        </p:blipFill>
        <p:spPr>
          <a:xfrm>
            <a:off x="7803122" y="3774576"/>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3022D315-E2C2-FA4A-7A66-3DDCB0983F46}"/>
              </a:ext>
            </a:extLst>
          </p:cNvPr>
          <p:cNvPicPr>
            <a:picLocks noChangeAspect="1"/>
          </p:cNvPicPr>
          <p:nvPr/>
        </p:nvPicPr>
        <p:blipFill>
          <a:blip r:embed="rId6"/>
          <a:stretch>
            <a:fillRect/>
          </a:stretch>
        </p:blipFill>
        <p:spPr>
          <a:xfrm>
            <a:off x="10804891" y="3827174"/>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6FC7621A-8483-A7EA-2C57-8BD575086061}"/>
              </a:ext>
            </a:extLst>
          </p:cNvPr>
          <p:cNvPicPr>
            <a:picLocks noChangeAspect="1"/>
          </p:cNvPicPr>
          <p:nvPr/>
        </p:nvPicPr>
        <p:blipFill>
          <a:blip r:embed="rId7"/>
          <a:stretch>
            <a:fillRect/>
          </a:stretch>
        </p:blipFill>
        <p:spPr>
          <a:xfrm>
            <a:off x="9323037" y="2329000"/>
            <a:ext cx="1076475" cy="10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Arrow: Left-Right 16">
            <a:extLst>
              <a:ext uri="{FF2B5EF4-FFF2-40B4-BE49-F238E27FC236}">
                <a16:creationId xmlns:a16="http://schemas.microsoft.com/office/drawing/2014/main" id="{E568D64C-ABFB-40D6-CF9E-3EC15CE22A45}"/>
              </a:ext>
            </a:extLst>
          </p:cNvPr>
          <p:cNvSpPr/>
          <p:nvPr/>
        </p:nvSpPr>
        <p:spPr>
          <a:xfrm rot="5400000">
            <a:off x="9572398" y="1880989"/>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Arrow: Left-Right 17">
            <a:extLst>
              <a:ext uri="{FF2B5EF4-FFF2-40B4-BE49-F238E27FC236}">
                <a16:creationId xmlns:a16="http://schemas.microsoft.com/office/drawing/2014/main" id="{6B3FBB9D-C36F-A7B0-A6BD-0D526ECA41D9}"/>
              </a:ext>
            </a:extLst>
          </p:cNvPr>
          <p:cNvSpPr/>
          <p:nvPr/>
        </p:nvSpPr>
        <p:spPr>
          <a:xfrm rot="2683574">
            <a:off x="10513577" y="3299990"/>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Arrow: Left-Right 18">
            <a:extLst>
              <a:ext uri="{FF2B5EF4-FFF2-40B4-BE49-F238E27FC236}">
                <a16:creationId xmlns:a16="http://schemas.microsoft.com/office/drawing/2014/main" id="{1B4867B7-71F4-3AE5-3D05-6F6EFB42D59D}"/>
              </a:ext>
            </a:extLst>
          </p:cNvPr>
          <p:cNvSpPr/>
          <p:nvPr/>
        </p:nvSpPr>
        <p:spPr>
          <a:xfrm rot="18803854">
            <a:off x="8740411" y="3315036"/>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0" name="Picture 19">
            <a:extLst>
              <a:ext uri="{FF2B5EF4-FFF2-40B4-BE49-F238E27FC236}">
                <a16:creationId xmlns:a16="http://schemas.microsoft.com/office/drawing/2014/main" id="{FE688D4C-A6E4-F5AB-9E55-E9BC44CFFB9D}"/>
              </a:ext>
            </a:extLst>
          </p:cNvPr>
          <p:cNvPicPr>
            <a:picLocks noChangeAspect="1"/>
          </p:cNvPicPr>
          <p:nvPr/>
        </p:nvPicPr>
        <p:blipFill>
          <a:blip r:embed="rId8"/>
          <a:stretch>
            <a:fillRect/>
          </a:stretch>
        </p:blipFill>
        <p:spPr>
          <a:xfrm>
            <a:off x="3040166" y="5387788"/>
            <a:ext cx="2810500" cy="585267"/>
          </a:xfrm>
          <a:prstGeom prst="rect">
            <a:avLst/>
          </a:prstGeom>
        </p:spPr>
      </p:pic>
    </p:spTree>
    <p:extLst>
      <p:ext uri="{BB962C8B-B14F-4D97-AF65-F5344CB8AC3E}">
        <p14:creationId xmlns:p14="http://schemas.microsoft.com/office/powerpoint/2010/main" val="3486583080"/>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5CCB28C-7D26-4A36-9CFC-D739C28F3D1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3667</TotalTime>
  <Words>304</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Bahnschrift SemiCondensed</vt:lpstr>
      <vt:lpstr>Calibri</vt:lpstr>
      <vt:lpstr>Wingdings</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Q&amp;A - Query on CRUD in FlowRelation</vt:lpstr>
      <vt:lpstr>Question Got from Dave Gordon:</vt:lpstr>
      <vt:lpstr>Investigation and Reflection</vt:lpstr>
      <vt:lpstr>Interoperating via ArchiMate Open Exchange File</vt:lpstr>
      <vt:lpstr>Archi’s Excel Export Plug-In 1.0.0  1.1.1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38</cp:revision>
  <dcterms:created xsi:type="dcterms:W3CDTF">2024-02-09T15:20:52Z</dcterms:created>
  <dcterms:modified xsi:type="dcterms:W3CDTF">2025-09-26T08:54:28Z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