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9" r:id="rId6"/>
    <p:sldId id="257" r:id="rId7"/>
    <p:sldId id="258" r:id="rId8"/>
    <p:sldId id="262"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21" d="100"/>
          <a:sy n="121" d="100"/>
        </p:scale>
        <p:origin x="198" y="2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3/1/2025</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t>Practice of Using Archi plug-in - coArchi</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Feb., 2024</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Feb., 2024</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dirty="0"/>
              <a:t>Practice of Using Archi plug-in - coArchi</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yasenstar/EA"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yasenstar.github.io/EA/architool/Query-Archi-HTML-Report.html"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5468470"/>
            <a:ext cx="6437555" cy="475129"/>
          </a:xfrm>
        </p:spPr>
        <p:txBody>
          <a:bodyPr>
            <a:normAutofit fontScale="92500" lnSpcReduction="20000"/>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200808" y="1413698"/>
            <a:ext cx="10951285" cy="1157437"/>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0" dirty="0"/>
              <a:t>Archi HTML Exported Report </a:t>
            </a:r>
          </a:p>
        </p:txBody>
      </p:sp>
      <p:sp>
        <p:nvSpPr>
          <p:cNvPr id="2" name="TextBox 1">
            <a:extLst>
              <a:ext uri="{FF2B5EF4-FFF2-40B4-BE49-F238E27FC236}">
                <a16:creationId xmlns:a16="http://schemas.microsoft.com/office/drawing/2014/main" id="{9DB1D8F9-0C31-C248-EC96-352920DB57C6}"/>
              </a:ext>
            </a:extLst>
          </p:cNvPr>
          <p:cNvSpPr txBox="1"/>
          <p:nvPr/>
        </p:nvSpPr>
        <p:spPr>
          <a:xfrm>
            <a:off x="313765" y="2832847"/>
            <a:ext cx="7795253" cy="2246769"/>
          </a:xfrm>
          <a:prstGeom prst="rect">
            <a:avLst/>
          </a:prstGeom>
          <a:noFill/>
        </p:spPr>
        <p:txBody>
          <a:bodyPr wrap="square" rtlCol="0">
            <a:spAutoFit/>
          </a:bodyPr>
          <a:lstStyle/>
          <a:p>
            <a:pPr marL="342900" indent="-342900">
              <a:buFont typeface="+mj-lt"/>
              <a:buAutoNum type="arabicPeriod"/>
            </a:pPr>
            <a:r>
              <a:rPr lang="en-US" sz="2800" dirty="0">
                <a:solidFill>
                  <a:schemeClr val="bg1"/>
                </a:solidFill>
              </a:rPr>
              <a:t>Understand Structure of Archi HTML Report</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Query in Archi HTML Report with alasql</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Analyze Archi HTML Report in Power BI</a:t>
            </a:r>
          </a:p>
        </p:txBody>
      </p:sp>
      <p:pic>
        <p:nvPicPr>
          <p:cNvPr id="13" name="Picture 12">
            <a:extLst>
              <a:ext uri="{FF2B5EF4-FFF2-40B4-BE49-F238E27FC236}">
                <a16:creationId xmlns:a16="http://schemas.microsoft.com/office/drawing/2014/main" id="{48619332-7888-9ED8-C967-C3FEBCB633C6}"/>
              </a:ext>
            </a:extLst>
          </p:cNvPr>
          <p:cNvPicPr>
            <a:picLocks noChangeAspect="1"/>
          </p:cNvPicPr>
          <p:nvPr/>
        </p:nvPicPr>
        <p:blipFill>
          <a:blip r:embed="rId5"/>
          <a:stretch>
            <a:fillRect/>
          </a:stretch>
        </p:blipFill>
        <p:spPr>
          <a:xfrm>
            <a:off x="8142416" y="2926996"/>
            <a:ext cx="4016188" cy="243165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Understand Structure of Archi HTML Report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pic>
        <p:nvPicPr>
          <p:cNvPr id="4" name="Picture 3">
            <a:extLst>
              <a:ext uri="{FF2B5EF4-FFF2-40B4-BE49-F238E27FC236}">
                <a16:creationId xmlns:a16="http://schemas.microsoft.com/office/drawing/2014/main" id="{7534C8A3-84CE-B0B0-067B-F18BC9A7188D}"/>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6472518" y="2215273"/>
            <a:ext cx="5428411" cy="3082240"/>
          </a:xfrm>
          <a:prstGeom prst="rect">
            <a:avLst/>
          </a:prstGeom>
          <a:ln>
            <a:noFill/>
          </a:ln>
          <a:effectLst>
            <a:outerShdw blurRad="292100" dist="139700" dir="2700000" algn="tl" rotWithShape="0">
              <a:srgbClr val="333333">
                <a:alpha val="65000"/>
              </a:srgbClr>
            </a:outerShdw>
          </a:effectLst>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- 01</a:t>
            </a:r>
          </a:p>
        </p:txBody>
      </p:sp>
    </p:spTree>
    <p:extLst>
      <p:ext uri="{BB962C8B-B14F-4D97-AF65-F5344CB8AC3E}">
        <p14:creationId xmlns:p14="http://schemas.microsoft.com/office/powerpoint/2010/main" val="361295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Query in Archi HTML Report with alasql</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735494"/>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27416" y="6160674"/>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- 02</a:t>
            </a:r>
          </a:p>
        </p:txBody>
      </p:sp>
      <p:pic>
        <p:nvPicPr>
          <p:cNvPr id="6" name="Picture 5">
            <a:extLst>
              <a:ext uri="{FF2B5EF4-FFF2-40B4-BE49-F238E27FC236}">
                <a16:creationId xmlns:a16="http://schemas.microsoft.com/office/drawing/2014/main" id="{7A485DB7-FE17-B65F-3B6D-17F1A31DED1E}"/>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5754445" y="2908589"/>
            <a:ext cx="6437555" cy="238342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D71C280F-FF0A-212D-A1CE-8C7F1EC2D07A}"/>
              </a:ext>
            </a:extLst>
          </p:cNvPr>
          <p:cNvSpPr txBox="1"/>
          <p:nvPr/>
        </p:nvSpPr>
        <p:spPr>
          <a:xfrm>
            <a:off x="38080" y="4852100"/>
            <a:ext cx="8245307" cy="369332"/>
          </a:xfrm>
          <a:prstGeom prst="rect">
            <a:avLst/>
          </a:prstGeom>
          <a:noFill/>
        </p:spPr>
        <p:txBody>
          <a:bodyPr wrap="square">
            <a:spAutoFit/>
          </a:bodyPr>
          <a:lstStyle/>
          <a:p>
            <a:r>
              <a:rPr lang="en-US" b="1" dirty="0">
                <a:solidFill>
                  <a:srgbClr val="FFFF00"/>
                </a:solidFill>
                <a:hlinkClick r:id="rId6">
                  <a:extLst>
                    <a:ext uri="{A12FA001-AC4F-418D-AE19-62706E023703}">
                      <ahyp:hlinkClr xmlns:ahyp="http://schemas.microsoft.com/office/drawing/2018/hyperlinkcolor" val="tx"/>
                    </a:ext>
                  </a:extLst>
                </a:hlinkClick>
              </a:rPr>
              <a:t>https://yasenstar.github.io/EA/architool/Query-Archi-HTML-Report.html</a:t>
            </a:r>
            <a:endParaRPr lang="en-US" b="1" dirty="0">
              <a:solidFill>
                <a:srgbClr val="FFFF00"/>
              </a:solidFill>
            </a:endParaRPr>
          </a:p>
        </p:txBody>
      </p:sp>
      <p:sp>
        <p:nvSpPr>
          <p:cNvPr id="13" name="TextBox 12">
            <a:extLst>
              <a:ext uri="{FF2B5EF4-FFF2-40B4-BE49-F238E27FC236}">
                <a16:creationId xmlns:a16="http://schemas.microsoft.com/office/drawing/2014/main" id="{C47F7B81-55B4-326B-329C-0BBED78FA2AC}"/>
              </a:ext>
            </a:extLst>
          </p:cNvPr>
          <p:cNvSpPr txBox="1"/>
          <p:nvPr/>
        </p:nvSpPr>
        <p:spPr>
          <a:xfrm>
            <a:off x="38081" y="6320193"/>
            <a:ext cx="4235746" cy="369332"/>
          </a:xfrm>
          <a:prstGeom prst="rect">
            <a:avLst/>
          </a:prstGeom>
          <a:noFill/>
        </p:spPr>
        <p:txBody>
          <a:bodyPr wrap="square">
            <a:spAutoFit/>
          </a:bodyPr>
          <a:lstStyle/>
          <a:p>
            <a:r>
              <a:rPr lang="en-US" b="1" dirty="0">
                <a:solidFill>
                  <a:srgbClr val="FFFF00"/>
                </a:solidFill>
                <a:hlinkClick r:id="rId7">
                  <a:extLst>
                    <a:ext uri="{A12FA001-AC4F-418D-AE19-62706E023703}">
                      <ahyp:hlinkClr xmlns:ahyp="http://schemas.microsoft.com/office/drawing/2018/hyperlinkcolor" val="tx"/>
                    </a:ext>
                  </a:extLst>
                </a:hlinkClick>
              </a:rPr>
              <a:t>https://github.com/yasenstar/EA</a:t>
            </a:r>
            <a:endParaRPr lang="en-US" b="1" dirty="0">
              <a:solidFill>
                <a:srgbClr val="FFFF00"/>
              </a:solidFill>
            </a:endParaRPr>
          </a:p>
        </p:txBody>
      </p:sp>
    </p:spTree>
    <p:extLst>
      <p:ext uri="{BB962C8B-B14F-4D97-AF65-F5344CB8AC3E}">
        <p14:creationId xmlns:p14="http://schemas.microsoft.com/office/powerpoint/2010/main" val="9971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Analyze Archi HTML Report in Power </a:t>
            </a:r>
            <a:r>
              <a:rPr lang="en-US" altLang="zh-CN" sz="7200" dirty="0"/>
              <a:t>BI</a:t>
            </a:r>
            <a:endParaRPr lang="en-US" sz="72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- 03</a:t>
            </a:r>
          </a:p>
        </p:txBody>
      </p:sp>
      <p:pic>
        <p:nvPicPr>
          <p:cNvPr id="4" name="Picture 3">
            <a:extLst>
              <a:ext uri="{FF2B5EF4-FFF2-40B4-BE49-F238E27FC236}">
                <a16:creationId xmlns:a16="http://schemas.microsoft.com/office/drawing/2014/main" id="{0E699162-8C86-B4D9-6501-1BBBC9CD2791}"/>
              </a:ext>
            </a:extLst>
          </p:cNvPr>
          <p:cNvPicPr>
            <a:picLocks noChangeAspect="1"/>
          </p:cNvPicPr>
          <p:nvPr/>
        </p:nvPicPr>
        <p:blipFill>
          <a:blip r:embed="rId5"/>
          <a:stretch>
            <a:fillRect/>
          </a:stretch>
        </p:blipFill>
        <p:spPr>
          <a:xfrm>
            <a:off x="9412322" y="1681944"/>
            <a:ext cx="1476375" cy="108585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8219AFB-08F9-0EC3-279B-2C0CCBE7FBAD}"/>
              </a:ext>
            </a:extLst>
          </p:cNvPr>
          <p:cNvPicPr>
            <a:picLocks noChangeAspect="1"/>
          </p:cNvPicPr>
          <p:nvPr/>
        </p:nvPicPr>
        <p:blipFill>
          <a:blip r:embed="rId6">
            <a:clrChange>
              <a:clrFrom>
                <a:srgbClr val="F9F9F8"/>
              </a:clrFrom>
              <a:clrTo>
                <a:srgbClr val="F9F9F8">
                  <a:alpha val="0"/>
                </a:srgbClr>
              </a:clrTo>
            </a:clrChange>
          </a:blip>
          <a:stretch>
            <a:fillRect/>
          </a:stretch>
        </p:blipFill>
        <p:spPr>
          <a:xfrm>
            <a:off x="4358425" y="3567953"/>
            <a:ext cx="7750367" cy="2301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49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3BA6-D881-569E-9FEE-D3BC859A0D8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43656-D8F7-9F2E-EA18-09A37B7E04E0}"/>
              </a:ext>
            </a:extLst>
          </p:cNvPr>
          <p:cNvSpPr>
            <a:spLocks noGrp="1"/>
          </p:cNvSpPr>
          <p:nvPr>
            <p:ph type="ctrTitle"/>
          </p:nvPr>
        </p:nvSpPr>
        <p:spPr>
          <a:xfrm>
            <a:off x="649044" y="1308846"/>
            <a:ext cx="6815446" cy="4078942"/>
          </a:xfrm>
        </p:spPr>
        <p:txBody>
          <a:bodyPr>
            <a:noAutofit/>
          </a:bodyPr>
          <a:lstStyle/>
          <a:p>
            <a:r>
              <a:rPr lang="en-US" sz="7200" dirty="0"/>
              <a:t>Archi HTML Report in ERD View</a:t>
            </a:r>
          </a:p>
        </p:txBody>
      </p:sp>
      <p:sp>
        <p:nvSpPr>
          <p:cNvPr id="8" name="Subtitle 7">
            <a:extLst>
              <a:ext uri="{FF2B5EF4-FFF2-40B4-BE49-F238E27FC236}">
                <a16:creationId xmlns:a16="http://schemas.microsoft.com/office/drawing/2014/main" id="{39928477-16B3-E5A7-0282-3C27219378CB}"/>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DEA97461-B72C-1CF7-3BE0-945D1AE19E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2038AAB-23E8-D4D3-D7F3-7535C250C61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CEF3C91-ACE2-64DE-0956-77FAFAC0DBFF}"/>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F6F85076-C378-815B-8AED-A9A3FDABF45C}"/>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- 04</a:t>
            </a:r>
          </a:p>
        </p:txBody>
      </p:sp>
      <p:pic>
        <p:nvPicPr>
          <p:cNvPr id="6" name="Picture 5">
            <a:extLst>
              <a:ext uri="{FF2B5EF4-FFF2-40B4-BE49-F238E27FC236}">
                <a16:creationId xmlns:a16="http://schemas.microsoft.com/office/drawing/2014/main" id="{138B7DED-4A05-BE60-A0FD-7A83B844FDF0}"/>
              </a:ext>
            </a:extLst>
          </p:cNvPr>
          <p:cNvPicPr>
            <a:picLocks noChangeAspect="1"/>
          </p:cNvPicPr>
          <p:nvPr/>
        </p:nvPicPr>
        <p:blipFill>
          <a:blip r:embed="rId5"/>
          <a:stretch>
            <a:fillRect/>
          </a:stretch>
        </p:blipFill>
        <p:spPr>
          <a:xfrm>
            <a:off x="6881649" y="2146621"/>
            <a:ext cx="5179808" cy="3631086"/>
          </a:xfrm>
          <a:prstGeom prst="rect">
            <a:avLst/>
          </a:prstGeom>
          <a:ln>
            <a:noFill/>
          </a:ln>
          <a:effectLst>
            <a:softEdge rad="112500"/>
          </a:effectLst>
        </p:spPr>
      </p:pic>
    </p:spTree>
    <p:extLst>
      <p:ext uri="{BB962C8B-B14F-4D97-AF65-F5344CB8AC3E}">
        <p14:creationId xmlns:p14="http://schemas.microsoft.com/office/powerpoint/2010/main" val="427107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99694-F06A-3C01-5824-44ACBDD5EB2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B3C50B6-7092-A2B3-3C4E-E06C1E71F162}"/>
              </a:ext>
            </a:extLst>
          </p:cNvPr>
          <p:cNvSpPr>
            <a:spLocks noGrp="1"/>
          </p:cNvSpPr>
          <p:nvPr>
            <p:ph type="title"/>
          </p:nvPr>
        </p:nvSpPr>
        <p:spPr/>
        <p:txBody>
          <a:bodyPr>
            <a:noAutofit/>
          </a:bodyPr>
          <a:lstStyle/>
          <a:p>
            <a:r>
              <a:rPr lang="en-US" sz="4000" dirty="0"/>
              <a:t>Archi HTML Report - Question Got:</a:t>
            </a:r>
          </a:p>
        </p:txBody>
      </p:sp>
      <p:sp>
        <p:nvSpPr>
          <p:cNvPr id="8" name="Subtitle 7">
            <a:extLst>
              <a:ext uri="{FF2B5EF4-FFF2-40B4-BE49-F238E27FC236}">
                <a16:creationId xmlns:a16="http://schemas.microsoft.com/office/drawing/2014/main" id="{CEDBA922-0E28-E499-CC4D-9F09D22537C7}"/>
              </a:ext>
            </a:extLst>
          </p:cNvPr>
          <p:cNvSpPr>
            <a:spLocks noGrp="1"/>
          </p:cNvSpPr>
          <p:nvPr>
            <p:ph sz="quarter" idx="14"/>
          </p:nvPr>
        </p:nvSpPr>
        <p:spPr>
          <a:xfrm>
            <a:off x="931863" y="1395248"/>
            <a:ext cx="10667616" cy="4615027"/>
          </a:xfrm>
        </p:spPr>
        <p:txBody>
          <a:bodyPr>
            <a:normAutofit/>
          </a:bodyPr>
          <a:lstStyle/>
          <a:p>
            <a:r>
              <a:rPr lang="en-US" dirty="0">
                <a:latin typeface="Bahnschrift SemiCondensed" panose="020B0502040204020203" pitchFamily="34" charset="0"/>
              </a:rPr>
              <a:t>I am using the following statement to list the flow relationships.</a:t>
            </a: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r>
              <a:rPr lang="en-US" dirty="0">
                <a:latin typeface="Bahnschrift SemiCondensed" panose="020B0502040204020203" pitchFamily="34" charset="0"/>
              </a:rPr>
              <a:t>Is it possible to extend upon this to obtain the color of the flow relationship lines, as the HTML do not identify the properties of the lines and this is used in Archi view to determine what type of CRUD operation (</a:t>
            </a:r>
            <a:r>
              <a:rPr lang="en-US" dirty="0" err="1">
                <a:latin typeface="Bahnschrift SemiCondensed" panose="020B0502040204020203" pitchFamily="34" charset="0"/>
              </a:rPr>
              <a:t>e.g</a:t>
            </a:r>
            <a:r>
              <a:rPr lang="en-US" dirty="0">
                <a:latin typeface="Bahnschrift SemiCondensed" panose="020B0502040204020203" pitchFamily="34" charset="0"/>
              </a:rPr>
              <a:t> Black=Create, Blue=Read, etc.) but not sure if the </a:t>
            </a:r>
            <a:r>
              <a:rPr lang="en-US" dirty="0" err="1">
                <a:latin typeface="Bahnschrift SemiCondensed" panose="020B0502040204020203" pitchFamily="34" charset="0"/>
              </a:rPr>
              <a:t>LineColor</a:t>
            </a:r>
            <a:r>
              <a:rPr lang="en-US" dirty="0">
                <a:latin typeface="Bahnschrift SemiCondensed" panose="020B0502040204020203" pitchFamily="34" charset="0"/>
              </a:rPr>
              <a:t> is stored with the HTML tables</a:t>
            </a:r>
            <a:r>
              <a:rPr lang="en-US" dirty="0"/>
              <a:t>.</a:t>
            </a:r>
          </a:p>
        </p:txBody>
      </p:sp>
      <p:pic>
        <p:nvPicPr>
          <p:cNvPr id="3" name="Picture 2">
            <a:extLst>
              <a:ext uri="{FF2B5EF4-FFF2-40B4-BE49-F238E27FC236}">
                <a16:creationId xmlns:a16="http://schemas.microsoft.com/office/drawing/2014/main" id="{9FE07EEA-8DBF-F8DA-780F-F2D220323DF7}"/>
              </a:ext>
            </a:extLst>
          </p:cNvPr>
          <p:cNvPicPr>
            <a:picLocks noChangeAspect="1"/>
          </p:cNvPicPr>
          <p:nvPr/>
        </p:nvPicPr>
        <p:blipFill>
          <a:blip r:embed="rId2"/>
          <a:stretch>
            <a:fillRect/>
          </a:stretch>
        </p:blipFill>
        <p:spPr>
          <a:xfrm>
            <a:off x="0" y="6176083"/>
            <a:ext cx="1659118" cy="683458"/>
          </a:xfrm>
          <a:prstGeom prst="rect">
            <a:avLst/>
          </a:prstGeom>
          <a:ln>
            <a:noFill/>
          </a:ln>
          <a:effectLst>
            <a:softEdge rad="112500"/>
          </a:effectLst>
        </p:spPr>
      </p:pic>
      <p:pic>
        <p:nvPicPr>
          <p:cNvPr id="9" name="Picture 8">
            <a:extLst>
              <a:ext uri="{FF2B5EF4-FFF2-40B4-BE49-F238E27FC236}">
                <a16:creationId xmlns:a16="http://schemas.microsoft.com/office/drawing/2014/main" id="{1B59AE8D-ABCD-1D56-AF47-2FA6ABAC4102}"/>
              </a:ext>
            </a:extLst>
          </p:cNvPr>
          <p:cNvPicPr>
            <a:picLocks noChangeAspect="1"/>
          </p:cNvPicPr>
          <p:nvPr/>
        </p:nvPicPr>
        <p:blipFill>
          <a:blip r:embed="rId3"/>
          <a:stretch>
            <a:fillRect/>
          </a:stretch>
        </p:blipFill>
        <p:spPr>
          <a:xfrm>
            <a:off x="5147295" y="6167625"/>
            <a:ext cx="2810500" cy="585267"/>
          </a:xfrm>
          <a:prstGeom prst="rect">
            <a:avLst/>
          </a:prstGeom>
        </p:spPr>
      </p:pic>
      <p:pic>
        <p:nvPicPr>
          <p:cNvPr id="13" name="Picture 12">
            <a:extLst>
              <a:ext uri="{FF2B5EF4-FFF2-40B4-BE49-F238E27FC236}">
                <a16:creationId xmlns:a16="http://schemas.microsoft.com/office/drawing/2014/main" id="{3B9EB8D4-F939-3B66-E20D-C47E48136A11}"/>
              </a:ext>
            </a:extLst>
          </p:cNvPr>
          <p:cNvPicPr>
            <a:picLocks noChangeAspect="1"/>
          </p:cNvPicPr>
          <p:nvPr/>
        </p:nvPicPr>
        <p:blipFill>
          <a:blip r:embed="rId4"/>
          <a:stretch>
            <a:fillRect/>
          </a:stretch>
        </p:blipFill>
        <p:spPr>
          <a:xfrm>
            <a:off x="1236152" y="1912462"/>
            <a:ext cx="10164152" cy="2044683"/>
          </a:xfrm>
          <a:prstGeom prst="rect">
            <a:avLst/>
          </a:prstGeom>
        </p:spPr>
      </p:pic>
    </p:spTree>
    <p:extLst>
      <p:ext uri="{BB962C8B-B14F-4D97-AF65-F5344CB8AC3E}">
        <p14:creationId xmlns:p14="http://schemas.microsoft.com/office/powerpoint/2010/main" val="229996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BE4-B090-7B32-E9F2-E567D2A61EF1}"/>
              </a:ext>
            </a:extLst>
          </p:cNvPr>
          <p:cNvSpPr>
            <a:spLocks noGrp="1"/>
          </p:cNvSpPr>
          <p:nvPr>
            <p:ph type="title"/>
          </p:nvPr>
        </p:nvSpPr>
        <p:spPr/>
        <p:txBody>
          <a:bodyPr>
            <a:normAutofit fontScale="90000"/>
          </a:bodyPr>
          <a:lstStyle/>
          <a:p>
            <a:r>
              <a:rPr lang="en-US" dirty="0"/>
              <a:t>Investigation and Reflection</a:t>
            </a:r>
          </a:p>
        </p:txBody>
      </p:sp>
      <p:sp>
        <p:nvSpPr>
          <p:cNvPr id="3" name="Content Placeholder 2">
            <a:extLst>
              <a:ext uri="{FF2B5EF4-FFF2-40B4-BE49-F238E27FC236}">
                <a16:creationId xmlns:a16="http://schemas.microsoft.com/office/drawing/2014/main" id="{8CAD00B2-B3B2-5C06-E141-42F9D092A655}"/>
              </a:ext>
            </a:extLst>
          </p:cNvPr>
          <p:cNvSpPr>
            <a:spLocks noGrp="1"/>
          </p:cNvSpPr>
          <p:nvPr>
            <p:ph sz="quarter" idx="14"/>
          </p:nvPr>
        </p:nvSpPr>
        <p:spPr/>
        <p:txBody>
          <a:bodyPr/>
          <a:lstStyle/>
          <a:p>
            <a:r>
              <a:rPr lang="en-US" dirty="0"/>
              <a:t>“</a:t>
            </a:r>
            <a:r>
              <a:rPr lang="en-US" dirty="0" err="1"/>
              <a:t>lineColor</a:t>
            </a:r>
            <a:r>
              <a:rPr lang="en-US" dirty="0"/>
              <a:t>” is one property attached to element / relationship in a view, </a:t>
            </a:r>
            <a:r>
              <a:rPr lang="en-US" b="1" dirty="0"/>
              <a:t>NOT</a:t>
            </a:r>
            <a:r>
              <a:rPr lang="en-US" dirty="0"/>
              <a:t> in Archi model repository</a:t>
            </a:r>
          </a:p>
          <a:p>
            <a:r>
              <a:rPr lang="en-US" dirty="0"/>
              <a:t>Archi HTML report doesn’t have those HTML-style properties exported since they display view as </a:t>
            </a:r>
            <a:r>
              <a:rPr lang="en-US" b="1" dirty="0"/>
              <a:t>Image</a:t>
            </a:r>
          </a:p>
          <a:p>
            <a:r>
              <a:rPr lang="en-US" dirty="0"/>
              <a:t>In CRUD example, the way to use alasql to query those type information may need to model CRUD as </a:t>
            </a:r>
            <a:r>
              <a:rPr lang="en-US" b="1" dirty="0"/>
              <a:t>Archi property</a:t>
            </a:r>
          </a:p>
          <a:p>
            <a:endParaRPr lang="en-US" dirty="0"/>
          </a:p>
          <a:p>
            <a:r>
              <a:rPr lang="en-US" dirty="0"/>
              <a:t>See live demo…</a:t>
            </a:r>
          </a:p>
        </p:txBody>
      </p:sp>
      <p:sp>
        <p:nvSpPr>
          <p:cNvPr id="4" name="Footer Placeholder 3">
            <a:extLst>
              <a:ext uri="{FF2B5EF4-FFF2-40B4-BE49-F238E27FC236}">
                <a16:creationId xmlns:a16="http://schemas.microsoft.com/office/drawing/2014/main" id="{F6AA7F5A-9E01-C9AC-2936-20E0643215EF}"/>
              </a:ext>
            </a:extLst>
          </p:cNvPr>
          <p:cNvSpPr>
            <a:spLocks noGrp="1"/>
          </p:cNvSpPr>
          <p:nvPr>
            <p:ph type="ftr" sz="quarter" idx="11"/>
          </p:nvPr>
        </p:nvSpPr>
        <p:spPr/>
        <p:txBody>
          <a:bodyPr/>
          <a:lstStyle/>
          <a:p>
            <a:r>
              <a:rPr lang="en-US"/>
              <a:t>Practice of Using Archi plug-in - coArchi</a:t>
            </a:r>
            <a:endParaRPr lang="en-US" dirty="0"/>
          </a:p>
        </p:txBody>
      </p:sp>
      <p:sp>
        <p:nvSpPr>
          <p:cNvPr id="5" name="Date Placeholder 4">
            <a:extLst>
              <a:ext uri="{FF2B5EF4-FFF2-40B4-BE49-F238E27FC236}">
                <a16:creationId xmlns:a16="http://schemas.microsoft.com/office/drawing/2014/main" id="{7499DAD4-C9A0-7C16-B5A4-B20AC96612E9}"/>
              </a:ext>
            </a:extLst>
          </p:cNvPr>
          <p:cNvSpPr>
            <a:spLocks noGrp="1"/>
          </p:cNvSpPr>
          <p:nvPr>
            <p:ph type="dt" sz="half" idx="10"/>
          </p:nvPr>
        </p:nvSpPr>
        <p:spPr/>
        <p:txBody>
          <a:bodyPr/>
          <a:lstStyle/>
          <a:p>
            <a:pPr>
              <a:defRPr/>
            </a:pPr>
            <a:r>
              <a:rPr lang="en-US">
                <a:solidFill>
                  <a:prstClr val="black"/>
                </a:solidFill>
              </a:rPr>
              <a:t>Feb., 2024</a:t>
            </a:r>
            <a:endParaRPr lang="en-US" dirty="0">
              <a:solidFill>
                <a:prstClr val="black"/>
              </a:solidFill>
            </a:endParaRPr>
          </a:p>
        </p:txBody>
      </p:sp>
      <p:sp>
        <p:nvSpPr>
          <p:cNvPr id="6" name="Slide Number Placeholder 5">
            <a:extLst>
              <a:ext uri="{FF2B5EF4-FFF2-40B4-BE49-F238E27FC236}">
                <a16:creationId xmlns:a16="http://schemas.microsoft.com/office/drawing/2014/main" id="{B5D866FD-50EC-91C8-FAAC-D96521B4B2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016937927"/>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3412</TotalTime>
  <Words>267</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Bahnschrift SemiCondensed</vt:lpstr>
      <vt:lpstr>Calibri</vt:lpstr>
      <vt:lpstr>ColorBlockVTI</vt:lpstr>
      <vt:lpstr>PowerPoint Presentation</vt:lpstr>
      <vt:lpstr>Understand Structure of Archi HTML Report</vt:lpstr>
      <vt:lpstr>Query in Archi HTML Report with alasql</vt:lpstr>
      <vt:lpstr>Analyze Archi HTML Report in Power BI</vt:lpstr>
      <vt:lpstr>Archi HTML Report in ERD View</vt:lpstr>
      <vt:lpstr>Archi HTML Report - Question Got:</vt:lpstr>
      <vt:lpstr>Investigation and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of using Archi plug-in: coArchi</dc:title>
  <dc:creator>Zhao Xiaoqi</dc:creator>
  <cp:lastModifiedBy>Xiaoqi Zhao</cp:lastModifiedBy>
  <cp:revision>31</cp:revision>
  <dcterms:created xsi:type="dcterms:W3CDTF">2024-02-09T15:20:52Z</dcterms:created>
  <dcterms:modified xsi:type="dcterms:W3CDTF">2025-03-01T11:38:23Z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2024-02-09T15:22:01Z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7c6d88f8-6186-4c0d-a5f8-9d3727746882</vt:lpwstr>
  </property>
  <property fmtid="{D5CDD505-2E9C-101B-9397-08002B2CF9AE}" pid="9" name="MSIP_Label_19540963-e559-4020-8a90-fe8a502c2801_ContentBits">
    <vt:lpwstr>0</vt:lpwstr>
  </property>
</Properties>
</file>