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Processing_Programm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Processing_Programm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4536" y="4589805"/>
            <a:ext cx="7197726" cy="1300007"/>
          </a:xfrm>
        </p:spPr>
        <p:txBody>
          <a:bodyPr>
            <a:normAutofit/>
          </a:bodyPr>
          <a:lstStyle/>
          <a:p>
            <a:r>
              <a:rPr lang="en-US" b="1" dirty="0"/>
              <a:t>Processing </a:t>
            </a:r>
            <a:r>
              <a:rPr lang="zh-CN" altLang="en-US" b="1" dirty="0"/>
              <a:t>创意编程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4536" y="5953434"/>
            <a:ext cx="6347007" cy="37594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生成设计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数据可视化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声音可视化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488C2-52A2-F2E5-3778-3E0EAFEB2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12" y="711293"/>
            <a:ext cx="3729598" cy="4658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BDFB8D-55ED-9294-437E-03B84A4CEAC8}"/>
              </a:ext>
            </a:extLst>
          </p:cNvPr>
          <p:cNvSpPr txBox="1"/>
          <p:nvPr/>
        </p:nvSpPr>
        <p:spPr>
          <a:xfrm>
            <a:off x="10070978" y="0"/>
            <a:ext cx="1353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001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E58E50-5873-30CB-30E5-CD962BB04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81" y="1186711"/>
            <a:ext cx="4162425" cy="361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6762A8-DC4C-A43E-2C84-9549E3F47298}"/>
              </a:ext>
            </a:extLst>
          </p:cNvPr>
          <p:cNvSpPr txBox="1"/>
          <p:nvPr/>
        </p:nvSpPr>
        <p:spPr>
          <a:xfrm>
            <a:off x="629737" y="5929271"/>
            <a:ext cx="65240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https://github.com/yasenstar/Processing_Programming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433D6F-7302-B92F-0DD7-B2EFDBC8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补充知识：坐标系旋转公式</a:t>
            </a:r>
            <a:br>
              <a:rPr lang="en-US" altLang="zh-CN" dirty="0"/>
            </a:br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Sin(</a:t>
            </a:r>
            <a:r>
              <a:rPr lang="en-US" altLang="zh-CN" dirty="0" err="1"/>
              <a:t>a+b</a:t>
            </a:r>
            <a:r>
              <a:rPr lang="en-US" altLang="zh-CN" dirty="0"/>
              <a:t>) = cos(A)Cos(B) – Sin(A)Sin(B)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0AF9353-AB81-595A-B14D-B1C7279C0A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0204" y="2500287"/>
            <a:ext cx="4211471" cy="2953014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229864-1ECE-3539-6BA1-76E42C0591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= PQ/OP</a:t>
            </a:r>
          </a:p>
          <a:p>
            <a:pPr marL="0" indent="0">
              <a:buNone/>
            </a:pPr>
            <a:r>
              <a:rPr lang="en-US" dirty="0"/>
              <a:t>= (PT + TQ) / OP</a:t>
            </a:r>
          </a:p>
          <a:p>
            <a:pPr marL="0" indent="0">
              <a:buNone/>
            </a:pPr>
            <a:r>
              <a:rPr lang="en-US" dirty="0"/>
              <a:t>= PT/OP + TQ/OP</a:t>
            </a:r>
          </a:p>
          <a:p>
            <a:pPr marL="0" indent="0">
              <a:buNone/>
            </a:pPr>
            <a:r>
              <a:rPr lang="en-US" dirty="0"/>
              <a:t>= PT/OP + RS/OP</a:t>
            </a:r>
          </a:p>
          <a:p>
            <a:pPr marL="0" indent="0">
              <a:buNone/>
            </a:pPr>
            <a:r>
              <a:rPr lang="en-US" dirty="0"/>
              <a:t>= PT/PR </a:t>
            </a:r>
            <a:r>
              <a:rPr lang="en-US" dirty="0">
                <a:sym typeface="Wingdings" panose="05000000000000000000" pitchFamily="2" charset="2"/>
              </a:rPr>
              <a:t> PR/OP + RS/OR  OR/OP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= cos(a)  sin(b) + sin(a)  cos(b)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1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1CCF-6071-E2CA-4593-071078F4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补充知识：坐标系旋转公式</a:t>
            </a:r>
            <a:br>
              <a:rPr lang="en-US" altLang="zh-CN" dirty="0"/>
            </a:br>
            <a:r>
              <a:rPr lang="zh-CN" altLang="en-US" dirty="0"/>
              <a:t>圆弧上的旋转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6520B9-7F7C-E76F-ABF2-BA126FCB4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394142"/>
            <a:ext cx="4995863" cy="314445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9D923-9983-4EA6-64D1-FFE2A903F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4" y="2142067"/>
            <a:ext cx="6262529" cy="3649133"/>
          </a:xfrm>
        </p:spPr>
        <p:txBody>
          <a:bodyPr/>
          <a:lstStyle/>
          <a:p>
            <a:r>
              <a:rPr lang="zh-CN" altLang="en-US" dirty="0"/>
              <a:t>以圆心为原点，半径为 </a:t>
            </a:r>
            <a:r>
              <a:rPr lang="en-US" altLang="zh-CN" dirty="0"/>
              <a:t>r</a:t>
            </a:r>
          </a:p>
          <a:p>
            <a:r>
              <a:rPr lang="en-US" altLang="zh-CN" dirty="0"/>
              <a:t>P</a:t>
            </a:r>
            <a:r>
              <a:rPr lang="zh-CN" altLang="en-US" dirty="0"/>
              <a:t>点相对圆心坐标为</a:t>
            </a:r>
            <a:r>
              <a:rPr lang="en-US" altLang="zh-CN" dirty="0"/>
              <a:t> (</a:t>
            </a:r>
            <a:r>
              <a:rPr lang="en-US" altLang="zh-CN" dirty="0" err="1"/>
              <a:t>p.x-c.x</a:t>
            </a:r>
            <a:r>
              <a:rPr lang="en-US" altLang="zh-CN" dirty="0"/>
              <a:t>, </a:t>
            </a:r>
            <a:r>
              <a:rPr lang="en-US" altLang="zh-CN" dirty="0" err="1"/>
              <a:t>p.y-c.y</a:t>
            </a:r>
            <a:r>
              <a:rPr lang="en-US" altLang="zh-CN" dirty="0"/>
              <a:t>) = (dx, </a:t>
            </a:r>
            <a:r>
              <a:rPr lang="en-US" altLang="zh-CN" dirty="0" err="1"/>
              <a:t>dy</a:t>
            </a:r>
            <a:r>
              <a:rPr lang="en-US" altLang="zh-CN" dirty="0"/>
              <a:t>)</a:t>
            </a:r>
          </a:p>
          <a:p>
            <a:r>
              <a:rPr lang="en-US" dirty="0"/>
              <a:t>P’</a:t>
            </a:r>
            <a:r>
              <a:rPr lang="zh-CN" altLang="en-US" dirty="0"/>
              <a:t>点相对圆心坐标为</a:t>
            </a:r>
            <a:r>
              <a:rPr lang="en-US" altLang="zh-CN" dirty="0"/>
              <a:t> (p’.</a:t>
            </a:r>
            <a:r>
              <a:rPr lang="en-US" altLang="zh-CN" dirty="0" err="1"/>
              <a:t>x-c</a:t>
            </a:r>
            <a:r>
              <a:rPr lang="en-US" altLang="zh-CN" dirty="0"/>
              <a:t>.x, p’.</a:t>
            </a:r>
            <a:r>
              <a:rPr lang="en-US" altLang="zh-CN" dirty="0" err="1"/>
              <a:t>y-c</a:t>
            </a:r>
            <a:r>
              <a:rPr lang="en-US" altLang="zh-CN" dirty="0"/>
              <a:t>.y)</a:t>
            </a:r>
          </a:p>
          <a:p>
            <a:r>
              <a:rPr lang="el-GR" altLang="zh-CN" dirty="0">
                <a:cs typeface="Kokila" panose="020B0502040204020203" pitchFamily="34" charset="0"/>
              </a:rPr>
              <a:t>Θ</a:t>
            </a:r>
            <a:r>
              <a:rPr lang="en-US" altLang="zh-CN" dirty="0">
                <a:latin typeface="Latha" panose="020B0502040204020203" pitchFamily="34" charset="0"/>
                <a:cs typeface="Latha" panose="020B0502040204020203" pitchFamily="34" charset="0"/>
              </a:rPr>
              <a:t> = a</a:t>
            </a:r>
          </a:p>
          <a:p>
            <a:r>
              <a:rPr lang="en-US" dirty="0"/>
              <a:t>p’. x-</a:t>
            </a:r>
            <a:r>
              <a:rPr lang="en-US" dirty="0" err="1"/>
              <a:t>c.x</a:t>
            </a:r>
            <a:r>
              <a:rPr lang="en-US" dirty="0"/>
              <a:t> = r </a:t>
            </a:r>
            <a:r>
              <a:rPr lang="en-US" dirty="0">
                <a:sym typeface="Wingdings" panose="05000000000000000000" pitchFamily="2" charset="2"/>
              </a:rPr>
              <a:t> cos(</a:t>
            </a:r>
            <a:r>
              <a:rPr lang="en-US" dirty="0" err="1">
                <a:sym typeface="Wingdings" panose="05000000000000000000" pitchFamily="2" charset="2"/>
              </a:rPr>
              <a:t>a+b</a:t>
            </a:r>
            <a:r>
              <a:rPr lang="en-US" dirty="0">
                <a:sym typeface="Wingdings" panose="05000000000000000000" pitchFamily="2" charset="2"/>
              </a:rPr>
              <a:t>) = r  cos(a)cos(b) – r  sin(a)sin(b)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= cos(a)  dx – sin(a)  </a:t>
            </a:r>
            <a:r>
              <a:rPr lang="en-US" dirty="0" err="1">
                <a:sym typeface="Wingdings" panose="05000000000000000000" pitchFamily="2" charset="2"/>
              </a:rPr>
              <a:t>dy</a:t>
            </a:r>
            <a:r>
              <a:rPr lang="en-US" dirty="0">
                <a:sym typeface="Wingdings" panose="05000000000000000000" pitchFamily="2" charset="2"/>
              </a:rPr>
              <a:t> = cos(</a:t>
            </a:r>
            <a:r>
              <a:rPr lang="el-GR" altLang="zh-CN" dirty="0">
                <a:cs typeface="Kokila" panose="020B0502040204020203" pitchFamily="34" charset="0"/>
              </a:rPr>
              <a:t>Θ</a:t>
            </a:r>
            <a:r>
              <a:rPr lang="en-US" dirty="0">
                <a:sym typeface="Wingdings" panose="05000000000000000000" pitchFamily="2" charset="2"/>
              </a:rPr>
              <a:t>)  dx – sin(</a:t>
            </a:r>
            <a:r>
              <a:rPr lang="el-GR" altLang="zh-CN" dirty="0">
                <a:cs typeface="Kokila" panose="020B0502040204020203" pitchFamily="34" charset="0"/>
              </a:rPr>
              <a:t>Θ</a:t>
            </a:r>
            <a:r>
              <a:rPr lang="en-US" dirty="0">
                <a:sym typeface="Wingdings" panose="05000000000000000000" pitchFamily="2" charset="2"/>
              </a:rPr>
              <a:t>)  </a:t>
            </a:r>
            <a:r>
              <a:rPr lang="en-US" dirty="0" err="1">
                <a:sym typeface="Wingdings" panose="05000000000000000000" pitchFamily="2" charset="2"/>
              </a:rPr>
              <a:t>dy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p’. y-</a:t>
            </a:r>
            <a:r>
              <a:rPr lang="en-US" dirty="0" err="1"/>
              <a:t>c.y</a:t>
            </a:r>
            <a:r>
              <a:rPr lang="en-US" dirty="0"/>
              <a:t> = r </a:t>
            </a:r>
            <a:r>
              <a:rPr lang="en-US" dirty="0">
                <a:sym typeface="Wingdings" panose="05000000000000000000" pitchFamily="2" charset="2"/>
              </a:rPr>
              <a:t> sin(</a:t>
            </a:r>
            <a:r>
              <a:rPr lang="en-US" dirty="0" err="1">
                <a:sym typeface="Wingdings" panose="05000000000000000000" pitchFamily="2" charset="2"/>
              </a:rPr>
              <a:t>a+b</a:t>
            </a:r>
            <a:r>
              <a:rPr lang="en-US" dirty="0">
                <a:sym typeface="Wingdings" panose="05000000000000000000" pitchFamily="2" charset="2"/>
              </a:rPr>
              <a:t>) = r  sin(a)cos(b) + r  cos(a)sin(b)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= sin(a)  dx + cos(a)  </a:t>
            </a:r>
            <a:r>
              <a:rPr lang="en-US" dirty="0" err="1">
                <a:sym typeface="Wingdings" panose="05000000000000000000" pitchFamily="2" charset="2"/>
              </a:rPr>
              <a:t>dy</a:t>
            </a:r>
            <a:r>
              <a:rPr lang="en-US" dirty="0">
                <a:sym typeface="Wingdings" panose="05000000000000000000" pitchFamily="2" charset="2"/>
              </a:rPr>
              <a:t> = sin(</a:t>
            </a:r>
            <a:r>
              <a:rPr lang="el-GR" altLang="zh-CN" dirty="0">
                <a:cs typeface="Kokila" panose="020B0502040204020203" pitchFamily="34" charset="0"/>
              </a:rPr>
              <a:t>Θ</a:t>
            </a:r>
            <a:r>
              <a:rPr lang="en-US" dirty="0">
                <a:sym typeface="Wingdings" panose="05000000000000000000" pitchFamily="2" charset="2"/>
              </a:rPr>
              <a:t>)  dx + cos(</a:t>
            </a:r>
            <a:r>
              <a:rPr lang="el-GR" altLang="zh-CN" dirty="0">
                <a:cs typeface="Kokila" panose="020B0502040204020203" pitchFamily="34" charset="0"/>
              </a:rPr>
              <a:t>Θ</a:t>
            </a:r>
            <a:r>
              <a:rPr lang="en-US" dirty="0">
                <a:sym typeface="Wingdings" panose="05000000000000000000" pitchFamily="2" charset="2"/>
              </a:rPr>
              <a:t>)  </a:t>
            </a:r>
            <a:r>
              <a:rPr lang="en-US" dirty="0" err="1">
                <a:sym typeface="Wingdings" panose="05000000000000000000" pitchFamily="2" charset="2"/>
              </a:rPr>
              <a:t>dy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E1A78-E9B6-1720-31CD-E459EE8E4654}"/>
              </a:ext>
            </a:extLst>
          </p:cNvPr>
          <p:cNvSpPr txBox="1"/>
          <p:nvPr/>
        </p:nvSpPr>
        <p:spPr>
          <a:xfrm>
            <a:off x="3103610" y="3316941"/>
            <a:ext cx="29527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06754-B61E-C0E8-9649-4A67C1AAFC4C}"/>
              </a:ext>
            </a:extLst>
          </p:cNvPr>
          <p:cNvSpPr txBox="1"/>
          <p:nvPr/>
        </p:nvSpPr>
        <p:spPr>
          <a:xfrm>
            <a:off x="2776118" y="4058436"/>
            <a:ext cx="30649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E675C2-9A14-082B-9F63-690444ED74F7}"/>
              </a:ext>
            </a:extLst>
          </p:cNvPr>
          <p:cNvCxnSpPr/>
          <p:nvPr/>
        </p:nvCxnSpPr>
        <p:spPr>
          <a:xfrm flipH="1">
            <a:off x="2590800" y="2886635"/>
            <a:ext cx="779929" cy="13895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59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536554" y="4463143"/>
            <a:ext cx="5109877" cy="650036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7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763878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Processing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zh-CN" altLang="en-US" sz="4800" dirty="0">
                <a:solidFill>
                  <a:srgbClr val="FFFFFF"/>
                </a:solidFill>
              </a:rPr>
              <a:t>编程机制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3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08" y="1066542"/>
            <a:ext cx="1611141" cy="201245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433294" y="91241"/>
            <a:ext cx="1353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002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42DE49-400B-55E1-A1B7-B32D70340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080" y="1172866"/>
            <a:ext cx="6090993" cy="456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1717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第一段代码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3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199" y="306246"/>
            <a:ext cx="17427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003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8F5147-C8E0-A152-44DB-A337E02AD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399" y="1641526"/>
            <a:ext cx="4571410" cy="4752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896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427699" y="1927412"/>
            <a:ext cx="5109877" cy="699247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7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427699" y="2635624"/>
            <a:ext cx="5109877" cy="600639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558325" y="3200400"/>
            <a:ext cx="5109877" cy="336503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7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536554" y="3528253"/>
            <a:ext cx="5109877" cy="325291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536554" y="3876591"/>
            <a:ext cx="5109877" cy="630095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7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433D6F-7302-B92F-0DD7-B2EFDBC8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补充知识：坐标系旋转公式</a:t>
            </a:r>
            <a:br>
              <a:rPr lang="en-US" altLang="zh-CN" dirty="0"/>
            </a:br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cos(</a:t>
            </a:r>
            <a:r>
              <a:rPr lang="en-US" altLang="zh-CN" dirty="0" err="1"/>
              <a:t>a+b</a:t>
            </a:r>
            <a:r>
              <a:rPr lang="en-US" altLang="zh-CN" dirty="0"/>
              <a:t>) = cos(A)</a:t>
            </a:r>
            <a:r>
              <a:rPr lang="en-US" dirty="0">
                <a:sym typeface="Wingdings" panose="05000000000000000000" pitchFamily="2" charset="2"/>
              </a:rPr>
              <a:t>  </a:t>
            </a:r>
            <a:r>
              <a:rPr lang="en-US" altLang="zh-CN" dirty="0"/>
              <a:t>Cos(B) – Sin(A)</a:t>
            </a:r>
            <a:r>
              <a:rPr lang="en-US" dirty="0">
                <a:sym typeface="Wingdings" panose="05000000000000000000" pitchFamily="2" charset="2"/>
              </a:rPr>
              <a:t>  </a:t>
            </a:r>
            <a:r>
              <a:rPr lang="en-US" altLang="zh-CN" dirty="0"/>
              <a:t>Sin(B)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7ABAF6-6C7A-9B4E-8FA4-A13B52D66C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3253" y="2488358"/>
            <a:ext cx="4191810" cy="3098784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229864-1ECE-3539-6BA1-76E42C0591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cos(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= OQ / OP</a:t>
            </a:r>
          </a:p>
          <a:p>
            <a:pPr marL="0" indent="0">
              <a:buNone/>
            </a:pPr>
            <a:r>
              <a:rPr lang="en-US" dirty="0"/>
              <a:t>= (OS – QS) / OP</a:t>
            </a:r>
          </a:p>
          <a:p>
            <a:pPr marL="0" indent="0">
              <a:buNone/>
            </a:pPr>
            <a:r>
              <a:rPr lang="en-US" dirty="0"/>
              <a:t>= OS / OP – QS / OP</a:t>
            </a:r>
          </a:p>
          <a:p>
            <a:pPr marL="0" indent="0">
              <a:buNone/>
            </a:pPr>
            <a:r>
              <a:rPr lang="en-US" dirty="0"/>
              <a:t>= OS / OP – TR / OP</a:t>
            </a:r>
          </a:p>
          <a:p>
            <a:pPr marL="0" indent="0">
              <a:buNone/>
            </a:pPr>
            <a:r>
              <a:rPr lang="en-US" dirty="0"/>
              <a:t>= OS/OR </a:t>
            </a:r>
            <a:r>
              <a:rPr lang="en-US" dirty="0">
                <a:sym typeface="Wingdings" panose="05000000000000000000" pitchFamily="2" charset="2"/>
              </a:rPr>
              <a:t> OR/OP - TR/PR  PR/OP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altLang="zh-CN" dirty="0">
                <a:sym typeface="Wingdings" panose="05000000000000000000" pitchFamily="2" charset="2"/>
              </a:rPr>
              <a:t>cos</a:t>
            </a:r>
            <a:r>
              <a:rPr lang="en-US" dirty="0">
                <a:sym typeface="Wingdings" panose="05000000000000000000" pitchFamily="2" charset="2"/>
              </a:rPr>
              <a:t>(a)  cos(b) - sin(a)  sin(b)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09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1550</TotalTime>
  <Words>559</Words>
  <Application>Microsoft Office PowerPoint</Application>
  <PresentationFormat>Widescreen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Latha</vt:lpstr>
      <vt:lpstr>Celestial</vt:lpstr>
      <vt:lpstr>Processing 创意编程</vt:lpstr>
      <vt:lpstr>Processing  编程机制</vt:lpstr>
      <vt:lpstr>Processing  第一段代码</vt:lpstr>
      <vt:lpstr>Processing  点 Point</vt:lpstr>
      <vt:lpstr>Processing  点 Point</vt:lpstr>
      <vt:lpstr>Processing  点 Point</vt:lpstr>
      <vt:lpstr>Processing  点 Point</vt:lpstr>
      <vt:lpstr>Processing  点 Point</vt:lpstr>
      <vt:lpstr>补充知识：坐标系旋转公式 1) cos(a+b) = cos(A)  Cos(B) – Sin(A)  Sin(B)</vt:lpstr>
      <vt:lpstr>补充知识：坐标系旋转公式 2) Sin(a+b) = cos(A)Cos(B) – Sin(A)Sin(B)</vt:lpstr>
      <vt:lpstr>补充知识：坐标系旋转公式 圆弧上的旋转</vt:lpstr>
      <vt:lpstr>Processing  点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创意编程</dc:title>
  <dc:creator>Zhao Xiaoqi</dc:creator>
  <cp:lastModifiedBy>Zhao Xiaoqi</cp:lastModifiedBy>
  <cp:revision>16</cp:revision>
  <dcterms:created xsi:type="dcterms:W3CDTF">2024-01-09T01:10:54Z</dcterms:created>
  <dcterms:modified xsi:type="dcterms:W3CDTF">2024-01-10T03:28:33Z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2024-01-09T01:38:24Z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b09ef15c-7b06-4009-b619-3ac8c11288e2</vt:lpwstr>
  </property>
  <property fmtid="{D5CDD505-2E9C-101B-9397-08002B2CF9AE}" pid="9" name="MSIP_Label_19540963-e559-4020-8a90-fe8a502c2801_ContentBits">
    <vt:lpwstr>0</vt:lpwstr>
  </property>
</Properties>
</file>