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 snapToObjects="1">
      <p:cViewPr varScale="1">
        <p:scale>
          <a:sx n="107" d="100"/>
          <a:sy n="107" d="100"/>
        </p:scale>
        <p:origin x="67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yasenstar/Processing_Programming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Processing_Programmi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Processing_Programmi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yasenstar/Processing_Programming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yasenstar/Processing_Programming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yasenstar/Processing_Programming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yasenstar/Processing_Programming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yasenstar/Processing_Programming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4536" y="4589805"/>
            <a:ext cx="7197726" cy="1300007"/>
          </a:xfrm>
        </p:spPr>
        <p:txBody>
          <a:bodyPr>
            <a:normAutofit/>
          </a:bodyPr>
          <a:lstStyle/>
          <a:p>
            <a:r>
              <a:rPr lang="en-US" b="1" dirty="0"/>
              <a:t>Processing </a:t>
            </a:r>
            <a:r>
              <a:rPr lang="zh-CN" altLang="en-US" b="1" dirty="0"/>
              <a:t>创意编程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4536" y="5953434"/>
            <a:ext cx="6347007" cy="375947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生成设计 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| </a:t>
            </a: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数据可视化 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| </a:t>
            </a: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声音可视化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A488C2-52A2-F2E5-3778-3E0EAFEB2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012" y="711293"/>
            <a:ext cx="3729598" cy="46585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BDFB8D-55ED-9294-437E-03B84A4CEAC8}"/>
              </a:ext>
            </a:extLst>
          </p:cNvPr>
          <p:cNvSpPr txBox="1"/>
          <p:nvPr/>
        </p:nvSpPr>
        <p:spPr>
          <a:xfrm>
            <a:off x="10070978" y="0"/>
            <a:ext cx="13532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001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E58E50-5873-30CB-30E5-CD962BB04A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5281" y="1186711"/>
            <a:ext cx="4162425" cy="3610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06762A8-DC4C-A43E-2C84-9549E3F47298}"/>
              </a:ext>
            </a:extLst>
          </p:cNvPr>
          <p:cNvSpPr txBox="1"/>
          <p:nvPr/>
        </p:nvSpPr>
        <p:spPr>
          <a:xfrm>
            <a:off x="629737" y="5929271"/>
            <a:ext cx="65240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https://github.com/yasenstar/Processing_Programming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0433D6F-7302-B92F-0DD7-B2EFDBC8D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补充知识：坐标系旋转公式</a:t>
            </a:r>
            <a:br>
              <a:rPr lang="en-US" altLang="zh-CN" dirty="0"/>
            </a:br>
            <a:r>
              <a:rPr lang="en-US" altLang="zh-CN" dirty="0"/>
              <a:t>2)</a:t>
            </a:r>
            <a:r>
              <a:rPr lang="zh-CN" altLang="en-US" dirty="0"/>
              <a:t> </a:t>
            </a:r>
            <a:r>
              <a:rPr lang="en-US" altLang="zh-CN" dirty="0"/>
              <a:t>Sin(</a:t>
            </a:r>
            <a:r>
              <a:rPr lang="en-US" altLang="zh-CN" dirty="0" err="1"/>
              <a:t>a+b</a:t>
            </a:r>
            <a:r>
              <a:rPr lang="en-US" altLang="zh-CN" dirty="0"/>
              <a:t>) = cos(A)Cos(B) – Sin(A)Sin(B)</a:t>
            </a:r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0AF9353-AB81-595A-B14D-B1C7279C0AA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40204" y="2500287"/>
            <a:ext cx="4211471" cy="2953014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3229864-1ECE-3539-6BA1-76E42C0591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sin(</a:t>
            </a:r>
            <a:r>
              <a:rPr lang="en-US" dirty="0" err="1"/>
              <a:t>a+b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= PQ/OP</a:t>
            </a:r>
          </a:p>
          <a:p>
            <a:pPr marL="0" indent="0">
              <a:buNone/>
            </a:pPr>
            <a:r>
              <a:rPr lang="en-US" dirty="0"/>
              <a:t>= (PT + TQ) / OP</a:t>
            </a:r>
          </a:p>
          <a:p>
            <a:pPr marL="0" indent="0">
              <a:buNone/>
            </a:pPr>
            <a:r>
              <a:rPr lang="en-US" dirty="0"/>
              <a:t>= PT/OP + TQ/OP</a:t>
            </a:r>
          </a:p>
          <a:p>
            <a:pPr marL="0" indent="0">
              <a:buNone/>
            </a:pPr>
            <a:r>
              <a:rPr lang="en-US" dirty="0"/>
              <a:t>= PT/OP + RS/OP</a:t>
            </a:r>
          </a:p>
          <a:p>
            <a:pPr marL="0" indent="0">
              <a:buNone/>
            </a:pPr>
            <a:r>
              <a:rPr lang="en-US" dirty="0"/>
              <a:t>= PT/PR </a:t>
            </a:r>
            <a:r>
              <a:rPr lang="en-US" dirty="0">
                <a:sym typeface="Wingdings" panose="05000000000000000000" pitchFamily="2" charset="2"/>
              </a:rPr>
              <a:t> PR/OP + RS/OR  OR/OP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= cos(a)  sin(b) + sin(a)  cos(b)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516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D1CCF-6071-E2CA-4593-071078F4F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补充知识：坐标系旋转公式</a:t>
            </a:r>
            <a:br>
              <a:rPr lang="en-US" altLang="zh-CN" dirty="0"/>
            </a:br>
            <a:r>
              <a:rPr lang="zh-CN" altLang="en-US" dirty="0"/>
              <a:t>圆弧上的旋转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6520B9-7F7C-E76F-ABF2-BA126FCB49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5800" y="2394142"/>
            <a:ext cx="4995863" cy="314445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D9D923-9983-4EA6-64D1-FFE2A903F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21894" y="2142067"/>
            <a:ext cx="6262529" cy="3649133"/>
          </a:xfrm>
        </p:spPr>
        <p:txBody>
          <a:bodyPr/>
          <a:lstStyle/>
          <a:p>
            <a:r>
              <a:rPr lang="zh-CN" altLang="en-US" dirty="0"/>
              <a:t>以圆心为原点，半径为 </a:t>
            </a:r>
            <a:r>
              <a:rPr lang="en-US" altLang="zh-CN" dirty="0"/>
              <a:t>r</a:t>
            </a:r>
          </a:p>
          <a:p>
            <a:r>
              <a:rPr lang="en-US" altLang="zh-CN" dirty="0"/>
              <a:t>P</a:t>
            </a:r>
            <a:r>
              <a:rPr lang="zh-CN" altLang="en-US" dirty="0"/>
              <a:t>点相对圆心坐标为</a:t>
            </a:r>
            <a:r>
              <a:rPr lang="en-US" altLang="zh-CN" dirty="0"/>
              <a:t> (</a:t>
            </a:r>
            <a:r>
              <a:rPr lang="en-US" altLang="zh-CN" dirty="0" err="1"/>
              <a:t>p.x-c.x</a:t>
            </a:r>
            <a:r>
              <a:rPr lang="en-US" altLang="zh-CN" dirty="0"/>
              <a:t>, </a:t>
            </a:r>
            <a:r>
              <a:rPr lang="en-US" altLang="zh-CN" dirty="0" err="1"/>
              <a:t>p.y-c.y</a:t>
            </a:r>
            <a:r>
              <a:rPr lang="en-US" altLang="zh-CN" dirty="0"/>
              <a:t>) = (dx, </a:t>
            </a:r>
            <a:r>
              <a:rPr lang="en-US" altLang="zh-CN" dirty="0" err="1"/>
              <a:t>dy</a:t>
            </a:r>
            <a:r>
              <a:rPr lang="en-US" altLang="zh-CN" dirty="0"/>
              <a:t>)</a:t>
            </a:r>
          </a:p>
          <a:p>
            <a:r>
              <a:rPr lang="en-US" dirty="0"/>
              <a:t>P’</a:t>
            </a:r>
            <a:r>
              <a:rPr lang="zh-CN" altLang="en-US" dirty="0"/>
              <a:t>点相对圆心坐标为</a:t>
            </a:r>
            <a:r>
              <a:rPr lang="en-US" altLang="zh-CN" dirty="0"/>
              <a:t> (p’.</a:t>
            </a:r>
            <a:r>
              <a:rPr lang="en-US" altLang="zh-CN" dirty="0" err="1"/>
              <a:t>x-c</a:t>
            </a:r>
            <a:r>
              <a:rPr lang="en-US" altLang="zh-CN" dirty="0"/>
              <a:t>.x, p’.</a:t>
            </a:r>
            <a:r>
              <a:rPr lang="en-US" altLang="zh-CN" dirty="0" err="1"/>
              <a:t>y-c</a:t>
            </a:r>
            <a:r>
              <a:rPr lang="en-US" altLang="zh-CN" dirty="0"/>
              <a:t>.y)</a:t>
            </a:r>
          </a:p>
          <a:p>
            <a:r>
              <a:rPr lang="el-GR" altLang="zh-CN" dirty="0">
                <a:cs typeface="Kokila" panose="020B0502040204020203" pitchFamily="34" charset="0"/>
              </a:rPr>
              <a:t>Θ</a:t>
            </a:r>
            <a:r>
              <a:rPr lang="en-US" altLang="zh-CN" dirty="0">
                <a:latin typeface="Latha" panose="020B0502040204020203" pitchFamily="34" charset="0"/>
                <a:cs typeface="Latha" panose="020B0502040204020203" pitchFamily="34" charset="0"/>
              </a:rPr>
              <a:t> = a</a:t>
            </a:r>
          </a:p>
          <a:p>
            <a:r>
              <a:rPr lang="en-US" dirty="0"/>
              <a:t>p’. x-</a:t>
            </a:r>
            <a:r>
              <a:rPr lang="en-US" dirty="0" err="1"/>
              <a:t>c.x</a:t>
            </a:r>
            <a:r>
              <a:rPr lang="en-US" dirty="0"/>
              <a:t> = r </a:t>
            </a:r>
            <a:r>
              <a:rPr lang="en-US" dirty="0">
                <a:sym typeface="Wingdings" panose="05000000000000000000" pitchFamily="2" charset="2"/>
              </a:rPr>
              <a:t> cos(</a:t>
            </a:r>
            <a:r>
              <a:rPr lang="en-US" dirty="0" err="1">
                <a:sym typeface="Wingdings" panose="05000000000000000000" pitchFamily="2" charset="2"/>
              </a:rPr>
              <a:t>a+b</a:t>
            </a:r>
            <a:r>
              <a:rPr lang="en-US" dirty="0">
                <a:sym typeface="Wingdings" panose="05000000000000000000" pitchFamily="2" charset="2"/>
              </a:rPr>
              <a:t>) = r  cos(a)cos(b) – r  sin(a)sin(b)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= cos(a)  dx – sin(a)  </a:t>
            </a:r>
            <a:r>
              <a:rPr lang="en-US" dirty="0" err="1">
                <a:sym typeface="Wingdings" panose="05000000000000000000" pitchFamily="2" charset="2"/>
              </a:rPr>
              <a:t>dy</a:t>
            </a:r>
            <a:r>
              <a:rPr lang="en-US" dirty="0">
                <a:sym typeface="Wingdings" panose="05000000000000000000" pitchFamily="2" charset="2"/>
              </a:rPr>
              <a:t> = cos(</a:t>
            </a:r>
            <a:r>
              <a:rPr lang="el-GR" altLang="zh-CN" dirty="0">
                <a:cs typeface="Kokila" panose="020B0502040204020203" pitchFamily="34" charset="0"/>
              </a:rPr>
              <a:t>Θ</a:t>
            </a:r>
            <a:r>
              <a:rPr lang="en-US" dirty="0">
                <a:sym typeface="Wingdings" panose="05000000000000000000" pitchFamily="2" charset="2"/>
              </a:rPr>
              <a:t>)  dx – sin(</a:t>
            </a:r>
            <a:r>
              <a:rPr lang="el-GR" altLang="zh-CN" dirty="0">
                <a:cs typeface="Kokila" panose="020B0502040204020203" pitchFamily="34" charset="0"/>
              </a:rPr>
              <a:t>Θ</a:t>
            </a:r>
            <a:r>
              <a:rPr lang="en-US" dirty="0">
                <a:sym typeface="Wingdings" panose="05000000000000000000" pitchFamily="2" charset="2"/>
              </a:rPr>
              <a:t>)  </a:t>
            </a:r>
            <a:r>
              <a:rPr lang="en-US" dirty="0" err="1">
                <a:sym typeface="Wingdings" panose="05000000000000000000" pitchFamily="2" charset="2"/>
              </a:rPr>
              <a:t>dy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p’. y-</a:t>
            </a:r>
            <a:r>
              <a:rPr lang="en-US" dirty="0" err="1"/>
              <a:t>c.y</a:t>
            </a:r>
            <a:r>
              <a:rPr lang="en-US" dirty="0"/>
              <a:t> = r </a:t>
            </a:r>
            <a:r>
              <a:rPr lang="en-US" dirty="0">
                <a:sym typeface="Wingdings" panose="05000000000000000000" pitchFamily="2" charset="2"/>
              </a:rPr>
              <a:t> sin(</a:t>
            </a:r>
            <a:r>
              <a:rPr lang="en-US" dirty="0" err="1">
                <a:sym typeface="Wingdings" panose="05000000000000000000" pitchFamily="2" charset="2"/>
              </a:rPr>
              <a:t>a+b</a:t>
            </a:r>
            <a:r>
              <a:rPr lang="en-US" dirty="0">
                <a:sym typeface="Wingdings" panose="05000000000000000000" pitchFamily="2" charset="2"/>
              </a:rPr>
              <a:t>) = r  sin(a)cos(b) + r  cos(a)sin(b)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= sin(a)  dx + cos(a)  </a:t>
            </a:r>
            <a:r>
              <a:rPr lang="en-US" dirty="0" err="1">
                <a:sym typeface="Wingdings" panose="05000000000000000000" pitchFamily="2" charset="2"/>
              </a:rPr>
              <a:t>dy</a:t>
            </a:r>
            <a:r>
              <a:rPr lang="en-US" dirty="0">
                <a:sym typeface="Wingdings" panose="05000000000000000000" pitchFamily="2" charset="2"/>
              </a:rPr>
              <a:t> = sin(</a:t>
            </a:r>
            <a:r>
              <a:rPr lang="el-GR" altLang="zh-CN" dirty="0">
                <a:cs typeface="Kokila" panose="020B0502040204020203" pitchFamily="34" charset="0"/>
              </a:rPr>
              <a:t>Θ</a:t>
            </a:r>
            <a:r>
              <a:rPr lang="en-US" dirty="0">
                <a:sym typeface="Wingdings" panose="05000000000000000000" pitchFamily="2" charset="2"/>
              </a:rPr>
              <a:t>)  dx + cos(</a:t>
            </a:r>
            <a:r>
              <a:rPr lang="el-GR" altLang="zh-CN" dirty="0">
                <a:cs typeface="Kokila" panose="020B0502040204020203" pitchFamily="34" charset="0"/>
              </a:rPr>
              <a:t>Θ</a:t>
            </a:r>
            <a:r>
              <a:rPr lang="en-US" dirty="0">
                <a:sym typeface="Wingdings" panose="05000000000000000000" pitchFamily="2" charset="2"/>
              </a:rPr>
              <a:t>)  </a:t>
            </a:r>
            <a:r>
              <a:rPr lang="en-US" dirty="0" err="1">
                <a:sym typeface="Wingdings" panose="05000000000000000000" pitchFamily="2" charset="2"/>
              </a:rPr>
              <a:t>dy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2E1A78-E9B6-1720-31CD-E459EE8E4654}"/>
              </a:ext>
            </a:extLst>
          </p:cNvPr>
          <p:cNvSpPr txBox="1"/>
          <p:nvPr/>
        </p:nvSpPr>
        <p:spPr>
          <a:xfrm>
            <a:off x="3103610" y="3316941"/>
            <a:ext cx="295274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06754-B61E-C0E8-9649-4A67C1AAFC4C}"/>
              </a:ext>
            </a:extLst>
          </p:cNvPr>
          <p:cNvSpPr txBox="1"/>
          <p:nvPr/>
        </p:nvSpPr>
        <p:spPr>
          <a:xfrm>
            <a:off x="2776118" y="4058436"/>
            <a:ext cx="306494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E675C2-9A14-082B-9F63-690444ED74F7}"/>
              </a:ext>
            </a:extLst>
          </p:cNvPr>
          <p:cNvCxnSpPr/>
          <p:nvPr/>
        </p:nvCxnSpPr>
        <p:spPr>
          <a:xfrm flipH="1">
            <a:off x="2590800" y="2886635"/>
            <a:ext cx="779929" cy="13895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597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58C86E-4204-9782-02DC-6BBD4E5ED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31" y="3536903"/>
            <a:ext cx="5196272" cy="15762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Processing 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zh-CN" altLang="en-US" sz="4400" dirty="0">
                <a:solidFill>
                  <a:srgbClr val="FFFFFF"/>
                </a:solidFill>
              </a:rPr>
              <a:t>点 </a:t>
            </a:r>
            <a:r>
              <a:rPr lang="en-US" altLang="zh-CN" sz="4400" dirty="0">
                <a:solidFill>
                  <a:srgbClr val="FFFFFF"/>
                </a:solidFill>
              </a:rPr>
              <a:t>Point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48C32B-C854-A931-D9ED-1A29A8A88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84" y="5805023"/>
            <a:ext cx="6259035" cy="43520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r"/>
            <a:r>
              <a:rPr lang="en-US" sz="1800" b="1" dirty="0">
                <a:hlinkClick r:id="rId2"/>
              </a:rPr>
              <a:t>https://github.com/yasenstar/Processing_Programming</a:t>
            </a:r>
            <a:endParaRPr lang="en-US" sz="1800" b="1" dirty="0">
              <a:solidFill>
                <a:srgbClr val="FFFFFF"/>
              </a:solidFill>
            </a:endParaRPr>
          </a:p>
          <a:p>
            <a:pPr algn="r"/>
            <a:endParaRPr lang="en-US" sz="1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B64D50-2612-E1AB-3582-3EC0F2578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43" y="302887"/>
            <a:ext cx="2445296" cy="3054381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30F526-AE41-E2C2-352A-037BA5C2D2A9}"/>
              </a:ext>
            </a:extLst>
          </p:cNvPr>
          <p:cNvSpPr txBox="1"/>
          <p:nvPr/>
        </p:nvSpPr>
        <p:spPr>
          <a:xfrm>
            <a:off x="3029200" y="30624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/>
              <a:t>009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1AD2B4-29E3-7290-D683-AA319D5A6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3627" y="1528062"/>
            <a:ext cx="7652403" cy="3801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0EB603-92E7-8307-088A-9CF94AE03B89}"/>
              </a:ext>
            </a:extLst>
          </p:cNvPr>
          <p:cNvSpPr/>
          <p:nvPr/>
        </p:nvSpPr>
        <p:spPr>
          <a:xfrm>
            <a:off x="6536554" y="4463143"/>
            <a:ext cx="5109877" cy="650036"/>
          </a:xfrm>
          <a:prstGeom prst="roundRect">
            <a:avLst>
              <a:gd name="adj" fmla="val 6410"/>
            </a:avLst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71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9C946AC-2072-4946-A2B8-39F09D094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748C8C8-F348-4D00-852A-26DD9EBCC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55"/>
          <a:stretch/>
        </p:blipFill>
        <p:spPr>
          <a:xfrm>
            <a:off x="0" y="0"/>
            <a:ext cx="6026763" cy="685621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658C86E-4204-9782-02DC-6BBD4E5ED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763878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Processing 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zh-CN" altLang="en-US" sz="4800" dirty="0">
                <a:solidFill>
                  <a:srgbClr val="FFFFFF"/>
                </a:solidFill>
              </a:rPr>
              <a:t>编程机制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48C32B-C854-A931-D9ED-1A29A8A88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84" y="5805023"/>
            <a:ext cx="6259035" cy="43520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r"/>
            <a:r>
              <a:rPr lang="en-US" sz="1800" b="1" dirty="0">
                <a:hlinkClick r:id="rId3"/>
              </a:rPr>
              <a:t>https://github.com/yasenstar/Processing_Programming</a:t>
            </a:r>
            <a:endParaRPr lang="en-US" sz="1800" b="1" dirty="0">
              <a:solidFill>
                <a:srgbClr val="FFFFFF"/>
              </a:solidFill>
            </a:endParaRPr>
          </a:p>
          <a:p>
            <a:pPr algn="r"/>
            <a:endParaRPr lang="en-US" sz="1800" b="1" dirty="0"/>
          </a:p>
        </p:txBody>
      </p:sp>
      <p:sp useBgFill="1">
        <p:nvSpPr>
          <p:cNvPr id="17" name="Freeform 5">
            <a:extLst>
              <a:ext uri="{FF2B5EF4-FFF2-40B4-BE49-F238E27FC236}">
                <a16:creationId xmlns:a16="http://schemas.microsoft.com/office/drawing/2014/main" id="{559FD8B5-8CC4-4CFE-BD2A-1216B1F2C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9" name="Freeform 14">
            <a:extLst>
              <a:ext uri="{FF2B5EF4-FFF2-40B4-BE49-F238E27FC236}">
                <a16:creationId xmlns:a16="http://schemas.microsoft.com/office/drawing/2014/main" id="{9ECF13F4-3D2A-4F2E-9BBD-3038670D2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9660E16-DCC0-4B6C-8E84-4C292580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9130F79-611E-4458-B53E-36A25721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EA78691-46E9-469A-921B-9D16933E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A4AA196-3090-4283-ADF0-893F81085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FD33794-9D71-4B08-AE11-8B589EFBA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8AFBF0E-867E-4181-93DF-9A13F334B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7EA8258-0459-4037-BABC-B1A0A5D70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8BB355F-363A-4046-90AF-3DDB7AA18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9334308-B9EC-41CF-8B6C-23FB134BA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781133-0656-4918-BE6A-703C148E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B4F93AD-8044-447B-8CAC-8A0697160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AA78689-5B7A-4420-A3DC-0EA081583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09CC934-4D78-4334-8B7F-4D0C13D6C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68DA411-6F43-42CF-8A08-B2871E382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17563A-04A5-4952-AA6D-E503558C5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A41B232-E630-4AC7-9A97-763529D70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EABA1A2-F7BA-4FB5-AD0A-A4DBBCF6F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EA99E51-908F-4D65-AC2B-A8E75A1FE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F2D126B-7D1C-4D2C-97D5-2D8C686B7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4B20164-1C4E-4FA3-A2E5-389E74077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54E7AD9-228F-47CD-A598-CB579B489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7D2B81A-6082-4668-8AA7-F2757C8EC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469BD5F-3BFE-4BA0-A24F-7F80A73B8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24D532A-F49F-4BB9-AAA6-8B2B89CB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B2224AE-40A4-483D-991E-9490A01B7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D3DE117-F3FA-4657-B4A7-40DE41238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85EA1EB-1126-463C-AD87-4FB126C6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0336723-7646-4B25-9EE9-519CC8334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52B6D8B-5579-4262-9376-B702382B0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07893BD-D1AE-48C1-91A9-D47879376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C6FEEA5-8E66-4C31-92AD-01305FF4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3E18335-591C-4354-9390-DD371BB3F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1098D0-C2B4-4D61-92D5-C81DDBDA2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EACD9C3-3E01-47CF-BC68-BDAE22E30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A5C950-6480-44E0-9D50-F193147D5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68F1BDE-24EB-4308-AB69-F353C8598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83E12EF-845B-41E6-BA82-F6CD46C0F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646EE72-4D70-46B4-B655-74722AAC2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2BB073B-89FD-4B47-814B-A8EE7A1EE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EE25488-63A9-43E5-A03F-2E628C3B2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BE7FDEE-BD70-4D8F-B5CE-4D03F1D00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039673A-8522-4BFC-B8B2-7F2FEAED4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7AB08C4-AF01-4D1D-90EA-A4113CFF9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C8E7B06-FF45-4365-9DF4-E8E315A5B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8F00765-F5EC-427C-A7A1-CDFA0406F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FE1EF8A-C81D-4879-9142-3697CA0BC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80C0B62-6F07-4DD2-B308-F3C29F29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9C7C8CB-2D13-4138-B3C1-B78EC19B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EB1BC7E-04BC-423C-843D-7C149C25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8BA62C3-B17C-4AD0-B585-1C42ED74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B6F8BD1-22F9-4EE2-93C7-F859F3B99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173F2AA-33AE-4A43-AFA9-50C60D6F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6339DB1-5BB0-42C5-B12D-7555AD403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413BF1A-CE02-41EB-8977-EBE39AE0D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899680C-3DC7-4B71-8D34-7EE8306FE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3B57EA5-419A-4EE0-BB93-356B12F6D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7A79B15-73B1-417F-A985-25FBC893F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66DE9DC-92E2-44D8-B7D0-D1295DD8F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9A1F3CD-685D-4541-8715-91E39B1E2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63E90F9-BD80-4805-A68E-CA56D5249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014402D-979B-4D18-9E85-4D8F6C986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A04AE49-4B0B-4908-B1DB-480F568D2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293E6AC-4EF0-4B88-AC7E-BCB112010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344B49D-AFCD-4426-AC08-F3128282C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3B776AB-0884-47E4-AC8D-69A19A610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1EC5397-87DB-4803-855B-44DFE9BBB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8EF0075-59DA-4C16-BF01-C65EE2DD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ABF3642-CC62-4EA5-8A59-1AFF97A56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7715913-AE6D-4FFC-A6EC-E7EE027D2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6B78CB6-17D0-445E-A523-FD18D3BE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83E7655-41DA-4DFA-9DEC-FD37064F0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E953697-F897-4DE0-B735-80C721129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C7CED19-0566-4D81-A59A-5A3561F1B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E247A59-B18F-4331-BC8D-07C3DA5E8E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21C3132-6A07-4EB5-A00C-2176067C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067D677-3FA9-4187-B1CA-F6298A917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2E9FC80-B3E8-47CE-862C-9F6E9E598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D383F3C-A57C-472A-9E05-CCD8A4F8E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534D376-6ABA-4DF9-BBEA-EB5A88180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BB64D50-2612-E1AB-3582-3EC0F2578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208" y="1066542"/>
            <a:ext cx="1611141" cy="2012451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30F526-AE41-E2C2-352A-037BA5C2D2A9}"/>
              </a:ext>
            </a:extLst>
          </p:cNvPr>
          <p:cNvSpPr txBox="1"/>
          <p:nvPr/>
        </p:nvSpPr>
        <p:spPr>
          <a:xfrm>
            <a:off x="433294" y="91241"/>
            <a:ext cx="13532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002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42DE49-400B-55E1-A1B7-B32D703405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0080" y="1172866"/>
            <a:ext cx="6090993" cy="45636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1717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9C946AC-2072-4946-A2B8-39F09D094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748C8C8-F348-4D00-852A-26DD9EBCC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55"/>
          <a:stretch/>
        </p:blipFill>
        <p:spPr>
          <a:xfrm>
            <a:off x="0" y="0"/>
            <a:ext cx="6026763" cy="685621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658C86E-4204-9782-02DC-6BBD4E5ED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31" y="3536903"/>
            <a:ext cx="5196272" cy="15762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Processing 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zh-CN" altLang="en-US" sz="4400" dirty="0">
                <a:solidFill>
                  <a:srgbClr val="FFFFFF"/>
                </a:solidFill>
              </a:rPr>
              <a:t>第一段代码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48C32B-C854-A931-D9ED-1A29A8A88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84" y="5805023"/>
            <a:ext cx="6259035" cy="43520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r"/>
            <a:r>
              <a:rPr lang="en-US" sz="1800" b="1" dirty="0">
                <a:hlinkClick r:id="rId3"/>
              </a:rPr>
              <a:t>https://github.com/yasenstar/Processing_Programming</a:t>
            </a:r>
            <a:endParaRPr lang="en-US" sz="1800" b="1" dirty="0">
              <a:solidFill>
                <a:srgbClr val="FFFFFF"/>
              </a:solidFill>
            </a:endParaRPr>
          </a:p>
          <a:p>
            <a:pPr algn="r"/>
            <a:endParaRPr lang="en-US" sz="1800" b="1" dirty="0"/>
          </a:p>
        </p:txBody>
      </p:sp>
      <p:sp useBgFill="1">
        <p:nvSpPr>
          <p:cNvPr id="17" name="Freeform 5">
            <a:extLst>
              <a:ext uri="{FF2B5EF4-FFF2-40B4-BE49-F238E27FC236}">
                <a16:creationId xmlns:a16="http://schemas.microsoft.com/office/drawing/2014/main" id="{559FD8B5-8CC4-4CFE-BD2A-1216B1F2C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9" name="Freeform 14">
            <a:extLst>
              <a:ext uri="{FF2B5EF4-FFF2-40B4-BE49-F238E27FC236}">
                <a16:creationId xmlns:a16="http://schemas.microsoft.com/office/drawing/2014/main" id="{9ECF13F4-3D2A-4F2E-9BBD-3038670D2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9660E16-DCC0-4B6C-8E84-4C292580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9130F79-611E-4458-B53E-36A25721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EA78691-46E9-469A-921B-9D16933E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A4AA196-3090-4283-ADF0-893F81085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FD33794-9D71-4B08-AE11-8B589EFBA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8AFBF0E-867E-4181-93DF-9A13F334B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7EA8258-0459-4037-BABC-B1A0A5D70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8BB355F-363A-4046-90AF-3DDB7AA18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9334308-B9EC-41CF-8B6C-23FB134BA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781133-0656-4918-BE6A-703C148E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B4F93AD-8044-447B-8CAC-8A0697160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AA78689-5B7A-4420-A3DC-0EA081583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09CC934-4D78-4334-8B7F-4D0C13D6C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68DA411-6F43-42CF-8A08-B2871E382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17563A-04A5-4952-AA6D-E503558C5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A41B232-E630-4AC7-9A97-763529D70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EABA1A2-F7BA-4FB5-AD0A-A4DBBCF6F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EA99E51-908F-4D65-AC2B-A8E75A1FE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F2D126B-7D1C-4D2C-97D5-2D8C686B7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4B20164-1C4E-4FA3-A2E5-389E74077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54E7AD9-228F-47CD-A598-CB579B489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7D2B81A-6082-4668-8AA7-F2757C8EC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469BD5F-3BFE-4BA0-A24F-7F80A73B8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24D532A-F49F-4BB9-AAA6-8B2B89CB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B2224AE-40A4-483D-991E-9490A01B7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D3DE117-F3FA-4657-B4A7-40DE41238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85EA1EB-1126-463C-AD87-4FB126C6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0336723-7646-4B25-9EE9-519CC8334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52B6D8B-5579-4262-9376-B702382B0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07893BD-D1AE-48C1-91A9-D47879376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C6FEEA5-8E66-4C31-92AD-01305FF4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3E18335-591C-4354-9390-DD371BB3F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1098D0-C2B4-4D61-92D5-C81DDBDA2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EACD9C3-3E01-47CF-BC68-BDAE22E30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A5C950-6480-44E0-9D50-F193147D5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68F1BDE-24EB-4308-AB69-F353C8598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83E12EF-845B-41E6-BA82-F6CD46C0F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646EE72-4D70-46B4-B655-74722AAC2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2BB073B-89FD-4B47-814B-A8EE7A1EE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EE25488-63A9-43E5-A03F-2E628C3B2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BE7FDEE-BD70-4D8F-B5CE-4D03F1D00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039673A-8522-4BFC-B8B2-7F2FEAED4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7AB08C4-AF01-4D1D-90EA-A4113CFF9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C8E7B06-FF45-4365-9DF4-E8E315A5B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8F00765-F5EC-427C-A7A1-CDFA0406F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FE1EF8A-C81D-4879-9142-3697CA0BC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80C0B62-6F07-4DD2-B308-F3C29F29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9C7C8CB-2D13-4138-B3C1-B78EC19B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EB1BC7E-04BC-423C-843D-7C149C25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8BA62C3-B17C-4AD0-B585-1C42ED74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B6F8BD1-22F9-4EE2-93C7-F859F3B99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173F2AA-33AE-4A43-AFA9-50C60D6F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6339DB1-5BB0-42C5-B12D-7555AD403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413BF1A-CE02-41EB-8977-EBE39AE0D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899680C-3DC7-4B71-8D34-7EE8306FE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3B57EA5-419A-4EE0-BB93-356B12F6D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7A79B15-73B1-417F-A985-25FBC893F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66DE9DC-92E2-44D8-B7D0-D1295DD8F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9A1F3CD-685D-4541-8715-91E39B1E2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63E90F9-BD80-4805-A68E-CA56D5249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014402D-979B-4D18-9E85-4D8F6C986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A04AE49-4B0B-4908-B1DB-480F568D2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293E6AC-4EF0-4B88-AC7E-BCB112010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344B49D-AFCD-4426-AC08-F3128282C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3B776AB-0884-47E4-AC8D-69A19A610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1EC5397-87DB-4803-855B-44DFE9BBB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8EF0075-59DA-4C16-BF01-C65EE2DD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ABF3642-CC62-4EA5-8A59-1AFF97A56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7715913-AE6D-4FFC-A6EC-E7EE027D2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6B78CB6-17D0-445E-A523-FD18D3BE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83E7655-41DA-4DFA-9DEC-FD37064F0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E953697-F897-4DE0-B735-80C721129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C7CED19-0566-4D81-A59A-5A3561F1B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E247A59-B18F-4331-BC8D-07C3DA5E8E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21C3132-6A07-4EB5-A00C-2176067C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067D677-3FA9-4187-B1CA-F6298A917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2E9FC80-B3E8-47CE-862C-9F6E9E598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D383F3C-A57C-472A-9E05-CCD8A4F8E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534D376-6ABA-4DF9-BBEA-EB5A88180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BB64D50-2612-E1AB-3582-3EC0F2578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343" y="302887"/>
            <a:ext cx="2445296" cy="3054381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30F526-AE41-E2C2-352A-037BA5C2D2A9}"/>
              </a:ext>
            </a:extLst>
          </p:cNvPr>
          <p:cNvSpPr txBox="1"/>
          <p:nvPr/>
        </p:nvSpPr>
        <p:spPr>
          <a:xfrm>
            <a:off x="3029199" y="306246"/>
            <a:ext cx="17427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</a:rPr>
              <a:t>003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8F5147-C8E0-A152-44DB-A337E02AD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8399" y="1641526"/>
            <a:ext cx="4571410" cy="47529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88963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58C86E-4204-9782-02DC-6BBD4E5ED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31" y="3536903"/>
            <a:ext cx="5196272" cy="15762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Processing 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zh-CN" altLang="en-US" sz="4400" dirty="0">
                <a:solidFill>
                  <a:srgbClr val="FFFFFF"/>
                </a:solidFill>
              </a:rPr>
              <a:t>点 </a:t>
            </a:r>
            <a:r>
              <a:rPr lang="en-US" altLang="zh-CN" sz="4400" dirty="0">
                <a:solidFill>
                  <a:srgbClr val="FFFFFF"/>
                </a:solidFill>
              </a:rPr>
              <a:t>Point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48C32B-C854-A931-D9ED-1A29A8A88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84" y="5805023"/>
            <a:ext cx="6259035" cy="43520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r"/>
            <a:r>
              <a:rPr lang="en-US" sz="1800" b="1" dirty="0">
                <a:hlinkClick r:id="rId2"/>
              </a:rPr>
              <a:t>https://github.com/yasenstar/Processing_Programming</a:t>
            </a:r>
            <a:endParaRPr lang="en-US" sz="1800" b="1" dirty="0">
              <a:solidFill>
                <a:srgbClr val="FFFFFF"/>
              </a:solidFill>
            </a:endParaRPr>
          </a:p>
          <a:p>
            <a:pPr algn="r"/>
            <a:endParaRPr lang="en-US" sz="1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B64D50-2612-E1AB-3582-3EC0F2578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43" y="302887"/>
            <a:ext cx="2445296" cy="3054381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30F526-AE41-E2C2-352A-037BA5C2D2A9}"/>
              </a:ext>
            </a:extLst>
          </p:cNvPr>
          <p:cNvSpPr txBox="1"/>
          <p:nvPr/>
        </p:nvSpPr>
        <p:spPr>
          <a:xfrm>
            <a:off x="3029200" y="30624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/>
              <a:t>004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1AD2B4-29E3-7290-D683-AA319D5A6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3627" y="1528062"/>
            <a:ext cx="7652403" cy="3801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0EB603-92E7-8307-088A-9CF94AE03B89}"/>
              </a:ext>
            </a:extLst>
          </p:cNvPr>
          <p:cNvSpPr/>
          <p:nvPr/>
        </p:nvSpPr>
        <p:spPr>
          <a:xfrm>
            <a:off x="6427699" y="1927412"/>
            <a:ext cx="5109877" cy="699247"/>
          </a:xfrm>
          <a:prstGeom prst="roundRect">
            <a:avLst>
              <a:gd name="adj" fmla="val 6410"/>
            </a:avLst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79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58C86E-4204-9782-02DC-6BBD4E5ED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31" y="3536903"/>
            <a:ext cx="5196272" cy="15762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Processing 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zh-CN" altLang="en-US" sz="4400" dirty="0">
                <a:solidFill>
                  <a:srgbClr val="FFFFFF"/>
                </a:solidFill>
              </a:rPr>
              <a:t>点 </a:t>
            </a:r>
            <a:r>
              <a:rPr lang="en-US" altLang="zh-CN" sz="4400" dirty="0">
                <a:solidFill>
                  <a:srgbClr val="FFFFFF"/>
                </a:solidFill>
              </a:rPr>
              <a:t>Point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48C32B-C854-A931-D9ED-1A29A8A88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84" y="5805023"/>
            <a:ext cx="6259035" cy="43520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r"/>
            <a:r>
              <a:rPr lang="en-US" sz="1800" b="1" dirty="0">
                <a:hlinkClick r:id="rId2"/>
              </a:rPr>
              <a:t>https://github.com/yasenstar/Processing_Programming</a:t>
            </a:r>
            <a:endParaRPr lang="en-US" sz="1800" b="1" dirty="0">
              <a:solidFill>
                <a:srgbClr val="FFFFFF"/>
              </a:solidFill>
            </a:endParaRPr>
          </a:p>
          <a:p>
            <a:pPr algn="r"/>
            <a:endParaRPr lang="en-US" sz="1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B64D50-2612-E1AB-3582-3EC0F2578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43" y="302887"/>
            <a:ext cx="2445296" cy="3054381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30F526-AE41-E2C2-352A-037BA5C2D2A9}"/>
              </a:ext>
            </a:extLst>
          </p:cNvPr>
          <p:cNvSpPr txBox="1"/>
          <p:nvPr/>
        </p:nvSpPr>
        <p:spPr>
          <a:xfrm>
            <a:off x="3029200" y="30624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/>
              <a:t>005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1AD2B4-29E3-7290-D683-AA319D5A6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3627" y="1528062"/>
            <a:ext cx="7652403" cy="3801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0EB603-92E7-8307-088A-9CF94AE03B89}"/>
              </a:ext>
            </a:extLst>
          </p:cNvPr>
          <p:cNvSpPr/>
          <p:nvPr/>
        </p:nvSpPr>
        <p:spPr>
          <a:xfrm>
            <a:off x="6427699" y="2635624"/>
            <a:ext cx="5109877" cy="600639"/>
          </a:xfrm>
          <a:prstGeom prst="roundRect">
            <a:avLst>
              <a:gd name="adj" fmla="val 6410"/>
            </a:avLst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39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58C86E-4204-9782-02DC-6BBD4E5ED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31" y="3536903"/>
            <a:ext cx="5196272" cy="15762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Processing 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zh-CN" altLang="en-US" sz="4400" dirty="0">
                <a:solidFill>
                  <a:srgbClr val="FFFFFF"/>
                </a:solidFill>
              </a:rPr>
              <a:t>点 </a:t>
            </a:r>
            <a:r>
              <a:rPr lang="en-US" altLang="zh-CN" sz="4400" dirty="0">
                <a:solidFill>
                  <a:srgbClr val="FFFFFF"/>
                </a:solidFill>
              </a:rPr>
              <a:t>Point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48C32B-C854-A931-D9ED-1A29A8A88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84" y="5805023"/>
            <a:ext cx="6259035" cy="43520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r"/>
            <a:r>
              <a:rPr lang="en-US" sz="1800" b="1" dirty="0">
                <a:hlinkClick r:id="rId2"/>
              </a:rPr>
              <a:t>https://github.com/yasenstar/Processing_Programming</a:t>
            </a:r>
            <a:endParaRPr lang="en-US" sz="1800" b="1" dirty="0">
              <a:solidFill>
                <a:srgbClr val="FFFFFF"/>
              </a:solidFill>
            </a:endParaRPr>
          </a:p>
          <a:p>
            <a:pPr algn="r"/>
            <a:endParaRPr lang="en-US" sz="1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B64D50-2612-E1AB-3582-3EC0F2578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43" y="302887"/>
            <a:ext cx="2445296" cy="3054381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30F526-AE41-E2C2-352A-037BA5C2D2A9}"/>
              </a:ext>
            </a:extLst>
          </p:cNvPr>
          <p:cNvSpPr txBox="1"/>
          <p:nvPr/>
        </p:nvSpPr>
        <p:spPr>
          <a:xfrm>
            <a:off x="3029200" y="30624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/>
              <a:t>006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1AD2B4-29E3-7290-D683-AA319D5A6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3627" y="1528062"/>
            <a:ext cx="7652403" cy="3801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0EB603-92E7-8307-088A-9CF94AE03B89}"/>
              </a:ext>
            </a:extLst>
          </p:cNvPr>
          <p:cNvSpPr/>
          <p:nvPr/>
        </p:nvSpPr>
        <p:spPr>
          <a:xfrm>
            <a:off x="6558325" y="3200400"/>
            <a:ext cx="5109877" cy="336503"/>
          </a:xfrm>
          <a:prstGeom prst="roundRect">
            <a:avLst>
              <a:gd name="adj" fmla="val 6410"/>
            </a:avLst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73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58C86E-4204-9782-02DC-6BBD4E5ED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31" y="3536903"/>
            <a:ext cx="5196272" cy="15762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Processing 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zh-CN" altLang="en-US" sz="4400" dirty="0">
                <a:solidFill>
                  <a:srgbClr val="FFFFFF"/>
                </a:solidFill>
              </a:rPr>
              <a:t>点 </a:t>
            </a:r>
            <a:r>
              <a:rPr lang="en-US" altLang="zh-CN" sz="4400" dirty="0">
                <a:solidFill>
                  <a:srgbClr val="FFFFFF"/>
                </a:solidFill>
              </a:rPr>
              <a:t>Point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48C32B-C854-A931-D9ED-1A29A8A88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84" y="5805023"/>
            <a:ext cx="6259035" cy="43520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r"/>
            <a:r>
              <a:rPr lang="en-US" sz="1800" b="1" dirty="0">
                <a:hlinkClick r:id="rId2"/>
              </a:rPr>
              <a:t>https://github.com/yasenstar/Processing_Programming</a:t>
            </a:r>
            <a:endParaRPr lang="en-US" sz="1800" b="1" dirty="0">
              <a:solidFill>
                <a:srgbClr val="FFFFFF"/>
              </a:solidFill>
            </a:endParaRPr>
          </a:p>
          <a:p>
            <a:pPr algn="r"/>
            <a:endParaRPr lang="en-US" sz="1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B64D50-2612-E1AB-3582-3EC0F2578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43" y="302887"/>
            <a:ext cx="2445296" cy="3054381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30F526-AE41-E2C2-352A-037BA5C2D2A9}"/>
              </a:ext>
            </a:extLst>
          </p:cNvPr>
          <p:cNvSpPr txBox="1"/>
          <p:nvPr/>
        </p:nvSpPr>
        <p:spPr>
          <a:xfrm>
            <a:off x="3029200" y="30624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/>
              <a:t>007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1AD2B4-29E3-7290-D683-AA319D5A6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3627" y="1528062"/>
            <a:ext cx="7652403" cy="3801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0EB603-92E7-8307-088A-9CF94AE03B89}"/>
              </a:ext>
            </a:extLst>
          </p:cNvPr>
          <p:cNvSpPr/>
          <p:nvPr/>
        </p:nvSpPr>
        <p:spPr>
          <a:xfrm>
            <a:off x="6536554" y="3528253"/>
            <a:ext cx="5109877" cy="325291"/>
          </a:xfrm>
          <a:prstGeom prst="roundRect">
            <a:avLst>
              <a:gd name="adj" fmla="val 6410"/>
            </a:avLst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06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58C86E-4204-9782-02DC-6BBD4E5ED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31" y="3536903"/>
            <a:ext cx="5196272" cy="15762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Processing 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zh-CN" altLang="en-US" sz="4400" dirty="0">
                <a:solidFill>
                  <a:srgbClr val="FFFFFF"/>
                </a:solidFill>
              </a:rPr>
              <a:t>点 </a:t>
            </a:r>
            <a:r>
              <a:rPr lang="en-US" altLang="zh-CN" sz="4400" dirty="0">
                <a:solidFill>
                  <a:srgbClr val="FFFFFF"/>
                </a:solidFill>
              </a:rPr>
              <a:t>Point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48C32B-C854-A931-D9ED-1A29A8A88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84" y="5805023"/>
            <a:ext cx="6259035" cy="43520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r"/>
            <a:r>
              <a:rPr lang="en-US" sz="1800" b="1" dirty="0">
                <a:hlinkClick r:id="rId2"/>
              </a:rPr>
              <a:t>https://github.com/yasenstar/Processing_Programming</a:t>
            </a:r>
            <a:endParaRPr lang="en-US" sz="1800" b="1" dirty="0">
              <a:solidFill>
                <a:srgbClr val="FFFFFF"/>
              </a:solidFill>
            </a:endParaRPr>
          </a:p>
          <a:p>
            <a:pPr algn="r"/>
            <a:endParaRPr lang="en-US" sz="1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B64D50-2612-E1AB-3582-3EC0F2578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43" y="302887"/>
            <a:ext cx="2445296" cy="3054381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30F526-AE41-E2C2-352A-037BA5C2D2A9}"/>
              </a:ext>
            </a:extLst>
          </p:cNvPr>
          <p:cNvSpPr txBox="1"/>
          <p:nvPr/>
        </p:nvSpPr>
        <p:spPr>
          <a:xfrm>
            <a:off x="3029200" y="30624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/>
              <a:t>008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1AD2B4-29E3-7290-D683-AA319D5A6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3627" y="1528062"/>
            <a:ext cx="7652403" cy="3801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0EB603-92E7-8307-088A-9CF94AE03B89}"/>
              </a:ext>
            </a:extLst>
          </p:cNvPr>
          <p:cNvSpPr/>
          <p:nvPr/>
        </p:nvSpPr>
        <p:spPr>
          <a:xfrm>
            <a:off x="6536554" y="3876591"/>
            <a:ext cx="5109877" cy="630095"/>
          </a:xfrm>
          <a:prstGeom prst="roundRect">
            <a:avLst>
              <a:gd name="adj" fmla="val 6410"/>
            </a:avLst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77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0433D6F-7302-B92F-0DD7-B2EFDBC8D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补充知识：坐标系旋转公式</a:t>
            </a:r>
            <a:br>
              <a:rPr lang="en-US" altLang="zh-CN" dirty="0"/>
            </a:br>
            <a:r>
              <a:rPr lang="en-US" altLang="zh-CN" dirty="0"/>
              <a:t>1)</a:t>
            </a:r>
            <a:r>
              <a:rPr lang="zh-CN" altLang="en-US" dirty="0"/>
              <a:t> </a:t>
            </a:r>
            <a:r>
              <a:rPr lang="en-US" altLang="zh-CN" dirty="0"/>
              <a:t>cos(</a:t>
            </a:r>
            <a:r>
              <a:rPr lang="en-US" altLang="zh-CN" dirty="0" err="1"/>
              <a:t>a+b</a:t>
            </a:r>
            <a:r>
              <a:rPr lang="en-US" altLang="zh-CN" dirty="0"/>
              <a:t>) = cos(A)</a:t>
            </a:r>
            <a:r>
              <a:rPr lang="en-US" dirty="0">
                <a:sym typeface="Wingdings" panose="05000000000000000000" pitchFamily="2" charset="2"/>
              </a:rPr>
              <a:t>  </a:t>
            </a:r>
            <a:r>
              <a:rPr lang="en-US" altLang="zh-CN" dirty="0"/>
              <a:t>Cos(B) – Sin(A)</a:t>
            </a:r>
            <a:r>
              <a:rPr lang="en-US" dirty="0">
                <a:sym typeface="Wingdings" panose="05000000000000000000" pitchFamily="2" charset="2"/>
              </a:rPr>
              <a:t>  </a:t>
            </a:r>
            <a:r>
              <a:rPr lang="en-US" altLang="zh-CN" dirty="0"/>
              <a:t>Sin(B)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47ABAF6-6C7A-9B4E-8FA4-A13B52D66C3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33253" y="2488358"/>
            <a:ext cx="4191810" cy="3098784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3229864-1ECE-3539-6BA1-76E42C0591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cos(</a:t>
            </a:r>
            <a:r>
              <a:rPr lang="en-US" dirty="0" err="1"/>
              <a:t>a+b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= OQ / OP</a:t>
            </a:r>
          </a:p>
          <a:p>
            <a:pPr marL="0" indent="0">
              <a:buNone/>
            </a:pPr>
            <a:r>
              <a:rPr lang="en-US" dirty="0"/>
              <a:t>= (OS – QS) / OP</a:t>
            </a:r>
          </a:p>
          <a:p>
            <a:pPr marL="0" indent="0">
              <a:buNone/>
            </a:pPr>
            <a:r>
              <a:rPr lang="en-US" dirty="0"/>
              <a:t>= OS / OP – QS / OP</a:t>
            </a:r>
          </a:p>
          <a:p>
            <a:pPr marL="0" indent="0">
              <a:buNone/>
            </a:pPr>
            <a:r>
              <a:rPr lang="en-US" dirty="0"/>
              <a:t>= OS / OP – TR / OP</a:t>
            </a:r>
          </a:p>
          <a:p>
            <a:pPr marL="0" indent="0">
              <a:buNone/>
            </a:pPr>
            <a:r>
              <a:rPr lang="en-US" dirty="0"/>
              <a:t>= OS/OR </a:t>
            </a:r>
            <a:r>
              <a:rPr lang="en-US" dirty="0">
                <a:sym typeface="Wingdings" panose="05000000000000000000" pitchFamily="2" charset="2"/>
              </a:rPr>
              <a:t> OR/OP - TR/PR  PR/OP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= </a:t>
            </a:r>
            <a:r>
              <a:rPr lang="en-US" altLang="zh-CN" dirty="0">
                <a:sym typeface="Wingdings" panose="05000000000000000000" pitchFamily="2" charset="2"/>
              </a:rPr>
              <a:t>cos</a:t>
            </a:r>
            <a:r>
              <a:rPr lang="en-US" dirty="0">
                <a:sym typeface="Wingdings" panose="05000000000000000000" pitchFamily="2" charset="2"/>
              </a:rPr>
              <a:t>(a)  cos(b) - sin(a)  sin(b)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4096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1475</TotalTime>
  <Words>559</Words>
  <Application>Microsoft Office PowerPoint</Application>
  <PresentationFormat>Widescreen</PresentationFormat>
  <Paragraphs>54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Latha</vt:lpstr>
      <vt:lpstr>Celestial</vt:lpstr>
      <vt:lpstr>Processing 创意编程</vt:lpstr>
      <vt:lpstr>Processing  编程机制</vt:lpstr>
      <vt:lpstr>Processing  第一段代码</vt:lpstr>
      <vt:lpstr>Processing  点 Point</vt:lpstr>
      <vt:lpstr>Processing  点 Point</vt:lpstr>
      <vt:lpstr>Processing  点 Point</vt:lpstr>
      <vt:lpstr>Processing  点 Point</vt:lpstr>
      <vt:lpstr>Processing  点 Point</vt:lpstr>
      <vt:lpstr>补充知识：坐标系旋转公式 1) cos(a+b) = cos(A)  Cos(B) – Sin(A)  Sin(B)</vt:lpstr>
      <vt:lpstr>补充知识：坐标系旋转公式 2) Sin(a+b) = cos(A)Cos(B) – Sin(A)Sin(B)</vt:lpstr>
      <vt:lpstr>补充知识：坐标系旋转公式 圆弧上的旋转</vt:lpstr>
      <vt:lpstr>Processing  点 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 创意编程</dc:title>
  <dc:creator>Zhao Xiaoqi</dc:creator>
  <cp:lastModifiedBy>Zhao Xiaoqi</cp:lastModifiedBy>
  <cp:revision>15</cp:revision>
  <dcterms:created xsi:type="dcterms:W3CDTF">2024-01-09T01:10:54Z</dcterms:created>
  <dcterms:modified xsi:type="dcterms:W3CDTF">2024-01-10T02:14:20Z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2024-01-09T01:38:24Z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b09ef15c-7b06-4009-b619-3ac8c11288e2</vt:lpwstr>
  </property>
  <property fmtid="{D5CDD505-2E9C-101B-9397-08002B2CF9AE}" pid="9" name="MSIP_Label_19540963-e559-4020-8a90-fe8a502c2801_ContentBits">
    <vt:lpwstr>0</vt:lpwstr>
  </property>
</Properties>
</file>