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9" r:id="rId6"/>
    <p:sldId id="260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2965" autoAdjust="0"/>
  </p:normalViewPr>
  <p:slideViewPr>
    <p:cSldViewPr snapToGrid="0">
      <p:cViewPr varScale="1">
        <p:scale>
          <a:sx n="97" d="100"/>
          <a:sy n="97" d="100"/>
        </p:scale>
        <p:origin x="9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161544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Modeling ArchiSurance in Essential 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6CDD4-C06E-0B1B-672F-94EEFCA03F00}"/>
              </a:ext>
            </a:extLst>
          </p:cNvPr>
          <p:cNvSpPr txBox="1"/>
          <p:nvPr/>
        </p:nvSpPr>
        <p:spPr>
          <a:xfrm>
            <a:off x="319897" y="696130"/>
            <a:ext cx="1822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001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F1F0E5-4B29-2F19-F1AF-0C95B41DDE11}"/>
              </a:ext>
            </a:extLst>
          </p:cNvPr>
          <p:cNvSpPr txBox="1">
            <a:spLocks/>
          </p:cNvSpPr>
          <p:nvPr/>
        </p:nvSpPr>
        <p:spPr>
          <a:xfrm>
            <a:off x="319897" y="1636777"/>
            <a:ext cx="10993549" cy="9558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</a:rPr>
              <a:t>Opening and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3BC09-F7D5-2D37-8D5F-084453A30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164" y="2981039"/>
            <a:ext cx="2714625" cy="895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15CA1D-4A54-56DE-187F-D387D96DE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597" y="2981039"/>
            <a:ext cx="3361232" cy="895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91F9-0578-27BD-7C9B-D39716B8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Meta-Model: TOGAF,  ArchiMate and Essential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84C52-88A3-8A1D-4E5D-470E8DB4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034" y="3102754"/>
            <a:ext cx="4061798" cy="2372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74530-0511-21B9-703F-F9AE35E1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201" y="1995635"/>
            <a:ext cx="3958495" cy="4586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67E7DA-5310-6384-8A1B-188AC282A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07" y="2054317"/>
            <a:ext cx="3359444" cy="44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4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596D-53D5-E73C-6B14-35DF2D53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6954-FE39-14E3-C6CD-FE58E2EF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115737" cy="43087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ArchiMate Modeling Tool</a:t>
            </a:r>
          </a:p>
          <a:p>
            <a:pPr lvl="1"/>
            <a:r>
              <a:rPr lang="en-US" dirty="0"/>
              <a:t>Abacus</a:t>
            </a:r>
          </a:p>
          <a:p>
            <a:pPr lvl="1"/>
            <a:r>
              <a:rPr lang="en-US" dirty="0"/>
              <a:t>BOC Group</a:t>
            </a:r>
          </a:p>
          <a:p>
            <a:pPr lvl="1"/>
            <a:r>
              <a:rPr lang="en-US" dirty="0" err="1"/>
              <a:t>BizzDesign</a:t>
            </a:r>
            <a:endParaRPr lang="en-US" dirty="0"/>
          </a:p>
          <a:p>
            <a:pPr lvl="1"/>
            <a:r>
              <a:rPr lang="en-US" dirty="0" err="1"/>
              <a:t>ArcihRepo</a:t>
            </a:r>
            <a:endParaRPr lang="en-US" dirty="0"/>
          </a:p>
          <a:p>
            <a:pPr lvl="1"/>
            <a:r>
              <a:rPr lang="en-US" dirty="0"/>
              <a:t>MEGA</a:t>
            </a:r>
          </a:p>
          <a:p>
            <a:pPr lvl="1"/>
            <a:r>
              <a:rPr lang="en-US" dirty="0"/>
              <a:t>OBEO</a:t>
            </a:r>
          </a:p>
          <a:p>
            <a:pPr lvl="1"/>
            <a:r>
              <a:rPr lang="en-US" dirty="0" err="1"/>
              <a:t>OrbusSoftware</a:t>
            </a:r>
            <a:endParaRPr lang="en-US" dirty="0"/>
          </a:p>
          <a:p>
            <a:pPr lvl="1"/>
            <a:r>
              <a:rPr lang="en-US" dirty="0"/>
              <a:t>QPR</a:t>
            </a:r>
          </a:p>
          <a:p>
            <a:pPr lvl="1"/>
            <a:r>
              <a:rPr lang="en-US" dirty="0"/>
              <a:t>Soon</a:t>
            </a:r>
          </a:p>
          <a:p>
            <a:pPr lvl="1"/>
            <a:r>
              <a:rPr lang="en-US" dirty="0"/>
              <a:t>SPARX Systems</a:t>
            </a:r>
          </a:p>
          <a:p>
            <a:pPr lvl="1"/>
            <a:r>
              <a:rPr lang="en-US" dirty="0"/>
              <a:t>Visual Paradigm</a:t>
            </a:r>
          </a:p>
          <a:p>
            <a:pPr lvl="1"/>
            <a:r>
              <a:rPr lang="en-US" dirty="0"/>
              <a:t>Archi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5E9BD-9707-C8B8-2537-5559FDBA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51" y="2180496"/>
            <a:ext cx="3180279" cy="39753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863EF5-9F9B-6CE7-E206-9C8C1AC2648A}"/>
              </a:ext>
            </a:extLst>
          </p:cNvPr>
          <p:cNvSpPr txBox="1">
            <a:spLocks/>
          </p:cNvSpPr>
          <p:nvPr/>
        </p:nvSpPr>
        <p:spPr>
          <a:xfrm>
            <a:off x="6642779" y="2180496"/>
            <a:ext cx="3115737" cy="4308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Essential Eco System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16FC9-6B54-E24C-3D69-32CA8FCD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604" y="2835377"/>
            <a:ext cx="5128752" cy="284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01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D3EF-A1EC-E872-0B11-5082E69A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A2AE-CFFF-66D8-2F93-F56A4079C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Base on ArchiSurance (later ArchiMetal) contents: Phase A to Phase F</a:t>
            </a:r>
          </a:p>
          <a:p>
            <a:r>
              <a:rPr lang="en-US" dirty="0"/>
              <a:t>Demo per diagram in ArchiSurance and analyze the proper meta-model relations can be modeled in Essential</a:t>
            </a:r>
          </a:p>
          <a:p>
            <a:r>
              <a:rPr lang="en-US" dirty="0"/>
              <a:t>Create accumulated Essential modeling project and store in GitHub per topic</a:t>
            </a:r>
          </a:p>
          <a:p>
            <a:r>
              <a:rPr lang="en-US" dirty="0"/>
              <a:t>Demo how to populate to the built-in Essential views, or if needed, customize views via certain coding</a:t>
            </a:r>
          </a:p>
          <a:p>
            <a:r>
              <a:rPr lang="en-US" dirty="0"/>
              <a:t>Use </a:t>
            </a:r>
            <a:r>
              <a:rPr lang="en-US" dirty="0" err="1"/>
              <a:t>FreePlane</a:t>
            </a:r>
            <a:r>
              <a:rPr lang="en-US" dirty="0"/>
              <a:t> to track the detail points so that you can trace back on the modeling steps</a:t>
            </a:r>
          </a:p>
          <a:p>
            <a:endParaRPr lang="en-US" dirty="0"/>
          </a:p>
          <a:p>
            <a:r>
              <a:rPr lang="en-US" dirty="0"/>
              <a:t>After all, learning by practicing, and keep fun!</a:t>
            </a:r>
          </a:p>
        </p:txBody>
      </p:sp>
    </p:spTree>
    <p:extLst>
      <p:ext uri="{BB962C8B-B14F-4D97-AF65-F5344CB8AC3E}">
        <p14:creationId xmlns:p14="http://schemas.microsoft.com/office/powerpoint/2010/main" val="110552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15" y="729658"/>
            <a:ext cx="9319893" cy="988332"/>
          </a:xfrm>
        </p:spPr>
        <p:txBody>
          <a:bodyPr/>
          <a:lstStyle/>
          <a:p>
            <a:r>
              <a:rPr lang="en-US" dirty="0"/>
              <a:t>Competitive Landscape</a:t>
            </a:r>
          </a:p>
        </p:txBody>
      </p:sp>
      <p:pic>
        <p:nvPicPr>
          <p:cNvPr id="11" name="Content Placeholder 4" descr="Chart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Content Placeholder 17" descr="Chart placeholder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01811" y="2571845"/>
            <a:ext cx="5395428" cy="29446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C4DCBB-8291-4137-90E4-8F26F9D88E4B}"/>
              </a:ext>
            </a:extLst>
          </p:cNvPr>
          <p:cNvSpPr txBox="1"/>
          <p:nvPr/>
        </p:nvSpPr>
        <p:spPr>
          <a:xfrm>
            <a:off x="467979" y="623659"/>
            <a:ext cx="1822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002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16</TotalTime>
  <Words>135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Algerian</vt:lpstr>
      <vt:lpstr>Calibri</vt:lpstr>
      <vt:lpstr>Gill Sans MT</vt:lpstr>
      <vt:lpstr>Wingdings 2</vt:lpstr>
      <vt:lpstr>Custom</vt:lpstr>
      <vt:lpstr>Modeling ArchiSurance in Essential EAS</vt:lpstr>
      <vt:lpstr>Meta-Model: TOGAF,  ArchiMate and Essential</vt:lpstr>
      <vt:lpstr>Modeling Tools</vt:lpstr>
      <vt:lpstr>Our Course Structure</vt:lpstr>
      <vt:lpstr>Competitive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4</cp:revision>
  <dcterms:created xsi:type="dcterms:W3CDTF">2024-11-23T02:06:34Z</dcterms:created>
  <dcterms:modified xsi:type="dcterms:W3CDTF">2024-11-23T02:23:18Z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2024-11-23T02:06:41Z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539fc64f-de3a-4455-af52-61d971d66bca</vt:lpwstr>
  </property>
  <property fmtid="{D5CDD505-2E9C-101B-9397-08002B2CF9AE}" pid="9" name="MSIP_Label_19540963-e559-4020-8a90-fe8a502c2801_ContentBits">
    <vt:lpwstr>0</vt:lpwstr>
  </property>
</Properties>
</file>