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65" r:id="rId4"/>
    <p:sldId id="257" r:id="rId5"/>
    <p:sldId id="263" r:id="rId6"/>
    <p:sldId id="258" r:id="rId7"/>
    <p:sldId id="262" r:id="rId8"/>
    <p:sldId id="259" r:id="rId9"/>
    <p:sldId id="260" r:id="rId10"/>
    <p:sldId id="261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Azure Cloud Adoption Framework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2020-12-16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 Adoption - Plan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Rationalize the Digital Estate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Inventory</a:t>
            </a:r>
            <a:endParaRPr lang="en-US" altLang="zh-CN"/>
          </a:p>
          <a:p>
            <a:r>
              <a:rPr lang="en-US" altLang="zh-CN"/>
              <a:t>Qualitative Analysis</a:t>
            </a:r>
            <a:endParaRPr lang="en-US" altLang="zh-CN"/>
          </a:p>
          <a:p>
            <a:r>
              <a:rPr lang="en-US" altLang="zh-CN"/>
              <a:t>Quantitatie Analysis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Five Rs:</a:t>
            </a:r>
            <a:endParaRPr lang="en-US" altLang="zh-CN"/>
          </a:p>
          <a:p>
            <a:pPr lvl="1"/>
            <a:r>
              <a:rPr lang="en-US" altLang="zh-CN"/>
              <a:t>Rehost</a:t>
            </a:r>
            <a:endParaRPr lang="en-US" altLang="zh-CN"/>
          </a:p>
          <a:p>
            <a:pPr lvl="1"/>
            <a:r>
              <a:rPr lang="en-US" altLang="zh-CN"/>
              <a:t>Refactor</a:t>
            </a:r>
            <a:endParaRPr lang="en-US" altLang="zh-CN"/>
          </a:p>
          <a:p>
            <a:pPr lvl="1"/>
            <a:r>
              <a:rPr lang="en-US" altLang="zh-CN"/>
              <a:t>Rearchitect</a:t>
            </a:r>
            <a:endParaRPr lang="en-US" altLang="zh-CN"/>
          </a:p>
          <a:p>
            <a:pPr lvl="1"/>
            <a:r>
              <a:rPr lang="en-US" altLang="zh-CN"/>
              <a:t>Rebuild/New</a:t>
            </a:r>
            <a:endParaRPr lang="en-US" altLang="zh-CN"/>
          </a:p>
          <a:p>
            <a:pPr lvl="1"/>
            <a:r>
              <a:rPr lang="en-US" altLang="zh-CN"/>
              <a:t>Replace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 Rs</a:t>
            </a:r>
            <a:endParaRPr lang="en-US" altLang="zh-CN"/>
          </a:p>
        </p:txBody>
      </p:sp>
      <p:graphicFrame>
        <p:nvGraphicFramePr>
          <p:cNvPr id="8" name="内容占位符 7"/>
          <p:cNvGraphicFramePr/>
          <p:nvPr>
            <p:ph idx="1"/>
          </p:nvPr>
        </p:nvGraphicFramePr>
        <p:xfrm>
          <a:off x="643890" y="1180465"/>
          <a:ext cx="10903585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15"/>
                <a:gridCol w="4192270"/>
                <a:gridCol w="541020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Definition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Expected Business Outcome</a:t>
                      </a:r>
                      <a:endParaRPr lang="en-US" altLang="zh-CN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Rehost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also known as a lift-and-shift migration, a rehost effort moves a current state asset to the chosen cloud provider, with minimal change to overall architecture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Reduce capital expense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Free up datacenter space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Achieve rapid return on investment in the cloud</a:t>
                      </a:r>
                      <a:endParaRPr lang="en-US" altLang="zh-CN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Refactor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also refers to the application development process of refactoring code to allow an application to deliver on new business opportunities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Experience faster and shorter updates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Benefit from code portability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Achieve greater cloud efficiency in the areas of resources, speed, cost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Rearchitect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When aging applications aren’t compatible with the cloud, they might need to be rearchitected to produce cost and operational efficiencies in the cloud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Gain application scale and agility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Adopt new cloud capabilities more easily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Use a mix of technology stacks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Rebuild/New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Upsupported, misaligned, or out-of-date on-premises applications might be too expensive to carry forward. A new code base with a cloud-native design migth be the most appropriate and efficient path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Accelerate innovation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Build apps faster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Reduce operational cost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Replace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Sometimes the best approach is to replace the current application with a hosted application that meets all functionality required in the cloud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Standardize around the industry best practices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Accelerate adoption of business process-driven approaches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Reallocate development investments into applications that create competitive differentiation or advantages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 Adoption - Ready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get your organization ready for cloud journey?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Define skills and support readiness - create and implement a skills-readiness plan to:</a:t>
            </a:r>
            <a:endParaRPr lang="en-US" altLang="zh-CN"/>
          </a:p>
          <a:p>
            <a:pPr lvl="1"/>
            <a:r>
              <a:rPr lang="en-US" altLang="zh-CN"/>
              <a:t>Address current gaps</a:t>
            </a:r>
            <a:endParaRPr lang="en-US" altLang="zh-CN"/>
          </a:p>
          <a:p>
            <a:pPr lvl="1"/>
            <a:r>
              <a:rPr lang="en-US" altLang="zh-CN"/>
              <a:t>Ensure that IT and business people are ready for the change and the new technologies</a:t>
            </a:r>
            <a:endParaRPr lang="en-US" altLang="zh-CN"/>
          </a:p>
          <a:p>
            <a:pPr lvl="1"/>
            <a:r>
              <a:rPr lang="en-US" altLang="zh-CN"/>
              <a:t>Define support needs</a:t>
            </a:r>
            <a:endParaRPr lang="en-US" altLang="zh-CN"/>
          </a:p>
          <a:p>
            <a:pPr lvl="0"/>
            <a:r>
              <a:rPr lang="en-US" altLang="zh-CN"/>
              <a:t>Create your landing zone - set up a migration target in the cloud to handle prioritized applications</a:t>
            </a:r>
            <a:endParaRPr lang="en-US" altLang="zh-CN"/>
          </a:p>
          <a:p>
            <a:pPr lvl="1"/>
            <a:r>
              <a:rPr lang="en-US" altLang="zh-CN"/>
              <a:t>The term </a:t>
            </a:r>
            <a:r>
              <a:rPr lang="en-US" altLang="zh-CN" i="1"/>
              <a:t>landing zone</a:t>
            </a:r>
            <a:r>
              <a:rPr lang="en-US" altLang="zh-CN"/>
              <a:t> is used to describe an environment that’s provisioned and prepared to host workload in a cloud environment, such as Azure.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 Adoption - Adopt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Adopt - Migrate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Rehost - lift and shift</a:t>
            </a:r>
            <a:endParaRPr lang="en-US" altLang="zh-CN"/>
          </a:p>
          <a:p>
            <a:pPr lvl="1"/>
            <a:r>
              <a:rPr lang="en-US" altLang="zh-CN"/>
              <a:t>Replicate (lift and shift)</a:t>
            </a:r>
            <a:endParaRPr lang="en-US" altLang="zh-CN"/>
          </a:p>
          <a:p>
            <a:pPr lvl="1"/>
            <a:r>
              <a:rPr lang="en-US" altLang="zh-CN"/>
              <a:t>Leverage Azure Migration Guide</a:t>
            </a:r>
            <a:endParaRPr lang="en-US" altLang="zh-CN"/>
          </a:p>
          <a:p>
            <a:pPr lvl="0"/>
            <a:r>
              <a:rPr lang="en-US" altLang="zh-CN"/>
              <a:t>Optimize: balance the performance, cost, access, and operational capacity of a cloud asset</a:t>
            </a:r>
            <a:endParaRPr lang="en-US" altLang="zh-CN"/>
          </a:p>
          <a:p>
            <a:pPr lvl="1"/>
            <a:r>
              <a:rPr lang="en-US" altLang="zh-CN"/>
              <a:t>Balance performance</a:t>
            </a:r>
            <a:endParaRPr lang="en-US" altLang="zh-CN"/>
          </a:p>
          <a:p>
            <a:pPr lvl="1"/>
            <a:r>
              <a:rPr lang="en-US" altLang="zh-CN"/>
              <a:t>Deliver within budget</a:t>
            </a:r>
            <a:endParaRPr lang="en-US" altLang="zh-CN"/>
          </a:p>
          <a:p>
            <a:pPr lvl="1"/>
            <a:r>
              <a:rPr lang="en-US" altLang="zh-CN"/>
              <a:t>Resize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Adopt - Innovate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Innovate: Infrastructure Abstraction, modern approach to infrastructure deployment, operations, and governance are rapidly bridging the gaps between development and operations</a:t>
            </a:r>
            <a:endParaRPr lang="en-US" altLang="zh-CN"/>
          </a:p>
          <a:p>
            <a:pPr lvl="1"/>
            <a:r>
              <a:rPr lang="en-US" altLang="zh-CN"/>
              <a:t>Global Scale</a:t>
            </a:r>
            <a:endParaRPr lang="en-US" altLang="zh-CN"/>
          </a:p>
          <a:p>
            <a:pPr lvl="1"/>
            <a:r>
              <a:rPr lang="en-US" altLang="zh-CN"/>
              <a:t>Security</a:t>
            </a:r>
            <a:endParaRPr lang="en-US" altLang="zh-CN"/>
          </a:p>
          <a:p>
            <a:pPr lvl="1"/>
            <a:r>
              <a:rPr lang="en-US" altLang="zh-CN"/>
              <a:t>Autoscaling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Cloud Adoption - Govern and Manage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Governance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Understand and document evolving business risks and the business’ tolerance for risk based on data classification and application criticality</a:t>
            </a:r>
            <a:endParaRPr lang="en-US" altLang="zh-CN"/>
          </a:p>
          <a:p>
            <a:pPr lvl="0"/>
            <a:r>
              <a:rPr lang="en-US" altLang="zh-CN"/>
              <a:t>Policy and Compliance: convert risk decisions into policy statements to establish cloud adoption boundaries</a:t>
            </a:r>
            <a:endParaRPr lang="en-US" altLang="zh-CN"/>
          </a:p>
          <a:p>
            <a:pPr lvl="0"/>
            <a:r>
              <a:rPr lang="en-US" altLang="zh-CN"/>
              <a:t>Process: establish processed to monitor violations and adherence to corporate policies</a:t>
            </a:r>
            <a:endParaRPr lang="en-US" altLang="zh-CN"/>
          </a:p>
          <a:p>
            <a:pPr lvl="0"/>
            <a:r>
              <a:rPr lang="en-US" altLang="zh-CN"/>
              <a:t>5 Disciplines of Cloud Governance</a:t>
            </a:r>
            <a:endParaRPr lang="en-US" altLang="zh-CN"/>
          </a:p>
          <a:p>
            <a:pPr lvl="1"/>
            <a:r>
              <a:rPr lang="en-US" altLang="zh-CN"/>
              <a:t>Cost Management</a:t>
            </a:r>
            <a:endParaRPr lang="en-US" altLang="zh-CN"/>
          </a:p>
          <a:p>
            <a:pPr lvl="1"/>
            <a:r>
              <a:rPr lang="en-US" altLang="zh-CN"/>
              <a:t>Security Baseline</a:t>
            </a:r>
            <a:endParaRPr lang="en-US" altLang="zh-CN"/>
          </a:p>
          <a:p>
            <a:pPr lvl="1"/>
            <a:r>
              <a:rPr lang="en-US" altLang="zh-CN"/>
              <a:t>Resource Consistency</a:t>
            </a:r>
            <a:endParaRPr lang="en-US" altLang="zh-CN"/>
          </a:p>
          <a:p>
            <a:pPr lvl="1"/>
            <a:r>
              <a:rPr lang="en-US" altLang="zh-CN"/>
              <a:t>Identity Baseline</a:t>
            </a:r>
            <a:endParaRPr lang="en-US" altLang="zh-CN"/>
          </a:p>
          <a:p>
            <a:pPr lvl="1"/>
            <a:r>
              <a:rPr lang="en-US" altLang="zh-CN"/>
              <a:t>Deployment Acceleration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 Adoption - Strategy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 Disciplines of Cloud Governance</a:t>
            </a:r>
            <a:endParaRPr lang="en-US" altLang="zh-CN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647700" y="1825625"/>
          <a:ext cx="105156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210"/>
                <a:gridCol w="494919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Discipline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Description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Key Area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Cost Management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supports the corporate policies and should protect the company from potential pitfalls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Evaluate and monitor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Limit IT spend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Cost accountability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Security Baseline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ensure compliance with any IT security requirements by applying a security baseline to all adoption efforts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Compliance with IT requirements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Apply security baseline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Resource Consistency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ensure consistency in resource configuration and enforce practices for on-boarding, recovery, and discoverability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Discoverability practices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On-boarding practices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Recovery practices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Identity Baseline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ensure the baseline for identity and access are enforced by consistently applying role definitions and assignments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Enforce identity baseline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Enforce access baseline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Apply role definitions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Deployment Acceleration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accelerate deployment through centralization, consistency, and standardization across deployment templates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Centralize templates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Drive consistency</a:t>
                      </a:r>
                      <a:endParaRPr lang="en-US" altLang="zh-CN" sz="1400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 sz="1400"/>
                        <a:t>Drive standardization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Cloud Adoption - Manage and Operations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Manage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7700" y="1390650"/>
            <a:ext cx="10515600" cy="5034915"/>
          </a:xfrm>
        </p:spPr>
        <p:txBody>
          <a:bodyPr>
            <a:normAutofit fontScale="90000"/>
          </a:bodyPr>
          <a:p>
            <a:r>
              <a:rPr lang="en-US" altLang="zh-CN"/>
              <a:t>Management: successful cloud adoption is the result of properly skilled people doing the appropriate types of work, in alignment with clearly defineed business goals, and in a well-managed environment</a:t>
            </a:r>
            <a:endParaRPr lang="en-US" altLang="zh-CN"/>
          </a:p>
          <a:p>
            <a:pPr lvl="1"/>
            <a:r>
              <a:rPr lang="en-US" altLang="zh-CN"/>
              <a:t>Identify critical operations</a:t>
            </a:r>
            <a:endParaRPr lang="en-US" altLang="zh-CN"/>
          </a:p>
          <a:p>
            <a:pPr lvl="1"/>
            <a:r>
              <a:rPr lang="en-US" altLang="zh-CN"/>
              <a:t>Map operations to services</a:t>
            </a:r>
            <a:endParaRPr lang="en-US" altLang="zh-CN"/>
          </a:p>
          <a:p>
            <a:pPr lvl="1"/>
            <a:r>
              <a:rPr lang="en-US" altLang="zh-CN"/>
              <a:t>Analyze services dependencies</a:t>
            </a:r>
            <a:endParaRPr lang="en-US" altLang="zh-CN"/>
          </a:p>
          <a:p>
            <a:pPr lvl="0"/>
            <a:r>
              <a:rPr lang="en-US" altLang="zh-CN"/>
              <a:t>Monitoring: have support for monitoring infrastructure (compute, storage, and server workloads), application (end-user, exceptions, and client), and network resources to deliver a complete, service-oriented monitoring perspective</a:t>
            </a:r>
            <a:endParaRPr lang="en-US" altLang="zh-CN"/>
          </a:p>
          <a:p>
            <a:pPr lvl="1"/>
            <a:r>
              <a:rPr lang="en-US" altLang="zh-CN"/>
              <a:t>Enable data collection</a:t>
            </a:r>
            <a:endParaRPr lang="en-US" altLang="zh-CN"/>
          </a:p>
          <a:p>
            <a:pPr lvl="1"/>
            <a:r>
              <a:rPr lang="en-US" altLang="zh-CN"/>
              <a:t>Identify operations baseline</a:t>
            </a:r>
            <a:endParaRPr lang="en-US" altLang="zh-CN"/>
          </a:p>
          <a:p>
            <a:pPr lvl="1"/>
            <a:r>
              <a:rPr lang="en-US" altLang="zh-CN"/>
              <a:t>Measure service metrics</a:t>
            </a:r>
            <a:endParaRPr lang="en-US" altLang="zh-CN"/>
          </a:p>
          <a:p>
            <a:pPr lvl="0"/>
            <a:r>
              <a:rPr lang="en-US" altLang="zh-CN"/>
              <a:t>Resiliency: instead of trying to prevent failures altogether, the goal is to minimize the effects of a single failing component</a:t>
            </a:r>
            <a:endParaRPr lang="en-US" altLang="zh-CN"/>
          </a:p>
          <a:p>
            <a:pPr lvl="1"/>
            <a:r>
              <a:rPr lang="en-US" altLang="zh-CN"/>
              <a:t>Rapid recovery</a:t>
            </a:r>
            <a:endParaRPr lang="en-US" altLang="zh-CN"/>
          </a:p>
          <a:p>
            <a:pPr lvl="1"/>
            <a:r>
              <a:rPr lang="en-US" altLang="zh-CN"/>
              <a:t>Minimal downtime</a:t>
            </a:r>
            <a:endParaRPr lang="en-US" altLang="zh-CN"/>
          </a:p>
          <a:p>
            <a:pPr lvl="1"/>
            <a:r>
              <a:rPr lang="en-US" altLang="zh-CN"/>
              <a:t>Evolve to a hightly available platform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Define Strategy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Organizations adopt the cloud to help drive business transformation, such as processes and product improvement, market growth, and increased profitability.</a:t>
            </a:r>
            <a:endParaRPr lang="en-US" altLang="zh-CN"/>
          </a:p>
          <a:p>
            <a:r>
              <a:rPr lang="en-US" altLang="zh-CN"/>
              <a:t>Across organizations of all types, sizes, and industries, the decision to invest in cloud technologies is often tightly connected to a critical business event.</a:t>
            </a:r>
            <a:endParaRPr lang="en-US" altLang="zh-CN"/>
          </a:p>
          <a:p>
            <a:r>
              <a:rPr lang="en-US" altLang="zh-CN"/>
              <a:t>The reason for this connection is because the cloud might enable the appropriate solution for the event.</a:t>
            </a:r>
            <a:endParaRPr lang="en-US" altLang="zh-CN"/>
          </a:p>
          <a:p>
            <a:r>
              <a:rPr lang="en-US" altLang="zh-CN"/>
              <a:t>Proper cloud technology implementation might turn a reactive response into an innovation opportuity to drive growth for the organization.</a:t>
            </a:r>
            <a:endParaRPr lang="en-US" altLang="zh-CN"/>
          </a:p>
          <a:p>
            <a:r>
              <a:rPr lang="en-US" altLang="zh-CN"/>
              <a:t>Documenting the cloud strategy will help business stakeholders and technicians understand the benefits your organization is pursuing by adopting the cloud.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Define Strategy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Consider business impact, turnaround time, global reach, performance, and more</a:t>
            </a:r>
            <a:endParaRPr lang="en-US" altLang="zh-CN"/>
          </a:p>
          <a:p>
            <a:r>
              <a:rPr lang="en-US" altLang="zh-CN"/>
              <a:t>Two key areas need to focus on:</a:t>
            </a:r>
            <a:endParaRPr lang="en-US" altLang="zh-CN"/>
          </a:p>
          <a:p>
            <a:pPr lvl="1"/>
            <a:r>
              <a:rPr lang="en-US" altLang="zh-CN"/>
              <a:t>Establish clear business outcomes: Drive transparency and engagement for your journey across the organization</a:t>
            </a:r>
            <a:endParaRPr lang="en-US" altLang="zh-CN"/>
          </a:p>
          <a:p>
            <a:pPr lvl="1"/>
            <a:r>
              <a:rPr lang="en-US" altLang="zh-CN"/>
              <a:t>Define business justification: Identify business value opportunities to then select the right technolgy</a:t>
            </a:r>
            <a:endParaRPr lang="en-US" altLang="zh-CN"/>
          </a:p>
          <a:p>
            <a:pPr lvl="0"/>
            <a:r>
              <a:rPr lang="en-US" altLang="zh-CN"/>
              <a:t>Implementing the first application is key to learning and testing with confidence, as your cloud adoption journey starts.</a:t>
            </a:r>
            <a:endParaRPr lang="en-US" altLang="zh-CN"/>
          </a:p>
          <a:p>
            <a:pPr lvl="0"/>
            <a:r>
              <a:rPr lang="en-US" altLang="zh-CN"/>
              <a:t>Use a two-pronged approach to select it:</a:t>
            </a:r>
            <a:endParaRPr lang="en-US" altLang="zh-CN"/>
          </a:p>
          <a:p>
            <a:pPr lvl="1"/>
            <a:r>
              <a:rPr lang="en-US" altLang="zh-CN"/>
              <a:t>Business criteria: Identify an application currently in operation where the owner hasa strong motivation to move to the cloud.</a:t>
            </a:r>
            <a:endParaRPr lang="en-US" altLang="zh-CN"/>
          </a:p>
          <a:p>
            <a:pPr lvl="1"/>
            <a:r>
              <a:rPr lang="en-US" altLang="zh-CN"/>
              <a:t>Technical criteria: Select an application that has minimum dependencies and can be moved as a small group of assets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 Adoption - Motivation</a:t>
            </a:r>
            <a:br>
              <a:rPr lang="en-US" altLang="zh-CN"/>
            </a:br>
            <a:r>
              <a:rPr lang="en-US" altLang="zh-CN" sz="1800" b="0"/>
              <a:t>Market Demands / Innovation / Agility</a:t>
            </a:r>
            <a:endParaRPr lang="en-US" altLang="zh-CN" sz="18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Preparation for new technical capabilities</a:t>
            </a:r>
            <a:endParaRPr lang="en-US" altLang="zh-CN"/>
          </a:p>
          <a:p>
            <a:r>
              <a:rPr lang="en-US" altLang="zh-CN"/>
              <a:t>Gaining scale to meet market or geographic demands</a:t>
            </a:r>
            <a:endParaRPr lang="en-US" altLang="zh-CN"/>
          </a:p>
          <a:p>
            <a:r>
              <a:rPr lang="en-US" altLang="zh-CN"/>
              <a:t>Cost savings</a:t>
            </a:r>
            <a:endParaRPr lang="en-US" altLang="zh-CN"/>
          </a:p>
          <a:p>
            <a:r>
              <a:rPr lang="en-US" altLang="zh-CN"/>
              <a:t>Reduction in vendor or technical complexity</a:t>
            </a:r>
            <a:endParaRPr lang="en-US" altLang="zh-CN"/>
          </a:p>
          <a:p>
            <a:r>
              <a:rPr lang="en-US" altLang="zh-CN"/>
              <a:t>Optimization of internal operations</a:t>
            </a:r>
            <a:endParaRPr lang="en-US" altLang="zh-CN"/>
          </a:p>
          <a:p>
            <a:r>
              <a:rPr lang="en-US" altLang="zh-CN"/>
              <a:t>Increased business agility</a:t>
            </a:r>
            <a:endParaRPr lang="en-US" altLang="zh-CN"/>
          </a:p>
          <a:p>
            <a:r>
              <a:rPr lang="en-US" altLang="zh-CN"/>
              <a:t>Imporvements to customer experiences or engagements</a:t>
            </a:r>
            <a:endParaRPr lang="en-US" altLang="zh-CN"/>
          </a:p>
          <a:p>
            <a:r>
              <a:rPr lang="en-US" altLang="zh-CN"/>
              <a:t>Transformation of products or services</a:t>
            </a:r>
            <a:endParaRPr lang="en-US" altLang="zh-CN"/>
          </a:p>
          <a:p>
            <a:r>
              <a:rPr lang="en-US" altLang="zh-CN"/>
              <a:t>Disruption of the market from new products or services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 Adoption - Motivation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47700" y="182562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Migration Triggers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Innovation Triggers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/>
                        <a:t>Increase business agility</a:t>
                      </a:r>
                      <a:endParaRPr lang="en-US" altLang="zh-CN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/>
                        <a:t>Optimize operations</a:t>
                      </a:r>
                      <a:endParaRPr lang="en-US" altLang="zh-CN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/>
                        <a:t>Reduce complexity</a:t>
                      </a:r>
                      <a:endParaRPr lang="en-US" altLang="zh-CN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/>
                        <a:t>Save costs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/>
                        <a:t>Prepare for new technical capabilities</a:t>
                      </a:r>
                      <a:endParaRPr lang="en-US" altLang="zh-CN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/>
                        <a:t>Scale to meet demand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/>
                        <a:t>Improve experiences and engagements</a:t>
                      </a:r>
                      <a:endParaRPr lang="en-US" altLang="zh-CN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/>
                        <a:t>Transform products or services</a:t>
                      </a:r>
                      <a:endParaRPr lang="en-US" altLang="zh-CN"/>
                    </a:p>
                    <a:p>
                      <a:pPr marL="285750" indent="-285750">
                        <a:buFont typeface="Arial" panose="02080604020202020204" pitchFamily="34" charset="0"/>
                        <a:buChar char="•"/>
                      </a:pPr>
                      <a:r>
                        <a:rPr lang="en-US" altLang="zh-CN"/>
                        <a:t>Disrupt markets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 Adoption - Business Outcomes</a:t>
            </a:r>
            <a:br>
              <a:rPr lang="en-US" altLang="zh-CN"/>
            </a:br>
            <a:r>
              <a:rPr lang="en-US" altLang="zh-CN" sz="1800" b="0"/>
              <a:t>Revenue/Cost/Profit / Global Access / New Markets</a:t>
            </a:r>
            <a:endParaRPr lang="en-US" altLang="zh-CN" sz="18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business outcome is a concise, defined, and observable result or change in business performance that’s captured by a specific measure.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 Adoption - Business Justification (WHY?)</a:t>
            </a:r>
            <a:br>
              <a:rPr lang="en-US" altLang="zh-CN"/>
            </a:br>
            <a:r>
              <a:rPr lang="en-US" altLang="zh-CN" sz="1800" b="0"/>
              <a:t>ROI / Productivity / Scale</a:t>
            </a:r>
            <a:endParaRPr lang="en-US" altLang="zh-CN" sz="18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Developing a clear business justification for cloud adoption with tangible, relevant costs and returns can be a complex process.</a:t>
            </a:r>
            <a:endParaRPr lang="en-US" altLang="zh-CN"/>
          </a:p>
          <a:p>
            <a:r>
              <a:rPr lang="en-US" altLang="zh-CN"/>
              <a:t>Here are some common cloud computing business value areas to help justify the cloud adoption journey:</a:t>
            </a:r>
            <a:endParaRPr lang="en-US" altLang="zh-CN"/>
          </a:p>
          <a:p>
            <a:pPr lvl="1"/>
            <a:r>
              <a:rPr lang="en-US" altLang="zh-CN"/>
              <a:t>Cost - eliminates capital expense</a:t>
            </a:r>
            <a:endParaRPr lang="en-US" altLang="zh-CN"/>
          </a:p>
          <a:p>
            <a:pPr lvl="1"/>
            <a:r>
              <a:rPr lang="en-US" altLang="zh-CN"/>
              <a:t>Scale - ability to scale elastically, delivering the right amount of IT resources</a:t>
            </a:r>
            <a:endParaRPr lang="en-US" altLang="zh-CN"/>
          </a:p>
          <a:p>
            <a:pPr lvl="1"/>
            <a:r>
              <a:rPr lang="en-US" altLang="zh-CN"/>
              <a:t>Productivity - removes the need for many IT management chores</a:t>
            </a:r>
            <a:endParaRPr lang="en-US" altLang="zh-CN"/>
          </a:p>
          <a:p>
            <a:pPr lvl="1"/>
            <a:r>
              <a:rPr lang="en-US" altLang="zh-CN"/>
              <a:t>Reliability - eases the burden of data backup, disaster recovery, and business continuity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Cloud Adoption - First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Align Motivations</a:t>
            </a:r>
            <a:endParaRPr lang="en-US" altLang="zh-CN"/>
          </a:p>
          <a:p>
            <a:r>
              <a:rPr lang="en-US" altLang="zh-CN"/>
              <a:t>Demonstrate Progress</a:t>
            </a:r>
            <a:endParaRPr lang="en-US" altLang="zh-CN"/>
          </a:p>
          <a:p>
            <a:r>
              <a:rPr lang="en-US" altLang="zh-CN"/>
              <a:t>Learning / Exploration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8027</Words>
  <Application>WPS 演示</Application>
  <PresentationFormat>宽屏</PresentationFormat>
  <Paragraphs>248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文泉驿微米黑</vt:lpstr>
      <vt:lpstr>微软雅黑</vt:lpstr>
      <vt:lpstr>MT Extra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yasen</dc:creator>
  <cp:lastModifiedBy>yasen</cp:lastModifiedBy>
  <cp:revision>18</cp:revision>
  <dcterms:created xsi:type="dcterms:W3CDTF">2020-12-17T02:25:20Z</dcterms:created>
  <dcterms:modified xsi:type="dcterms:W3CDTF">2020-12-17T02:25:20Z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