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handoutMasterIdLst>
    <p:handoutMasterId r:id="rId14"/>
  </p:handoutMasterIdLst>
  <p:sldIdLst>
    <p:sldId id="257" r:id="rId5"/>
    <p:sldId id="268" r:id="rId6"/>
    <p:sldId id="269" r:id="rId7"/>
    <p:sldId id="270" r:id="rId8"/>
    <p:sldId id="271" r:id="rId9"/>
    <p:sldId id="272" r:id="rId10"/>
    <p:sldId id="273" r:id="rId11"/>
    <p:sldId id="274" r:id="rId1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B64F96-3A70-48EF-BE71-A71B452493F5}">
          <p14:sldIdLst>
            <p14:sldId id="257"/>
            <p14:sldId id="268"/>
          </p14:sldIdLst>
        </p14:section>
        <p14:section name="1. Graph Thinking" id="{CD39ED92-B5D8-4E2A-839F-C7B7380E0B55}">
          <p14:sldIdLst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2. Querying Graphs" id="{7090E834-29E3-4D73-AA3C-F9A5969AC063}">
          <p14:sldIdLst/>
        </p14:section>
        <p14:section name="3. Exploring Neo4j" id="{D9C33D52-22CB-4712-90BA-A8CC4F64AA92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8" d="100"/>
          <a:sy n="118" d="100"/>
        </p:scale>
        <p:origin x="255" y="28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10/2/2025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10/1/2025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10/1/2025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10/1/2025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yasenstar/learn_graphdb/tree/main/neo4j/neo4j_fundamental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12" y="28876"/>
            <a:ext cx="6145636" cy="863600"/>
          </a:xfrm>
        </p:spPr>
        <p:txBody>
          <a:bodyPr/>
          <a:lstStyle/>
          <a:p>
            <a:r>
              <a:rPr lang="en-US" dirty="0"/>
              <a:t>Neo4j Fundamentals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76290" y="2362200"/>
            <a:ext cx="5459836" cy="1117600"/>
          </a:xfrm>
        </p:spPr>
        <p:txBody>
          <a:bodyPr anchor="ctr">
            <a:normAutofit lnSpcReduction="10000"/>
          </a:bodyPr>
          <a:lstStyle/>
          <a:p>
            <a:r>
              <a:rPr lang="en-US" sz="4000" dirty="0"/>
              <a:t>Opening &amp; </a:t>
            </a:r>
          </a:p>
          <a:p>
            <a:r>
              <a:rPr lang="en-US" sz="4000" dirty="0"/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89EC23-F93D-94CA-E966-305D410015F7}"/>
              </a:ext>
            </a:extLst>
          </p:cNvPr>
          <p:cNvSpPr txBox="1"/>
          <p:nvPr/>
        </p:nvSpPr>
        <p:spPr>
          <a:xfrm>
            <a:off x="2299246" y="685800"/>
            <a:ext cx="1329211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03A015-86B0-BABE-4989-8C18961D8E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4951412" y="1600200"/>
            <a:ext cx="6825509" cy="3181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9B0BD5-59CF-8442-69CE-E39D5D8DE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DC6457B-6A6F-DA5C-9D78-FE0D258BCB07}"/>
              </a:ext>
            </a:extLst>
          </p:cNvPr>
          <p:cNvSpPr txBox="1"/>
          <p:nvPr/>
        </p:nvSpPr>
        <p:spPr>
          <a:xfrm>
            <a:off x="150812" y="4828990"/>
            <a:ext cx="5867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Reference Material: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hlinkClick r:id="rId4"/>
              </a:rPr>
              <a:t>https://github.com/yasenstar/learn_graphdb/tree/main/neo4j/neo4j_fundamentals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848449" y="789138"/>
            <a:ext cx="6553200" cy="1223963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3. Exploring Neo4j</a:t>
            </a:r>
            <a:br>
              <a:rPr lang="en-US" dirty="0"/>
            </a:br>
            <a:r>
              <a:rPr lang="en-US" dirty="0"/>
              <a:t>3.1 Get Neo4j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7EDFF-4A46-6EBC-C77A-BDAF4A84A64B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Neo4j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962BCD-774A-91A5-8365-94D2485BB04D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D81DDD-A157-F41B-8137-75ED1539F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C92B60-C50C-AB77-4079-43B90FC52F4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455612" y="2308118"/>
            <a:ext cx="10514012" cy="43212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EA9489E-C4EE-3A70-BF2D-B5DC64EEA0A3}"/>
              </a:ext>
            </a:extLst>
          </p:cNvPr>
          <p:cNvSpPr txBox="1"/>
          <p:nvPr/>
        </p:nvSpPr>
        <p:spPr>
          <a:xfrm>
            <a:off x="5789612" y="2133600"/>
            <a:ext cx="4876800" cy="1200329"/>
          </a:xfrm>
          <a:prstGeom prst="rect">
            <a:avLst/>
          </a:prstGeom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工欲善其事 必先利其器</a:t>
            </a:r>
            <a:endParaRPr lang="en-US" altLang="zh-CN" dirty="0"/>
          </a:p>
          <a:p>
            <a:r>
              <a:rPr lang="en-US" dirty="0"/>
              <a:t>To do a good job, one must first sharpen one's tools.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EF372-8EC1-BF4F-BB55-C0E5B9413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51DABAD-E9FF-9E96-0BE2-7AEF0D3A8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449" y="789138"/>
            <a:ext cx="6553200" cy="1239873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1. Graph Thinking</a:t>
            </a:r>
            <a:br>
              <a:rPr lang="en-US" dirty="0"/>
            </a:br>
            <a:r>
              <a:rPr lang="en-US" dirty="0"/>
              <a:t>1.1 What is Neo4j?</a:t>
            </a:r>
            <a:br>
              <a:rPr lang="en-US" dirty="0"/>
            </a:br>
            <a:r>
              <a:rPr lang="en-US" dirty="0"/>
              <a:t>– Create a Node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DA262-B87B-DB2D-851F-129E41B82A23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Neo4j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F9C278-6ABC-C101-5C5D-85CC49E6BD39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117182-DFD9-030F-E34D-1F768F581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988FB6-2229-8270-2D5B-F2C0C1B7B57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1065212" y="2132349"/>
            <a:ext cx="10013285" cy="4497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498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B285B-D98D-DB02-9593-8A3B133D3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4AA28B16-AA82-D4F4-B557-9E069125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449" y="789138"/>
            <a:ext cx="6553200" cy="1223963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1. Graph Thinking</a:t>
            </a:r>
            <a:br>
              <a:rPr lang="en-US" dirty="0"/>
            </a:br>
            <a:r>
              <a:rPr lang="en-US" dirty="0"/>
              <a:t>1.1 What is Neo4j?</a:t>
            </a:r>
            <a:br>
              <a:rPr lang="en-US" dirty="0"/>
            </a:br>
            <a:r>
              <a:rPr lang="en-US" dirty="0"/>
              <a:t>– Create more Nodes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B9333-FF78-8DFD-3A19-55EB14B9DA83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Neo4j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784650-5C12-D06A-1D8B-6EE89D4C0815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7DA7E0-454C-E2E0-6A51-551140D81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3DF3F9-85D3-C52C-61C2-B0E5E2E911F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410409" y="2161361"/>
            <a:ext cx="10993800" cy="4239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180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DAD31-51E0-F13F-3117-959B21246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421C20D-7A4C-3D7F-ADB7-99A9BDEF5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449" y="789138"/>
            <a:ext cx="6553200" cy="134321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1. Graph Thinking</a:t>
            </a:r>
            <a:br>
              <a:rPr lang="en-US" dirty="0"/>
            </a:br>
            <a:r>
              <a:rPr lang="en-US" dirty="0"/>
              <a:t>1.1 What is Neo4j?</a:t>
            </a:r>
            <a:br>
              <a:rPr lang="en-US" dirty="0"/>
            </a:br>
            <a:r>
              <a:rPr lang="en-US" dirty="0"/>
              <a:t>– Create Relationships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9924B-18CE-F009-BF50-608516841AC6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Neo4j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B64C53-AE4C-652E-BCC0-6B2552DFEA49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4536AB-CF78-013E-2B21-6D2E543A5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7ABE83-5706-B0A4-5E75-7EC43430B92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455613" y="2138766"/>
            <a:ext cx="10820400" cy="4266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802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A6C6A-5513-9852-9224-9E3B8CA0F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FB40100-0D1F-79BD-67A5-4F422ECE2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449" y="789138"/>
            <a:ext cx="6553200" cy="1343212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1. Graph Thinking</a:t>
            </a:r>
            <a:br>
              <a:rPr lang="en-US" dirty="0"/>
            </a:br>
            <a:r>
              <a:rPr lang="en-US" dirty="0"/>
              <a:t>1.1 What is Neo4j?</a:t>
            </a:r>
            <a:br>
              <a:rPr lang="en-US" dirty="0"/>
            </a:br>
            <a:r>
              <a:rPr lang="en-US" dirty="0"/>
              <a:t>– </a:t>
            </a:r>
            <a:r>
              <a:rPr lang="en-US"/>
              <a:t>Create Properties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F2D37-0620-0A1E-60D9-C577543F21F9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Neo4j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BDF94-09FE-8BFE-9DF2-B7D3232BF09B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17C21F-BC64-AE64-A063-3D7EABAFC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D309C7C-F593-1A41-82F0-82775299B7F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1293812" y="2154006"/>
            <a:ext cx="9204796" cy="44753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4328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C2F07-BAA0-50CB-0608-0A711E49F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962D61F-5DDA-34BD-3E18-2AF40708E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449" y="789138"/>
            <a:ext cx="6553200" cy="1343212"/>
          </a:xfrm>
        </p:spPr>
        <p:txBody>
          <a:bodyPr anchor="ctr">
            <a:normAutofit/>
          </a:bodyPr>
          <a:lstStyle/>
          <a:p>
            <a:r>
              <a:rPr lang="en-US" dirty="0"/>
              <a:t>1. Graph Thinking</a:t>
            </a:r>
            <a:br>
              <a:rPr lang="en-US" dirty="0"/>
            </a:br>
            <a:r>
              <a:rPr lang="en-US" dirty="0"/>
              <a:t>1.2 Thinking In Graphs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7165D6-114B-DFA6-8821-EB1A1116FAC5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Neo4j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2C0A24-4E60-1A5C-D732-709E6EEA2337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757428-2DD9-C01B-4065-44A661C6D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9E58E0-59B7-B912-6839-B3DA798A413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303212" y="2029813"/>
            <a:ext cx="8153400" cy="4268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7F14EF-12D0-5455-D544-4CD6ACE64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212" y="3571448"/>
            <a:ext cx="4484454" cy="32865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07473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82F3E-9C15-5E5C-9C3C-3527DB5A9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0437E935-3772-3483-2BD0-AA0DB2F3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449" y="789138"/>
            <a:ext cx="6553200" cy="1343212"/>
          </a:xfrm>
        </p:spPr>
        <p:txBody>
          <a:bodyPr anchor="ctr">
            <a:normAutofit/>
          </a:bodyPr>
          <a:lstStyle/>
          <a:p>
            <a:r>
              <a:rPr lang="en-US" dirty="0"/>
              <a:t>1. Graph Thinking</a:t>
            </a:r>
            <a:br>
              <a:rPr lang="en-US" dirty="0"/>
            </a:br>
            <a:r>
              <a:rPr lang="en-US" dirty="0"/>
              <a:t>1.3 Graphs are Everywhere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944F47-6FBC-EE62-8A06-851F9EE727A2}"/>
              </a:ext>
            </a:extLst>
          </p:cNvPr>
          <p:cNvSpPr txBox="1">
            <a:spLocks/>
          </p:cNvSpPr>
          <p:nvPr/>
        </p:nvSpPr>
        <p:spPr>
          <a:xfrm>
            <a:off x="836612" y="28876"/>
            <a:ext cx="6145636" cy="863600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/>
              <a:t>Neo4j Fundamentals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493D96-F76C-AAB2-C9C1-302A768C5FD7}"/>
              </a:ext>
            </a:extLst>
          </p:cNvPr>
          <p:cNvSpPr txBox="1"/>
          <p:nvPr/>
        </p:nvSpPr>
        <p:spPr>
          <a:xfrm>
            <a:off x="2299246" y="685800"/>
            <a:ext cx="1329210" cy="144655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8800" b="1" dirty="0"/>
              <a:t>07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AF75A8-E631-8D6A-DBAD-5359E5A5D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9138"/>
            <a:ext cx="2385815" cy="12398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0ABD5F-6A1F-60B2-2010-1E61B422080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531812" y="2055984"/>
            <a:ext cx="10742612" cy="45850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6DB50D-74F7-B96C-BCEB-D4E56A33FD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4812" y="4419600"/>
            <a:ext cx="2432736" cy="2286000"/>
          </a:xfrm>
          <a:prstGeom prst="roundRect">
            <a:avLst>
              <a:gd name="adj" fmla="val 470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7169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2943</TotalTime>
  <Words>150</Words>
  <Application>Microsoft Office PowerPoint</Application>
  <PresentationFormat>Custom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Tech 16x9</vt:lpstr>
      <vt:lpstr>Neo4j Fundamentals</vt:lpstr>
      <vt:lpstr>3. Exploring Neo4j 3.1 Get Neo4j</vt:lpstr>
      <vt:lpstr>1. Graph Thinking 1.1 What is Neo4j? – Create a Node</vt:lpstr>
      <vt:lpstr>1. Graph Thinking 1.1 What is Neo4j? – Create more Nodes</vt:lpstr>
      <vt:lpstr>1. Graph Thinking 1.1 What is Neo4j? – Create Relationships</vt:lpstr>
      <vt:lpstr>1. Graph Thinking 1.1 What is Neo4j? – Create Properties</vt:lpstr>
      <vt:lpstr>1. Graph Thinking 1.2 Thinking In Graphs</vt:lpstr>
      <vt:lpstr>1. Graph Thinking 1.3 Graphs are Everywhere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14</cp:revision>
  <dcterms:created xsi:type="dcterms:W3CDTF">2025-09-27T03:02:45Z</dcterms:created>
  <dcterms:modified xsi:type="dcterms:W3CDTF">2025-10-02T14:44:18Z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MSIP_Label_19540963-e559-4020-8a90-fe8a502c2801_Enabled">
    <vt:lpwstr>true</vt:lpwstr>
  </property>
  <property fmtid="{D5CDD505-2E9C-101B-9397-08002B2CF9AE}" pid="9" name="MSIP_Label_19540963-e559-4020-8a90-fe8a502c2801_SetDate">
    <vt:lpwstr>2025-09-27T03:07:57Z</vt:lpwstr>
  </property>
  <property fmtid="{D5CDD505-2E9C-101B-9397-08002B2CF9AE}" pid="10" name="MSIP_Label_19540963-e559-4020-8a90-fe8a502c2801_Method">
    <vt:lpwstr>Standard</vt:lpwstr>
  </property>
  <property fmtid="{D5CDD505-2E9C-101B-9397-08002B2CF9AE}" pid="11" name="MSIP_Label_19540963-e559-4020-8a90-fe8a502c2801_Name">
    <vt:lpwstr>19540963-e559-4020-8a90-fe8a502c2801</vt:lpwstr>
  </property>
  <property fmtid="{D5CDD505-2E9C-101B-9397-08002B2CF9AE}" pid="12" name="MSIP_Label_19540963-e559-4020-8a90-fe8a502c2801_SiteId">
    <vt:lpwstr>f25493ae-1c98-41d7-8a33-0be75f5fe603</vt:lpwstr>
  </property>
  <property fmtid="{D5CDD505-2E9C-101B-9397-08002B2CF9AE}" pid="13" name="MSIP_Label_19540963-e559-4020-8a90-fe8a502c2801_ActionId">
    <vt:lpwstr>97b04000-7970-4628-81b4-cb1a71b537cc</vt:lpwstr>
  </property>
  <property fmtid="{D5CDD505-2E9C-101B-9397-08002B2CF9AE}" pid="14" name="MSIP_Label_19540963-e559-4020-8a90-fe8a502c2801_ContentBits">
    <vt:lpwstr>0</vt:lpwstr>
  </property>
  <property fmtid="{D5CDD505-2E9C-101B-9397-08002B2CF9AE}" pid="15" name="MSIP_Label_19540963-e559-4020-8a90-fe8a502c2801_Tag">
    <vt:lpwstr>10, 3, 0, 1</vt:lpwstr>
  </property>
</Properties>
</file>