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5" r:id="rId4"/>
  </p:sldMasterIdLst>
  <p:notesMasterIdLst>
    <p:notesMasterId r:id="rId30"/>
  </p:notesMasterIdLst>
  <p:handoutMasterIdLst>
    <p:handoutMasterId r:id="rId31"/>
  </p:handoutMasterIdLst>
  <p:sldIdLst>
    <p:sldId id="339" r:id="rId5"/>
    <p:sldId id="340" r:id="rId6"/>
    <p:sldId id="341" r:id="rId7"/>
    <p:sldId id="342" r:id="rId8"/>
    <p:sldId id="344" r:id="rId9"/>
    <p:sldId id="343" r:id="rId10"/>
    <p:sldId id="345" r:id="rId11"/>
    <p:sldId id="346" r:id="rId12"/>
    <p:sldId id="347" r:id="rId13"/>
    <p:sldId id="348" r:id="rId14"/>
    <p:sldId id="349" r:id="rId15"/>
    <p:sldId id="350" r:id="rId16"/>
    <p:sldId id="351" r:id="rId17"/>
    <p:sldId id="352" r:id="rId18"/>
    <p:sldId id="353" r:id="rId19"/>
    <p:sldId id="354" r:id="rId20"/>
    <p:sldId id="355" r:id="rId21"/>
    <p:sldId id="356" r:id="rId22"/>
    <p:sldId id="357" r:id="rId23"/>
    <p:sldId id="358" r:id="rId24"/>
    <p:sldId id="359" r:id="rId25"/>
    <p:sldId id="360" r:id="rId26"/>
    <p:sldId id="361" r:id="rId27"/>
    <p:sldId id="362" r:id="rId28"/>
    <p:sldId id="36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68CE"/>
    <a:srgbClr val="7480D6"/>
    <a:srgbClr val="4653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34" autoAdjust="0"/>
  </p:normalViewPr>
  <p:slideViewPr>
    <p:cSldViewPr snapToGrid="0">
      <p:cViewPr varScale="1">
        <p:scale>
          <a:sx n="107" d="100"/>
          <a:sy n="107" d="100"/>
        </p:scale>
        <p:origin x="672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46"/>
    </p:cViewPr>
  </p:sorterViewPr>
  <p:notesViewPr>
    <p:cSldViewPr snapToGrid="0">
      <p:cViewPr>
        <p:scale>
          <a:sx n="50" d="100"/>
          <a:sy n="50" d="100"/>
        </p:scale>
        <p:origin x="3403" y="28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26D37A0-F398-4276-AAF6-E62AA90BC97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96B402-FD6E-4995-8160-C6DD76DAAC5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A37F7A-782D-430C-B7DE-046B665BEF14}" type="datetimeFigureOut">
              <a:rPr lang="en-US" smtClean="0"/>
              <a:t>3/22/2024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BA7967-B488-405D-84A2-64F6D9128F3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65115A-3EB4-4B47-8F4B-4F42519BF90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0885D5-D443-4228-8B2C-B9DF9A30D5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8913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1CCEED-E5F4-4698-B012-83262916D7BD}" type="datetimeFigureOut">
              <a:rPr lang="en-US" noProof="0" smtClean="0"/>
              <a:t>3/22/2024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D2F9AB-3C90-481E-8C34-4F549BF455D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1717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97929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noProof="0" smtClean="0"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651480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noProof="0" smtClean="0"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56706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noProof="0" smtClean="0"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997786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noProof="0" smtClean="0"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447407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noProof="0" smtClean="0"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432076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noProof="0" smtClean="0"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735757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noProof="0" smtClean="0"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111155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noProof="0" smtClean="0"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692206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noProof="0" smtClean="0"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259926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noProof="0" smtClean="0"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14880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977482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noProof="0" smtClean="0"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96508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noProof="0" smtClean="0"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331064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noProof="0" smtClean="0"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430088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noProof="0" smtClean="0"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337485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noProof="0" smtClean="0"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691220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noProof="0" smtClean="0"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835905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432379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78029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957398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099577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91908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788535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07375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8">
            <a:extLst>
              <a:ext uri="{FF2B5EF4-FFF2-40B4-BE49-F238E27FC236}">
                <a16:creationId xmlns:a16="http://schemas.microsoft.com/office/drawing/2014/main" id="{EA812700-4F7B-0919-A294-CC362E4BD2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450590889"/>
              </p:ext>
            </p:extLst>
          </p:nvPr>
        </p:nvGraphicFramePr>
        <p:xfrm>
          <a:off x="7462835" y="420624"/>
          <a:ext cx="4297680" cy="601675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29768">
                  <a:extLst>
                    <a:ext uri="{9D8B030D-6E8A-4147-A177-3AD203B41FA5}">
                      <a16:colId xmlns:a16="http://schemas.microsoft.com/office/drawing/2014/main" val="3227434602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679191072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3275508775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4103063430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4218281584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503927227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342415256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92302351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258278874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539162799"/>
                    </a:ext>
                  </a:extLst>
                </a:gridCol>
              </a:tblGrid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664993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486137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612509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2521216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8400337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0747136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9772814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7978386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7604750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027561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2850680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5912702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0670666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8701284"/>
                  </a:ext>
                </a:extLst>
              </a:tr>
            </a:tbl>
          </a:graphicData>
        </a:graphic>
      </p:graphicFrame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AC4C118-FE51-F865-E568-064EE735462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885113" y="2576052"/>
            <a:ext cx="3451225" cy="2998633"/>
          </a:xfrm>
          <a:solidFill>
            <a:schemeClr val="accent2"/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0868302-0413-1A88-A081-46FCFEC829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4128" y="589938"/>
            <a:ext cx="9802761" cy="3519949"/>
          </a:xfrm>
        </p:spPr>
        <p:txBody>
          <a:bodyPr/>
          <a:lstStyle>
            <a:lvl1pPr>
              <a:lnSpc>
                <a:spcPct val="90000"/>
              </a:lnSpc>
              <a:defRPr sz="8000"/>
            </a:lvl1pPr>
          </a:lstStyle>
          <a:p>
            <a:r>
              <a:rPr lang="en-US" dirty="0"/>
              <a:t>add title </a:t>
            </a:r>
            <a:br>
              <a:rPr lang="en-US" dirty="0"/>
            </a:br>
            <a:r>
              <a:rPr lang="en-US" dirty="0"/>
              <a:t>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81C507B-2DF1-964E-FD34-1B05D239541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5142271"/>
            <a:ext cx="3322638" cy="904824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324000" indent="0" algn="ctr">
              <a:buNone/>
              <a:defRPr sz="1600"/>
            </a:lvl2pPr>
            <a:lvl3pPr marL="630000" indent="0" algn="ctr">
              <a:buNone/>
              <a:defRPr sz="1600"/>
            </a:lvl3pPr>
            <a:lvl4pPr marL="1008000" indent="0" algn="ctr">
              <a:buNone/>
              <a:defRPr sz="1600"/>
            </a:lvl4pPr>
            <a:lvl5pPr marL="1368000" indent="0" algn="ctr">
              <a:buNone/>
              <a:defRPr sz="1600"/>
            </a:lvl5pPr>
          </a:lstStyle>
          <a:p>
            <a:pPr lvl="0"/>
            <a:r>
              <a:rPr lang="en-US" dirty="0"/>
              <a:t>Add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299720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524329E9-A968-FB95-104A-91844CBA17ED}"/>
              </a:ext>
            </a:extLst>
          </p:cNvPr>
          <p:cNvGrpSpPr/>
          <p:nvPr userDrawn="1"/>
        </p:nvGrpSpPr>
        <p:grpSpPr>
          <a:xfrm>
            <a:off x="481693" y="393648"/>
            <a:ext cx="11234963" cy="6070705"/>
            <a:chOff x="481693" y="393648"/>
            <a:chExt cx="11234963" cy="607070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E5A6159-3269-247C-FFBE-0940C19C2B48}"/>
                </a:ext>
              </a:extLst>
            </p:cNvPr>
            <p:cNvSpPr/>
            <p:nvPr userDrawn="1"/>
          </p:nvSpPr>
          <p:spPr>
            <a:xfrm>
              <a:off x="481693" y="393648"/>
              <a:ext cx="11228615" cy="6070705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E1B1C58-815E-DA91-6DDD-C5DEEB6ADD88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481694" y="3916228"/>
              <a:ext cx="11228613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677EEC2-EC0E-1781-4321-659905F5D3E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81693" y="5878287"/>
              <a:ext cx="11234963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5EC12EB-D748-8042-FB32-180B15CF118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096000" y="5878287"/>
              <a:ext cx="0" cy="5860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80868302-0413-1A88-A081-46FCFEC829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356" y="4060726"/>
            <a:ext cx="11192526" cy="835740"/>
          </a:xfrm>
        </p:spPr>
        <p:txBody>
          <a:bodyPr lIns="457200" tIns="0" bIns="0" anchor="ctr"/>
          <a:lstStyle>
            <a:lvl1pPr algn="l">
              <a:lnSpc>
                <a:spcPct val="100000"/>
              </a:lnSpc>
              <a:defRPr sz="4000" b="1"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DB49BBE5-CCBB-7C39-D34E-E82C25AA57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1356" y="5990069"/>
            <a:ext cx="5530650" cy="365125"/>
          </a:xfrm>
          <a:prstGeom prst="rect">
            <a:avLst/>
          </a:prstGeom>
        </p:spPr>
        <p:txBody>
          <a:bodyPr vert="horz" lIns="457200" tIns="45720" rIns="91440" bIns="45720" rtlCol="0" anchor="ctr"/>
          <a:lstStyle>
            <a:lvl1pPr algn="l">
              <a:defRPr sz="90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2AB94E18-4F07-B724-9D3D-4480193774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26865" y="5990069"/>
            <a:ext cx="7129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CFE12DB-463B-5E38-0249-595352F6A5D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1356" y="4959086"/>
            <a:ext cx="11193462" cy="757553"/>
          </a:xfrm>
        </p:spPr>
        <p:txBody>
          <a:bodyPr lIns="457200" anchor="t"/>
          <a:lstStyle>
            <a:lvl1pPr marL="0" indent="0">
              <a:buNone/>
              <a:defRPr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22CBCEA-1B14-60E2-F8BE-92C510D427C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01445" y="413364"/>
            <a:ext cx="11173539" cy="348932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878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BE0D1B6-1F1E-CCFB-6D36-DC3039C38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81693" y="393648"/>
            <a:ext cx="11235864" cy="6070705"/>
            <a:chOff x="481693" y="393648"/>
            <a:chExt cx="11235864" cy="607070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E5A6159-3269-247C-FFBE-0940C19C2B48}"/>
                </a:ext>
              </a:extLst>
            </p:cNvPr>
            <p:cNvSpPr/>
            <p:nvPr userDrawn="1"/>
          </p:nvSpPr>
          <p:spPr>
            <a:xfrm>
              <a:off x="481693" y="393648"/>
              <a:ext cx="11228615" cy="6070705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F8BCC96-50C0-4DBF-F6DC-4BDFF75A232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768117" y="6035602"/>
              <a:ext cx="694944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70F1688-BA83-03DC-2B74-7A82D939FA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668224463"/>
              </p:ext>
            </p:extLst>
          </p:nvPr>
        </p:nvGraphicFramePr>
        <p:xfrm>
          <a:off x="490524" y="399329"/>
          <a:ext cx="4297680" cy="607070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29768">
                  <a:extLst>
                    <a:ext uri="{9D8B030D-6E8A-4147-A177-3AD203B41FA5}">
                      <a16:colId xmlns:a16="http://schemas.microsoft.com/office/drawing/2014/main" val="3227434602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679191072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3275508775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4103063430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4218281584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503927227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342415256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92302351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258278874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539162799"/>
                    </a:ext>
                  </a:extLst>
                </a:gridCol>
              </a:tblGrid>
              <a:tr h="433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664993"/>
                  </a:ext>
                </a:extLst>
              </a:tr>
              <a:tr h="433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486137"/>
                  </a:ext>
                </a:extLst>
              </a:tr>
              <a:tr h="433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612509"/>
                  </a:ext>
                </a:extLst>
              </a:tr>
              <a:tr h="433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2521216"/>
                  </a:ext>
                </a:extLst>
              </a:tr>
              <a:tr h="433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8400337"/>
                  </a:ext>
                </a:extLst>
              </a:tr>
              <a:tr h="433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0747136"/>
                  </a:ext>
                </a:extLst>
              </a:tr>
              <a:tr h="433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9772814"/>
                  </a:ext>
                </a:extLst>
              </a:tr>
              <a:tr h="433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7978386"/>
                  </a:ext>
                </a:extLst>
              </a:tr>
              <a:tr h="433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7604750"/>
                  </a:ext>
                </a:extLst>
              </a:tr>
              <a:tr h="433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027561"/>
                  </a:ext>
                </a:extLst>
              </a:tr>
              <a:tr h="433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2850680"/>
                  </a:ext>
                </a:extLst>
              </a:tr>
              <a:tr h="433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5912702"/>
                  </a:ext>
                </a:extLst>
              </a:tr>
              <a:tr h="433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0670666"/>
                  </a:ext>
                </a:extLst>
              </a:tr>
              <a:tr h="433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8701284"/>
                  </a:ext>
                </a:extLst>
              </a:tr>
            </a:tbl>
          </a:graphicData>
        </a:graphic>
      </p:graphicFrame>
      <p:sp>
        <p:nvSpPr>
          <p:cNvPr id="7" name="Title 6">
            <a:extLst>
              <a:ext uri="{FF2B5EF4-FFF2-40B4-BE49-F238E27FC236}">
                <a16:creationId xmlns:a16="http://schemas.microsoft.com/office/drawing/2014/main" id="{80868302-0413-1A88-A081-46FCFEC829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53781" y="658762"/>
            <a:ext cx="6351638" cy="5201247"/>
          </a:xfrm>
        </p:spPr>
        <p:txBody>
          <a:bodyPr lIns="457200" tIns="0" rIns="457200" bIns="0" anchor="ctr"/>
          <a:lstStyle>
            <a:lvl1pPr algn="ctr">
              <a:lnSpc>
                <a:spcPct val="100000"/>
              </a:lnSpc>
              <a:defRPr sz="8000" b="1"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9E4F8DC2-6173-797C-063C-ABCB0683591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23928" y="838200"/>
            <a:ext cx="3429000" cy="3026664"/>
          </a:xfrm>
          <a:solidFill>
            <a:schemeClr val="accent2"/>
          </a:solidFill>
          <a:ln w="127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1BAEDB1-AAC6-8012-7AC3-CC75D0096F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24880" y="4748981"/>
            <a:ext cx="3434141" cy="845574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22225"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DB684C2F-977D-54D2-F9DB-5A0CC3DF16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53781" y="6085795"/>
            <a:ext cx="3428434" cy="294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2AB94E18-4F07-B724-9D3D-4480193774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62182" y="6115665"/>
            <a:ext cx="474545" cy="243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5857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A4B42F-2C80-4037-BF8E-C209D59D93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35376"/>
            <a:ext cx="2844799" cy="365125"/>
          </a:xfrm>
        </p:spPr>
        <p:txBody>
          <a:bodyPr/>
          <a:lstStyle/>
          <a:p>
            <a:fld id="{91CD4B7E-D172-41E4-BE36-64B5A7E393CD}" type="datetimeFigureOut">
              <a:rPr lang="en-US" noProof="0" smtClean="0"/>
              <a:t>3/22/2024</a:t>
            </a:fld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E56474-3A38-4097-8649-FAF662D8C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35376"/>
            <a:ext cx="1052510" cy="365125"/>
          </a:xfrm>
        </p:spPr>
        <p:txBody>
          <a:bodyPr/>
          <a:lstStyle/>
          <a:p>
            <a:fld id="{F603CDE5-C1D8-4EDD-870F-A498BAFA520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FF907DD0-6A5F-4994-AB77-82E297226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35376"/>
            <a:ext cx="6818262" cy="365125"/>
          </a:xfrm>
        </p:spPr>
        <p:txBody>
          <a:bodyPr/>
          <a:lstStyle/>
          <a:p>
            <a:pPr algn="l"/>
            <a:r>
              <a:rPr lang="en-US" noProof="0" dirty="0"/>
              <a:t>Teach a Course</a:t>
            </a:r>
          </a:p>
        </p:txBody>
      </p:sp>
    </p:spTree>
    <p:extLst>
      <p:ext uri="{BB962C8B-B14F-4D97-AF65-F5344CB8AC3E}">
        <p14:creationId xmlns:p14="http://schemas.microsoft.com/office/powerpoint/2010/main" val="2902114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Table 8">
            <a:extLst>
              <a:ext uri="{FF2B5EF4-FFF2-40B4-BE49-F238E27FC236}">
                <a16:creationId xmlns:a16="http://schemas.microsoft.com/office/drawing/2014/main" id="{EBF8DFED-2B0F-8F5E-DBAA-98D765435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864638672"/>
              </p:ext>
            </p:extLst>
          </p:nvPr>
        </p:nvGraphicFramePr>
        <p:xfrm>
          <a:off x="434810" y="420624"/>
          <a:ext cx="11322380" cy="601675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66119">
                  <a:extLst>
                    <a:ext uri="{9D8B030D-6E8A-4147-A177-3AD203B41FA5}">
                      <a16:colId xmlns:a16="http://schemas.microsoft.com/office/drawing/2014/main" val="3227434602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3419189744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2679191072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2978856169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3275508775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2818438643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4103063430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1109330882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4218281584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1611426398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503927227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2015270961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342415256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3483353207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2092302351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3068012968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2258278874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1953257001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539162799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1367589565"/>
                    </a:ext>
                  </a:extLst>
                </a:gridCol>
              </a:tblGrid>
              <a:tr h="859536">
                <a:tc gridSpan="20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64993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612509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2521216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8400337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0747136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9772814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7978386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7604750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027561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2850680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5912702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0670666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8701284"/>
                  </a:ext>
                </a:extLst>
              </a:tr>
            </a:tbl>
          </a:graphicData>
        </a:graphic>
      </p:graphicFrame>
      <p:sp>
        <p:nvSpPr>
          <p:cNvPr id="7" name="Title 6">
            <a:extLst>
              <a:ext uri="{FF2B5EF4-FFF2-40B4-BE49-F238E27FC236}">
                <a16:creationId xmlns:a16="http://schemas.microsoft.com/office/drawing/2014/main" id="{80868302-0413-1A88-A081-46FCFEC829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5605" y="420624"/>
            <a:ext cx="11300791" cy="824949"/>
          </a:xfrm>
        </p:spPr>
        <p:txBody>
          <a:bodyPr anchor="ctr"/>
          <a:lstStyle>
            <a:lvl1pPr algn="ctr">
              <a:lnSpc>
                <a:spcPct val="90000"/>
              </a:lnSpc>
              <a:defRPr sz="2800" b="0"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81C507B-2DF1-964E-FD34-1B05D239541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5261" y="1659392"/>
            <a:ext cx="2252101" cy="2252208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 w="25400">
            <a:solidFill>
              <a:schemeClr val="bg1"/>
            </a:solidFill>
          </a:ln>
        </p:spPr>
        <p:txBody>
          <a:bodyPr tIns="457200" anchor="t">
            <a:noAutofit/>
          </a:bodyPr>
          <a:lstStyle>
            <a:lvl1pPr marL="0" indent="0" algn="ctr">
              <a:buNone/>
              <a:defRPr sz="2400" cap="all" baseline="0"/>
            </a:lvl1pPr>
            <a:lvl2pPr marL="324000" indent="0" algn="ctr">
              <a:buNone/>
              <a:defRPr sz="1600"/>
            </a:lvl2pPr>
            <a:lvl3pPr marL="630000" indent="0" algn="ctr">
              <a:buNone/>
              <a:defRPr sz="1600"/>
            </a:lvl3pPr>
            <a:lvl4pPr marL="1008000" indent="0" algn="ctr">
              <a:buNone/>
              <a:defRPr sz="1600"/>
            </a:lvl4pPr>
            <a:lvl5pPr marL="1368000" indent="0" algn="ctr">
              <a:buNone/>
              <a:defRPr sz="1600"/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1BAEDB1-AAC6-8012-7AC3-CC75D0096F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1572311" y="2651125"/>
            <a:ext cx="1778000" cy="99695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ADF2E8A7-89F2-752F-0DF7-B05CD19E593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69949" y="1679712"/>
            <a:ext cx="2252101" cy="2252208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 w="25400">
            <a:solidFill>
              <a:schemeClr val="bg1"/>
            </a:solidFill>
          </a:ln>
        </p:spPr>
        <p:txBody>
          <a:bodyPr tIns="457200" anchor="t">
            <a:noAutofit/>
          </a:bodyPr>
          <a:lstStyle>
            <a:lvl1pPr marL="0" indent="0" algn="ctr">
              <a:buNone/>
              <a:defRPr sz="2400" cap="all" baseline="0"/>
            </a:lvl1pPr>
            <a:lvl2pPr marL="324000" indent="0" algn="ctr">
              <a:buNone/>
              <a:defRPr sz="1600"/>
            </a:lvl2pPr>
            <a:lvl3pPr marL="630000" indent="0" algn="ctr">
              <a:buNone/>
              <a:defRPr sz="1600"/>
            </a:lvl3pPr>
            <a:lvl4pPr marL="1008000" indent="0" algn="ctr">
              <a:buNone/>
              <a:defRPr sz="1600"/>
            </a:lvl4pPr>
            <a:lvl5pPr marL="1368000" indent="0" algn="ctr">
              <a:buNone/>
              <a:defRPr sz="1600"/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586CD862-4539-E57E-AB29-3C732F86C53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white">
          <a:xfrm>
            <a:off x="5206999" y="2671445"/>
            <a:ext cx="1778000" cy="99695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87327351-F712-4BD7-35A2-EA8933FD887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202674">
            <a:off x="8614539" y="1664021"/>
            <a:ext cx="2252101" cy="2252208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 w="25400">
            <a:solidFill>
              <a:schemeClr val="bg1"/>
            </a:solidFill>
          </a:ln>
        </p:spPr>
        <p:txBody>
          <a:bodyPr tIns="457200" anchor="t">
            <a:noAutofit/>
          </a:bodyPr>
          <a:lstStyle>
            <a:lvl1pPr marL="0" indent="0" algn="ctr">
              <a:buNone/>
              <a:defRPr sz="2400" cap="all" baseline="0"/>
            </a:lvl1pPr>
            <a:lvl2pPr marL="324000" indent="0" algn="ctr">
              <a:buNone/>
              <a:defRPr sz="1600"/>
            </a:lvl2pPr>
            <a:lvl3pPr marL="630000" indent="0" algn="ctr">
              <a:buNone/>
              <a:defRPr sz="1600"/>
            </a:lvl3pPr>
            <a:lvl4pPr marL="1008000" indent="0" algn="ctr">
              <a:buNone/>
              <a:defRPr sz="1600"/>
            </a:lvl4pPr>
            <a:lvl5pPr marL="1368000" indent="0" algn="ctr">
              <a:buNone/>
              <a:defRPr sz="1600"/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6CB9E4AC-A2E5-545F-FFF7-625B1BB7A8C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white">
          <a:xfrm rot="202674">
            <a:off x="8851589" y="2655754"/>
            <a:ext cx="1778000" cy="99695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91244D88-9A35-9B80-EAFF-3557C9EB032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 rot="21388604">
            <a:off x="3100080" y="3715147"/>
            <a:ext cx="2252101" cy="2252208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 w="25400">
            <a:solidFill>
              <a:schemeClr val="bg1"/>
            </a:solidFill>
          </a:ln>
        </p:spPr>
        <p:txBody>
          <a:bodyPr tIns="457200" anchor="t">
            <a:noAutofit/>
          </a:bodyPr>
          <a:lstStyle>
            <a:lvl1pPr marL="0" indent="0" algn="ctr">
              <a:buNone/>
              <a:defRPr sz="2400" cap="all" baseline="0"/>
            </a:lvl1pPr>
            <a:lvl2pPr marL="324000" indent="0" algn="ctr">
              <a:buNone/>
              <a:defRPr sz="1600"/>
            </a:lvl2pPr>
            <a:lvl3pPr marL="630000" indent="0" algn="ctr">
              <a:buNone/>
              <a:defRPr sz="1600"/>
            </a:lvl3pPr>
            <a:lvl4pPr marL="1008000" indent="0" algn="ctr">
              <a:buNone/>
              <a:defRPr sz="1600"/>
            </a:lvl4pPr>
            <a:lvl5pPr marL="1368000" indent="0" algn="ctr">
              <a:buNone/>
              <a:defRPr sz="1600"/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51544572-3326-C8E8-C7E7-FFFA5A2D68B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white">
          <a:xfrm rot="21388604">
            <a:off x="3337130" y="4706880"/>
            <a:ext cx="1778000" cy="99695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723B9AE5-89C8-9E36-A1BF-9CE4E268067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47484" y="3709035"/>
            <a:ext cx="2252101" cy="2252208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 w="25400">
            <a:solidFill>
              <a:schemeClr val="bg1"/>
            </a:solidFill>
          </a:ln>
        </p:spPr>
        <p:txBody>
          <a:bodyPr tIns="457200" anchor="t">
            <a:noAutofit/>
          </a:bodyPr>
          <a:lstStyle>
            <a:lvl1pPr marL="0" indent="0" algn="ctr">
              <a:buNone/>
              <a:defRPr sz="2400" cap="all" baseline="0"/>
            </a:lvl1pPr>
            <a:lvl2pPr marL="324000" indent="0" algn="ctr">
              <a:buNone/>
              <a:defRPr sz="1600"/>
            </a:lvl2pPr>
            <a:lvl3pPr marL="630000" indent="0" algn="ctr">
              <a:buNone/>
              <a:defRPr sz="1600"/>
            </a:lvl3pPr>
            <a:lvl4pPr marL="1008000" indent="0" algn="ctr">
              <a:buNone/>
              <a:defRPr sz="1600"/>
            </a:lvl4pPr>
            <a:lvl5pPr marL="1368000" indent="0" algn="ctr">
              <a:buNone/>
              <a:defRPr sz="1600"/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CD48AF07-4B45-FEDE-C05D-99E96E4540B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white">
          <a:xfrm>
            <a:off x="7084534" y="4700768"/>
            <a:ext cx="1778000" cy="99695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3765138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CB329B88-C3B0-DEDF-BA89-4FECA7E20F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81693" y="393647"/>
            <a:ext cx="11228615" cy="6070706"/>
            <a:chOff x="481693" y="393647"/>
            <a:chExt cx="11228615" cy="6070706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2757E85-6B04-10B8-38D8-C7DD17EA911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4718952" y="1281179"/>
              <a:ext cx="699135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0D9B5DE-71CB-6798-3C6E-54AAB7D4F8FC}"/>
                </a:ext>
              </a:extLst>
            </p:cNvPr>
            <p:cNvGrpSpPr/>
            <p:nvPr userDrawn="1"/>
          </p:nvGrpSpPr>
          <p:grpSpPr>
            <a:xfrm>
              <a:off x="481693" y="393647"/>
              <a:ext cx="11228615" cy="6070706"/>
              <a:chOff x="481693" y="393647"/>
              <a:chExt cx="11228615" cy="6070706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36663161-DCA7-1B0A-C207-F09ADAB86F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 userDrawn="1"/>
            </p:nvGrpSpPr>
            <p:grpSpPr>
              <a:xfrm>
                <a:off x="481693" y="393647"/>
                <a:ext cx="11228615" cy="6070706"/>
                <a:chOff x="481693" y="393647"/>
                <a:chExt cx="11228615" cy="6070706"/>
              </a:xfrm>
            </p:grpSpPr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DE5A6159-3269-247C-FFBE-0940C19C2B48}"/>
                    </a:ext>
                  </a:extLst>
                </p:cNvPr>
                <p:cNvSpPr/>
                <p:nvPr userDrawn="1"/>
              </p:nvSpPr>
              <p:spPr>
                <a:xfrm>
                  <a:off x="481693" y="393648"/>
                  <a:ext cx="11228615" cy="6070705"/>
                </a:xfrm>
                <a:prstGeom prst="rect">
                  <a:avLst/>
                </a:prstGeom>
                <a:noFill/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4" name="Straight Connector 3">
                  <a:extLst>
                    <a:ext uri="{FF2B5EF4-FFF2-40B4-BE49-F238E27FC236}">
                      <a16:creationId xmlns:a16="http://schemas.microsoft.com/office/drawing/2014/main" id="{36AA070F-54CD-7244-E817-D1EEAEAE37D4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4718957" y="393647"/>
                  <a:ext cx="0" cy="6070706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Straight Connector 5">
                  <a:extLst>
                    <a:ext uri="{FF2B5EF4-FFF2-40B4-BE49-F238E27FC236}">
                      <a16:creationId xmlns:a16="http://schemas.microsoft.com/office/drawing/2014/main" id="{4B2AF797-9409-ECDA-DB46-07EC4F37F60E}"/>
                    </a:ext>
                  </a:extLst>
                </p:cNvPr>
                <p:cNvCxnSpPr/>
                <p:nvPr userDrawn="1"/>
              </p:nvCxnSpPr>
              <p:spPr>
                <a:xfrm>
                  <a:off x="10863943" y="5878287"/>
                  <a:ext cx="0" cy="586066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08123A1E-CFCD-A97E-0315-FE69EDB804D7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481693" y="3159704"/>
                  <a:ext cx="4237254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8F8BCC96-50C0-4DBF-F6DC-4BDFF75A232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4718957" y="5878287"/>
                <a:ext cx="6991349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9E4F8DC2-6173-797C-063C-ABCB0683591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99111" y="3159698"/>
            <a:ext cx="4217394" cy="3289363"/>
          </a:xfrm>
          <a:ln w="12700">
            <a:noFill/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81C507B-2DF1-964E-FD34-1B05D239541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18947" y="403472"/>
            <a:ext cx="6991355" cy="862432"/>
          </a:xfrm>
          <a:prstGeom prst="roundRect">
            <a:avLst>
              <a:gd name="adj" fmla="val 0"/>
            </a:avLst>
          </a:prstGeom>
          <a:noFill/>
          <a:ln w="25400">
            <a:noFill/>
          </a:ln>
        </p:spPr>
        <p:txBody>
          <a:bodyPr tIns="0" bIns="0" anchor="ctr">
            <a:noAutofit/>
          </a:bodyPr>
          <a:lstStyle>
            <a:lvl1pPr marL="0" indent="0" algn="ctr">
              <a:buNone/>
              <a:defRPr sz="2000" cap="all" baseline="0"/>
            </a:lvl1pPr>
            <a:lvl2pPr marL="324000" indent="0" algn="ctr">
              <a:buNone/>
              <a:defRPr sz="1600"/>
            </a:lvl2pPr>
            <a:lvl3pPr marL="630000" indent="0" algn="ctr">
              <a:buNone/>
              <a:defRPr sz="1600"/>
            </a:lvl3pPr>
            <a:lvl4pPr marL="1008000" indent="0" algn="ctr">
              <a:buNone/>
              <a:defRPr sz="1600"/>
            </a:lvl4pPr>
            <a:lvl5pPr marL="1368000" indent="0" algn="ctr">
              <a:buNone/>
              <a:defRPr sz="1600"/>
            </a:lvl5pPr>
          </a:lstStyle>
          <a:p>
            <a:pPr lvl="0"/>
            <a:r>
              <a:rPr lang="en-US" dirty="0"/>
              <a:t>Add subtitle here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8308474B-1816-77B5-FB6C-C41A741699D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260616" y="1749732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1BAEDB1-AAC6-8012-7AC3-CC75D0096F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64549" y="1877962"/>
            <a:ext cx="4801647" cy="698090"/>
          </a:xfrm>
        </p:spPr>
        <p:txBody>
          <a:bodyPr anchor="t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3" name="Picture Placeholder 30">
            <a:extLst>
              <a:ext uri="{FF2B5EF4-FFF2-40B4-BE49-F238E27FC236}">
                <a16:creationId xmlns:a16="http://schemas.microsoft.com/office/drawing/2014/main" id="{B6BA8D7D-BBDF-6842-52E2-26BE7BD4B4D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260616" y="3136491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D7EED23F-2C80-CBC0-124A-91B34EAC31C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64549" y="3244646"/>
            <a:ext cx="4801647" cy="698090"/>
          </a:xfrm>
        </p:spPr>
        <p:txBody>
          <a:bodyPr anchor="t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4" name="Picture Placeholder 30">
            <a:extLst>
              <a:ext uri="{FF2B5EF4-FFF2-40B4-BE49-F238E27FC236}">
                <a16:creationId xmlns:a16="http://schemas.microsoft.com/office/drawing/2014/main" id="{B285BD9D-24CC-50AA-05B8-39DBBCC0EA5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260616" y="4450151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13">
            <a:extLst>
              <a:ext uri="{FF2B5EF4-FFF2-40B4-BE49-F238E27FC236}">
                <a16:creationId xmlns:a16="http://schemas.microsoft.com/office/drawing/2014/main" id="{2A278560-5EC9-91F3-0DF2-A947D892A58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64549" y="4558306"/>
            <a:ext cx="4801647" cy="698090"/>
          </a:xfrm>
        </p:spPr>
        <p:txBody>
          <a:bodyPr anchor="t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DB49BBE5-CCBB-7C39-D34E-E82C25AA57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2252" y="5994209"/>
            <a:ext cx="59332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2AB94E18-4F07-B724-9D3D-4480193774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62182" y="5994209"/>
            <a:ext cx="474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0868302-0413-1A88-A081-46FCFEC829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0322" y="408568"/>
            <a:ext cx="4238625" cy="2751130"/>
          </a:xfrm>
          <a:ln w="12700">
            <a:solidFill>
              <a:schemeClr val="bg1"/>
            </a:solidFill>
          </a:ln>
        </p:spPr>
        <p:txBody>
          <a:bodyPr tIns="0" bIns="0" anchor="ctr"/>
          <a:lstStyle>
            <a:lvl1pPr algn="ctr">
              <a:lnSpc>
                <a:spcPct val="100000"/>
              </a:lnSpc>
              <a:defRPr sz="4000" b="1"/>
            </a:lvl1pPr>
          </a:lstStyle>
          <a:p>
            <a:r>
              <a:rPr lang="en-US" dirty="0"/>
              <a:t>Add title here</a:t>
            </a:r>
          </a:p>
        </p:txBody>
      </p:sp>
    </p:spTree>
    <p:extLst>
      <p:ext uri="{BB962C8B-B14F-4D97-AF65-F5344CB8AC3E}">
        <p14:creationId xmlns:p14="http://schemas.microsoft.com/office/powerpoint/2010/main" val="2731324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179551DA-AB5E-4A9C-38E9-26E265447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81693" y="393647"/>
            <a:ext cx="11228615" cy="6070706"/>
            <a:chOff x="481693" y="393647"/>
            <a:chExt cx="11228615" cy="607070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E5A6159-3269-247C-FFBE-0940C19C2B48}"/>
                </a:ext>
              </a:extLst>
            </p:cNvPr>
            <p:cNvSpPr/>
            <p:nvPr userDrawn="1"/>
          </p:nvSpPr>
          <p:spPr>
            <a:xfrm>
              <a:off x="481693" y="393648"/>
              <a:ext cx="11228615" cy="6070705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36AA070F-54CD-7244-E817-D1EEAEAE37D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718957" y="393647"/>
              <a:ext cx="0" cy="607070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B2AF797-9409-ECDA-DB46-07EC4F37F60E}"/>
                </a:ext>
              </a:extLst>
            </p:cNvPr>
            <p:cNvCxnSpPr/>
            <p:nvPr userDrawn="1"/>
          </p:nvCxnSpPr>
          <p:spPr>
            <a:xfrm>
              <a:off x="10863943" y="5878287"/>
              <a:ext cx="0" cy="5860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2757E85-6B04-10B8-38D8-C7DD17EA911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4718952" y="1281179"/>
              <a:ext cx="699135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F8BCC96-50C0-4DBF-F6DC-4BDFF75A232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718957" y="5878287"/>
              <a:ext cx="699134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80868302-0413-1A88-A081-46FCFEC829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18272" y="393646"/>
            <a:ext cx="6955946" cy="867815"/>
          </a:xfrm>
        </p:spPr>
        <p:txBody>
          <a:bodyPr tIns="0" bIns="0" anchor="ctr"/>
          <a:lstStyle>
            <a:lvl1pPr algn="ctr">
              <a:lnSpc>
                <a:spcPct val="100000"/>
              </a:lnSpc>
              <a:defRPr sz="4000" b="1"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9" name="Picture Placeholder 28">
            <a:extLst>
              <a:ext uri="{FF2B5EF4-FFF2-40B4-BE49-F238E27FC236}">
                <a16:creationId xmlns:a16="http://schemas.microsoft.com/office/drawing/2014/main" id="{1508BA2B-29F0-302A-67E4-83220898460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89199" y="413364"/>
            <a:ext cx="4238625" cy="3356579"/>
          </a:xfrm>
          <a:ln w="127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9E4F8DC2-6173-797C-063C-ABCB0683591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89199" y="3765754"/>
            <a:ext cx="4238625" cy="2678881"/>
          </a:xfrm>
          <a:ln w="127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1BAEDB1-AAC6-8012-7AC3-CC75D0096F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279922" y="1877961"/>
            <a:ext cx="6066499" cy="3698859"/>
          </a:xfrm>
        </p:spPr>
        <p:txBody>
          <a:bodyPr anchor="t">
            <a:normAutofit/>
          </a:bodyPr>
          <a:lstStyle>
            <a:lvl1pPr marL="285750" indent="-285750" algn="l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DB49BBE5-CCBB-7C39-D34E-E82C25AA57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2252" y="5994209"/>
            <a:ext cx="59332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2AB94E18-4F07-B724-9D3D-4480193774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62182" y="5994209"/>
            <a:ext cx="474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881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Focus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D0AA671-B458-75A5-FEDC-88210D822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72440" y="393648"/>
            <a:ext cx="11247120" cy="6070705"/>
            <a:chOff x="472440" y="393648"/>
            <a:chExt cx="11247120" cy="6070705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8070B43-A554-EF44-F090-0152A26B670B}"/>
                </a:ext>
              </a:extLst>
            </p:cNvPr>
            <p:cNvGrpSpPr/>
            <p:nvPr userDrawn="1"/>
          </p:nvGrpSpPr>
          <p:grpSpPr>
            <a:xfrm>
              <a:off x="4449018" y="3035782"/>
              <a:ext cx="3216339" cy="2488545"/>
              <a:chOff x="4493183" y="3035782"/>
              <a:chExt cx="3216339" cy="2488545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35F32AC8-D0FB-5633-A246-97E5484338E2}"/>
                  </a:ext>
                </a:extLst>
              </p:cNvPr>
              <p:cNvSpPr/>
              <p:nvPr userDrawn="1"/>
            </p:nvSpPr>
            <p:spPr>
              <a:xfrm>
                <a:off x="4503887" y="3035782"/>
                <a:ext cx="3205635" cy="1048119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82655351-4CA5-7030-797E-8AD884256DEB}"/>
                  </a:ext>
                </a:extLst>
              </p:cNvPr>
              <p:cNvSpPr/>
              <p:nvPr userDrawn="1"/>
            </p:nvSpPr>
            <p:spPr>
              <a:xfrm>
                <a:off x="4493183" y="4476208"/>
                <a:ext cx="3205635" cy="1048119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E5A6159-3269-247C-FFBE-0940C19C2B48}"/>
                </a:ext>
              </a:extLst>
            </p:cNvPr>
            <p:cNvSpPr/>
            <p:nvPr userDrawn="1"/>
          </p:nvSpPr>
          <p:spPr>
            <a:xfrm>
              <a:off x="481693" y="393648"/>
              <a:ext cx="11228615" cy="6070705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F115498-45E0-83E4-6C2A-B0F8598CC349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472440" y="1291011"/>
              <a:ext cx="112471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7CE35A2D-88FA-6FF8-0B67-6386DECEFBD0}"/>
                </a:ext>
              </a:extLst>
            </p:cNvPr>
            <p:cNvGrpSpPr/>
            <p:nvPr userDrawn="1"/>
          </p:nvGrpSpPr>
          <p:grpSpPr>
            <a:xfrm>
              <a:off x="481694" y="1300843"/>
              <a:ext cx="11228613" cy="5163510"/>
              <a:chOff x="481693" y="1300843"/>
              <a:chExt cx="11228613" cy="5163510"/>
            </a:xfrm>
          </p:grpSpPr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2C4006F0-8F76-A8D3-67AF-77573E5C34B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4034129" y="1300843"/>
                <a:ext cx="0" cy="516351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0C515FE9-A175-C681-A291-4676AEF27BF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8157873" y="1300843"/>
                <a:ext cx="0" cy="513736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2E1B1C58-815E-DA91-6DDD-C5DEEB6ADD8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H="1">
                <a:off x="481693" y="1300843"/>
                <a:ext cx="11228613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80868302-0413-1A88-A081-46FCFEC829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1692" y="423142"/>
            <a:ext cx="11192526" cy="837489"/>
          </a:xfrm>
        </p:spPr>
        <p:txBody>
          <a:bodyPr tIns="0" bIns="0" anchor="ctr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8" name="Picture Placeholder 28">
            <a:extLst>
              <a:ext uri="{FF2B5EF4-FFF2-40B4-BE49-F238E27FC236}">
                <a16:creationId xmlns:a16="http://schemas.microsoft.com/office/drawing/2014/main" id="{768BF372-EE3D-B6C9-DBFD-32FAA3C73BD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11768" y="1310640"/>
            <a:ext cx="3505938" cy="5124217"/>
          </a:xfrm>
          <a:ln w="12700">
            <a:noFill/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DB49BBE5-CCBB-7C39-D34E-E82C25AA57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4200" y="6102362"/>
            <a:ext cx="3264218" cy="2727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5A131435-86E8-B8C3-7DA2-65F5A5EAB1F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54370" y="1402746"/>
            <a:ext cx="3205635" cy="1048120"/>
          </a:xfrm>
          <a:prstGeom prst="rect">
            <a:avLst/>
          </a:prstGeom>
          <a:noFill/>
          <a:ln w="22225">
            <a:noFill/>
          </a:ln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b="1" cap="all" baseline="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1BAEDB1-AAC6-8012-7AC3-CC75D0096F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867485" y="2536721"/>
            <a:ext cx="2379405" cy="1048119"/>
          </a:xfrm>
          <a:prstGeom prst="roundRect">
            <a:avLst/>
          </a:prstGeom>
          <a:solidFill>
            <a:schemeClr val="accent3"/>
          </a:solidFill>
          <a:ln w="22225"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B0DE4F42-71D8-6F18-9C5A-EC7A4B0C6C8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867485" y="3753589"/>
            <a:ext cx="2379405" cy="1048119"/>
          </a:xfrm>
          <a:prstGeom prst="roundRect">
            <a:avLst/>
          </a:prstGeom>
          <a:solidFill>
            <a:schemeClr val="accent3"/>
          </a:solidFill>
          <a:ln w="22225"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1987EDF9-4ED4-5490-17AF-99478B543C2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67485" y="4970457"/>
            <a:ext cx="2379405" cy="1048119"/>
          </a:xfrm>
          <a:prstGeom prst="roundRect">
            <a:avLst/>
          </a:prstGeom>
          <a:solidFill>
            <a:schemeClr val="accent3"/>
          </a:solidFill>
          <a:ln w="22225"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9E4F8DC2-6173-797C-063C-ABCB0683591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0607" y="1314450"/>
            <a:ext cx="3513444" cy="5120408"/>
          </a:xfrm>
          <a:ln w="12700">
            <a:noFill/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2AB94E18-4F07-B724-9D3D-4480193774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8661" y="6092534"/>
            <a:ext cx="474545" cy="2727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595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cus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A088FB69-6A93-1165-DBF9-B08593CF2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81684" y="393647"/>
            <a:ext cx="11228624" cy="6070706"/>
            <a:chOff x="481684" y="393647"/>
            <a:chExt cx="11228624" cy="607070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E3FE074-831A-0B85-0AD4-E42448E535B2}"/>
                </a:ext>
              </a:extLst>
            </p:cNvPr>
            <p:cNvSpPr/>
            <p:nvPr userDrawn="1"/>
          </p:nvSpPr>
          <p:spPr>
            <a:xfrm>
              <a:off x="481693" y="393648"/>
              <a:ext cx="11228615" cy="6070705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AA8433C-5928-3201-B929-9809BC39026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3726180" y="1300843"/>
              <a:ext cx="798412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091CA17-2FF6-F3C2-2E78-030072AE1E8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26180" y="393647"/>
              <a:ext cx="0" cy="607070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41360D2-FD77-4587-2725-382B41D5C87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81684" y="5878287"/>
              <a:ext cx="1122862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88B16A6-C3DD-6DF0-14F1-2181171658A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386830" y="1300843"/>
              <a:ext cx="0" cy="457744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01B593-AEAF-46CF-9D54-9A953D102CB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056580" y="1300843"/>
              <a:ext cx="0" cy="457744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4F028DD-DB18-678A-9B3E-08377E00AAC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3717081" y="3567922"/>
              <a:ext cx="798412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80868302-0413-1A88-A081-46FCFEC829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2582" y="393646"/>
            <a:ext cx="3260519" cy="5484640"/>
          </a:xfrm>
        </p:spPr>
        <p:txBody>
          <a:bodyPr tIns="0" bIns="0" anchor="ctr"/>
          <a:lstStyle>
            <a:lvl1pPr algn="ctr">
              <a:lnSpc>
                <a:spcPct val="100000"/>
              </a:lnSpc>
              <a:defRPr sz="4000" b="1"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81C507B-2DF1-964E-FD34-1B05D239541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65355" y="403472"/>
            <a:ext cx="7916188" cy="862432"/>
          </a:xfrm>
          <a:prstGeom prst="roundRect">
            <a:avLst>
              <a:gd name="adj" fmla="val 0"/>
            </a:avLst>
          </a:prstGeom>
          <a:noFill/>
          <a:ln w="25400">
            <a:noFill/>
          </a:ln>
        </p:spPr>
        <p:txBody>
          <a:bodyPr tIns="0" bIns="0" anchor="ctr">
            <a:noAutofit/>
          </a:bodyPr>
          <a:lstStyle>
            <a:lvl1pPr marL="0" indent="0" algn="ctr">
              <a:buNone/>
              <a:defRPr sz="2800" cap="all" baseline="0"/>
            </a:lvl1pPr>
            <a:lvl2pPr marL="324000" indent="0" algn="ctr">
              <a:buNone/>
              <a:defRPr sz="1600"/>
            </a:lvl2pPr>
            <a:lvl3pPr marL="630000" indent="0" algn="ctr">
              <a:buNone/>
              <a:defRPr sz="1600"/>
            </a:lvl3pPr>
            <a:lvl4pPr marL="1008000" indent="0" algn="ctr">
              <a:buNone/>
              <a:defRPr sz="1600"/>
            </a:lvl4pPr>
            <a:lvl5pPr marL="1368000" indent="0" algn="ctr">
              <a:buNone/>
              <a:defRPr sz="1600"/>
            </a:lvl5pPr>
          </a:lstStyle>
          <a:p>
            <a:pPr lvl="0"/>
            <a:r>
              <a:rPr lang="en-US" dirty="0"/>
              <a:t>Add subtitle here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8308474B-1816-77B5-FB6C-C41A741699D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328501" y="1797062"/>
            <a:ext cx="1371600" cy="1371600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1BAEDB1-AAC6-8012-7AC3-CC75D0096F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17112" y="1848465"/>
            <a:ext cx="2202425" cy="1320193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3" name="Picture Placeholder 30">
            <a:extLst>
              <a:ext uri="{FF2B5EF4-FFF2-40B4-BE49-F238E27FC236}">
                <a16:creationId xmlns:a16="http://schemas.microsoft.com/office/drawing/2014/main" id="{8104E534-50EC-8AA3-6CBA-04C9C718619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702192" y="1797058"/>
            <a:ext cx="1371600" cy="1371600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DB5476F6-55CD-2278-07A7-62ED02C00C1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908318" y="3909075"/>
            <a:ext cx="2296356" cy="1745427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2" name="Picture Placeholder 30">
            <a:extLst>
              <a:ext uri="{FF2B5EF4-FFF2-40B4-BE49-F238E27FC236}">
                <a16:creationId xmlns:a16="http://schemas.microsoft.com/office/drawing/2014/main" id="{35789C28-53CB-4473-F779-107B46AEEBD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099162" y="3952693"/>
            <a:ext cx="1371600" cy="1371600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13">
            <a:extLst>
              <a:ext uri="{FF2B5EF4-FFF2-40B4-BE49-F238E27FC236}">
                <a16:creationId xmlns:a16="http://schemas.microsoft.com/office/drawing/2014/main" id="{95492A24-37AC-C8FF-FE2A-EE13D2C3FC2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236879" y="3909075"/>
            <a:ext cx="2296356" cy="1745427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DB49BBE5-CCBB-7C39-D34E-E82C25AA57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0272" y="5983423"/>
            <a:ext cx="30970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2AB94E18-4F07-B724-9D3D-4480193774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24749" y="5983423"/>
            <a:ext cx="77281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392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6032EDE-70AC-8A1B-FDCC-E78CADAAE0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81693" y="393647"/>
            <a:ext cx="11234963" cy="6070706"/>
            <a:chOff x="481693" y="393647"/>
            <a:chExt cx="11234963" cy="607070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B576B25-0313-BCA2-89A4-F40505705FF4}"/>
                </a:ext>
              </a:extLst>
            </p:cNvPr>
            <p:cNvSpPr/>
            <p:nvPr userDrawn="1"/>
          </p:nvSpPr>
          <p:spPr>
            <a:xfrm>
              <a:off x="481693" y="393648"/>
              <a:ext cx="11228615" cy="6070705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7C9A29B-58A9-DEE3-6FDA-84D01C556C6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7266305" y="1300843"/>
              <a:ext cx="444400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3C76CA7-A606-0822-24A8-12A4E989A28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266305" y="393647"/>
              <a:ext cx="0" cy="607070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8B4BC5D-AE5C-4860-D8FF-52E05CAD2A0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266305" y="5878287"/>
              <a:ext cx="445035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DB9FCC7-5BD3-AC42-56C2-547FB5ADEFC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828655" y="5878287"/>
              <a:ext cx="0" cy="5860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80868302-0413-1A88-A081-46FCFEC829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27242" y="403478"/>
            <a:ext cx="4314145" cy="862423"/>
          </a:xfrm>
        </p:spPr>
        <p:txBody>
          <a:bodyPr tIns="0" bIns="0" anchor="ctr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9E4F8DC2-6173-797C-063C-ABCB0683591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91526" y="413311"/>
            <a:ext cx="6756966" cy="6005015"/>
          </a:xfrm>
          <a:ln w="12700">
            <a:noFill/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1BAEDB1-AAC6-8012-7AC3-CC75D0096F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327242" y="1365282"/>
            <a:ext cx="4314143" cy="4478062"/>
          </a:xfrm>
        </p:spPr>
        <p:txBody>
          <a:bodyPr lIns="457200" tIns="822960" rIns="457200" anchor="t">
            <a:normAutofit/>
          </a:bodyPr>
          <a:lstStyle>
            <a:lvl1pPr marL="0" indent="0" algn="ctr">
              <a:spcBef>
                <a:spcPts val="0"/>
              </a:spcBef>
              <a:spcAft>
                <a:spcPts val="1200"/>
              </a:spcAft>
              <a:buNone/>
              <a:defRPr sz="18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DB49BBE5-CCBB-7C39-D34E-E82C25AA57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86234" y="5994209"/>
            <a:ext cx="33613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2AB94E18-4F07-B724-9D3D-4480193774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62182" y="5994209"/>
            <a:ext cx="474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732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524329E9-A968-FB95-104A-91844CBA17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72440" y="393648"/>
            <a:ext cx="11247120" cy="6070705"/>
            <a:chOff x="472440" y="393648"/>
            <a:chExt cx="11247120" cy="607070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E5A6159-3269-247C-FFBE-0940C19C2B48}"/>
                </a:ext>
              </a:extLst>
            </p:cNvPr>
            <p:cNvSpPr/>
            <p:nvPr userDrawn="1"/>
          </p:nvSpPr>
          <p:spPr>
            <a:xfrm>
              <a:off x="481693" y="393648"/>
              <a:ext cx="11228615" cy="6070705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F115498-45E0-83E4-6C2A-B0F8598CC349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472440" y="1291011"/>
              <a:ext cx="112471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E1B1C58-815E-DA91-6DDD-C5DEEB6ADD88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481694" y="1300843"/>
              <a:ext cx="11228613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677EEC2-EC0E-1781-4321-659905F5D3E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81693" y="5878287"/>
              <a:ext cx="11234963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5EC12EB-D748-8042-FB32-180B15CF118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096000" y="5878287"/>
              <a:ext cx="0" cy="5860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80868302-0413-1A88-A081-46FCFEC829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1692" y="423142"/>
            <a:ext cx="11192526" cy="898250"/>
          </a:xfrm>
        </p:spPr>
        <p:txBody>
          <a:bodyPr tIns="0" bIns="0" anchor="ctr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1BAEDB1-AAC6-8012-7AC3-CC75D0096F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47020" y="1992113"/>
            <a:ext cx="2409038" cy="1350855"/>
          </a:xfrm>
          <a:prstGeom prst="roundRect">
            <a:avLst/>
          </a:prstGeom>
          <a:solidFill>
            <a:schemeClr val="accent2"/>
          </a:solidFill>
          <a:ln w="22225">
            <a:solidFill>
              <a:schemeClr val="bg1"/>
            </a:solidFill>
          </a:ln>
        </p:spPr>
        <p:txBody>
          <a:bodyPr tIns="182880" anchor="t">
            <a:normAutofit/>
          </a:bodyPr>
          <a:lstStyle>
            <a:lvl1pPr marL="0" indent="0" algn="ctr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b="1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CCCE9902-3760-30D6-4810-136B44F0C38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1484671" y="2558848"/>
            <a:ext cx="2113935" cy="691892"/>
          </a:xfrm>
        </p:spPr>
        <p:txBody>
          <a:bodyPr tIns="0" anchor="t">
            <a:normAutofit/>
          </a:bodyPr>
          <a:lstStyle>
            <a:lvl1pPr marL="0" indent="0" algn="ctr">
              <a:buNone/>
              <a:defRPr sz="18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3" name="Text Placeholder 13">
            <a:extLst>
              <a:ext uri="{FF2B5EF4-FFF2-40B4-BE49-F238E27FC236}">
                <a16:creationId xmlns:a16="http://schemas.microsoft.com/office/drawing/2014/main" id="{E9C3A057-F1F1-A85C-5C3E-1178CF58122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91481" y="1992113"/>
            <a:ext cx="2409038" cy="1350855"/>
          </a:xfrm>
          <a:prstGeom prst="roundRect">
            <a:avLst/>
          </a:prstGeom>
          <a:solidFill>
            <a:schemeClr val="accent2"/>
          </a:solidFill>
          <a:ln w="22225">
            <a:solidFill>
              <a:schemeClr val="bg1"/>
            </a:solidFill>
          </a:ln>
        </p:spPr>
        <p:txBody>
          <a:bodyPr tIns="182880" anchor="t">
            <a:normAutofit/>
          </a:bodyPr>
          <a:lstStyle>
            <a:lvl1pPr marL="0" indent="0" algn="ctr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b="1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4" name="Text Placeholder 31">
            <a:extLst>
              <a:ext uri="{FF2B5EF4-FFF2-40B4-BE49-F238E27FC236}">
                <a16:creationId xmlns:a16="http://schemas.microsoft.com/office/drawing/2014/main" id="{10F6D65A-37FE-C1AE-FE7B-977A41C0682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029132" y="2558848"/>
            <a:ext cx="2113935" cy="691892"/>
          </a:xfrm>
        </p:spPr>
        <p:txBody>
          <a:bodyPr tIns="0" anchor="t">
            <a:normAutofit/>
          </a:bodyPr>
          <a:lstStyle>
            <a:lvl1pPr marL="0" indent="0" algn="ctr">
              <a:buNone/>
              <a:defRPr sz="18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5" name="Text Placeholder 13">
            <a:extLst>
              <a:ext uri="{FF2B5EF4-FFF2-40B4-BE49-F238E27FC236}">
                <a16:creationId xmlns:a16="http://schemas.microsoft.com/office/drawing/2014/main" id="{B3A456EE-EA99-A703-7AB6-449610F6021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435942" y="1994348"/>
            <a:ext cx="2409038" cy="1350855"/>
          </a:xfrm>
          <a:prstGeom prst="roundRect">
            <a:avLst/>
          </a:prstGeom>
          <a:solidFill>
            <a:schemeClr val="accent2"/>
          </a:solidFill>
          <a:ln w="22225">
            <a:solidFill>
              <a:schemeClr val="bg1"/>
            </a:solidFill>
          </a:ln>
        </p:spPr>
        <p:txBody>
          <a:bodyPr tIns="182880" anchor="t">
            <a:normAutofit/>
          </a:bodyPr>
          <a:lstStyle>
            <a:lvl1pPr marL="0" indent="0" algn="ctr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b="1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6" name="Text Placeholder 31">
            <a:extLst>
              <a:ext uri="{FF2B5EF4-FFF2-40B4-BE49-F238E27FC236}">
                <a16:creationId xmlns:a16="http://schemas.microsoft.com/office/drawing/2014/main" id="{2C0E7BC7-C776-FDD4-7639-0B6649572D9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 bwMode="auto">
          <a:xfrm>
            <a:off x="8573593" y="2561083"/>
            <a:ext cx="2113935" cy="691892"/>
          </a:xfrm>
        </p:spPr>
        <p:txBody>
          <a:bodyPr tIns="0" anchor="t">
            <a:normAutofit/>
          </a:bodyPr>
          <a:lstStyle>
            <a:lvl1pPr marL="0" indent="0" algn="ctr">
              <a:buNone/>
              <a:defRPr sz="18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7" name="Text Placeholder 13">
            <a:extLst>
              <a:ext uri="{FF2B5EF4-FFF2-40B4-BE49-F238E27FC236}">
                <a16:creationId xmlns:a16="http://schemas.microsoft.com/office/drawing/2014/main" id="{0EE9A59A-DD07-2A19-A496-5B43AF272DF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117340" y="3939132"/>
            <a:ext cx="2409038" cy="1350855"/>
          </a:xfrm>
          <a:prstGeom prst="roundRect">
            <a:avLst/>
          </a:prstGeom>
          <a:solidFill>
            <a:schemeClr val="accent2"/>
          </a:solidFill>
          <a:ln w="22225">
            <a:solidFill>
              <a:schemeClr val="bg1"/>
            </a:solidFill>
          </a:ln>
        </p:spPr>
        <p:txBody>
          <a:bodyPr tIns="182880" anchor="t">
            <a:normAutofit/>
          </a:bodyPr>
          <a:lstStyle>
            <a:lvl1pPr marL="0" indent="0" algn="ctr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b="1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8" name="Text Placeholder 31">
            <a:extLst>
              <a:ext uri="{FF2B5EF4-FFF2-40B4-BE49-F238E27FC236}">
                <a16:creationId xmlns:a16="http://schemas.microsoft.com/office/drawing/2014/main" id="{0B3477B9-B092-AAA0-9465-B3D589AB78F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auto">
          <a:xfrm>
            <a:off x="3254991" y="4505867"/>
            <a:ext cx="2113935" cy="691892"/>
          </a:xfrm>
        </p:spPr>
        <p:txBody>
          <a:bodyPr tIns="0" anchor="t">
            <a:normAutofit/>
          </a:bodyPr>
          <a:lstStyle>
            <a:lvl1pPr marL="0" indent="0" algn="ctr">
              <a:buNone/>
              <a:defRPr sz="18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9" name="Text Placeholder 13">
            <a:extLst>
              <a:ext uri="{FF2B5EF4-FFF2-40B4-BE49-F238E27FC236}">
                <a16:creationId xmlns:a16="http://schemas.microsoft.com/office/drawing/2014/main" id="{CC03452E-A59E-6FD5-2E14-D01D1D1937F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61801" y="3941367"/>
            <a:ext cx="2409038" cy="1350855"/>
          </a:xfrm>
          <a:prstGeom prst="roundRect">
            <a:avLst/>
          </a:prstGeom>
          <a:solidFill>
            <a:schemeClr val="accent2"/>
          </a:solidFill>
          <a:ln w="22225">
            <a:solidFill>
              <a:schemeClr val="bg1"/>
            </a:solidFill>
          </a:ln>
        </p:spPr>
        <p:txBody>
          <a:bodyPr tIns="182880" anchor="t">
            <a:normAutofit/>
          </a:bodyPr>
          <a:lstStyle>
            <a:lvl1pPr marL="0" indent="0" algn="ctr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b="1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0" name="Text Placeholder 31">
            <a:extLst>
              <a:ext uri="{FF2B5EF4-FFF2-40B4-BE49-F238E27FC236}">
                <a16:creationId xmlns:a16="http://schemas.microsoft.com/office/drawing/2014/main" id="{F8ACFA3E-CD6D-F94F-6F9C-024B2C00278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 bwMode="auto">
          <a:xfrm>
            <a:off x="6799452" y="4508102"/>
            <a:ext cx="2113935" cy="691892"/>
          </a:xfrm>
        </p:spPr>
        <p:txBody>
          <a:bodyPr tIns="0" anchor="t">
            <a:normAutofit/>
          </a:bodyPr>
          <a:lstStyle>
            <a:lvl1pPr marL="0" indent="0" algn="ctr">
              <a:buNone/>
              <a:defRPr sz="18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DB49BBE5-CCBB-7C39-D34E-E82C25AA57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2856" y="5990069"/>
            <a:ext cx="52554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2AB94E18-4F07-B724-9D3D-4480193774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44098" y="5990069"/>
            <a:ext cx="7129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063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A088FB69-6A93-1165-DBF9-B08593CF2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81684" y="393647"/>
            <a:ext cx="11228624" cy="6070706"/>
            <a:chOff x="481684" y="393647"/>
            <a:chExt cx="11228624" cy="607070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E3FE074-831A-0B85-0AD4-E42448E535B2}"/>
                </a:ext>
              </a:extLst>
            </p:cNvPr>
            <p:cNvSpPr/>
            <p:nvPr userDrawn="1"/>
          </p:nvSpPr>
          <p:spPr>
            <a:xfrm>
              <a:off x="481693" y="393648"/>
              <a:ext cx="11228615" cy="6070705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091CA17-2FF6-F3C2-2E78-030072AE1E8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26180" y="393647"/>
              <a:ext cx="0" cy="607070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41360D2-FD77-4587-2725-382B41D5C87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81684" y="5878287"/>
              <a:ext cx="1122862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80868302-0413-1A88-A081-46FCFEC829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2582" y="393646"/>
            <a:ext cx="3260519" cy="5484640"/>
          </a:xfrm>
        </p:spPr>
        <p:txBody>
          <a:bodyPr tIns="0" bIns="0" anchor="ctr"/>
          <a:lstStyle>
            <a:lvl1pPr algn="ctr">
              <a:lnSpc>
                <a:spcPct val="100000"/>
              </a:lnSpc>
              <a:defRPr sz="4000" b="1"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8308474B-1816-77B5-FB6C-C41A741699D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261658" y="934066"/>
            <a:ext cx="731520" cy="731520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1BAEDB1-AAC6-8012-7AC3-CC75D0096F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07742" y="934066"/>
            <a:ext cx="5958348" cy="862991"/>
          </a:xfrm>
        </p:spPr>
        <p:txBody>
          <a:bodyPr anchor="t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8" name="Picture Placeholder 30">
            <a:extLst>
              <a:ext uri="{FF2B5EF4-FFF2-40B4-BE49-F238E27FC236}">
                <a16:creationId xmlns:a16="http://schemas.microsoft.com/office/drawing/2014/main" id="{6F57637A-A06D-900E-8535-6AA509EBDC2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261658" y="2144633"/>
            <a:ext cx="731520" cy="731520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13">
            <a:extLst>
              <a:ext uri="{FF2B5EF4-FFF2-40B4-BE49-F238E27FC236}">
                <a16:creationId xmlns:a16="http://schemas.microsoft.com/office/drawing/2014/main" id="{C76314CE-90DE-BC3F-0583-8887631078A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407742" y="2078898"/>
            <a:ext cx="5958348" cy="862991"/>
          </a:xfrm>
        </p:spPr>
        <p:txBody>
          <a:bodyPr anchor="t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8" name="Picture Placeholder 30">
            <a:extLst>
              <a:ext uri="{FF2B5EF4-FFF2-40B4-BE49-F238E27FC236}">
                <a16:creationId xmlns:a16="http://schemas.microsoft.com/office/drawing/2014/main" id="{5ED6CFA2-D90A-73B5-58F2-0A109596980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261658" y="3296662"/>
            <a:ext cx="731520" cy="731520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0491A95C-9334-52D0-DA80-A40E91351F1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407742" y="3230927"/>
            <a:ext cx="5958348" cy="862991"/>
          </a:xfrm>
        </p:spPr>
        <p:txBody>
          <a:bodyPr anchor="t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4" name="Picture Placeholder 30">
            <a:extLst>
              <a:ext uri="{FF2B5EF4-FFF2-40B4-BE49-F238E27FC236}">
                <a16:creationId xmlns:a16="http://schemas.microsoft.com/office/drawing/2014/main" id="{C727F284-B480-4165-FA10-5FB2EFA8D01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4261658" y="4597186"/>
            <a:ext cx="731520" cy="731520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106AB72-F782-1011-E73F-82AB10F338F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407742" y="4363618"/>
            <a:ext cx="5958348" cy="1205135"/>
          </a:xfrm>
        </p:spPr>
        <p:txBody>
          <a:bodyPr anchor="t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DB49BBE5-CCBB-7C39-D34E-E82C25AA57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1356" y="5990069"/>
            <a:ext cx="3097071" cy="365125"/>
          </a:xfrm>
          <a:prstGeom prst="rect">
            <a:avLst/>
          </a:prstGeom>
        </p:spPr>
        <p:txBody>
          <a:bodyPr vert="horz" lIns="457200" tIns="45720" rIns="91440" bIns="45720" rtlCol="0" anchor="ctr"/>
          <a:lstStyle>
            <a:lvl1pPr algn="l">
              <a:defRPr sz="900" cap="all">
                <a:solidFill>
                  <a:schemeClr val="bg1"/>
                </a:solidFill>
              </a:defRPr>
            </a:lvl1pPr>
          </a:lstStyle>
          <a:p>
            <a:r>
              <a:rPr lang="en-US"/>
              <a:t>footer</a:t>
            </a:r>
            <a:endParaRPr lang="en-US" dirty="0"/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2AB94E18-4F07-B724-9D3D-4480193774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24749" y="5990069"/>
            <a:ext cx="77281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433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0A7F1CA9-BED2-4756-8AEF-E0F68B0488B6}" type="datetime1">
              <a:rPr lang="en-US" smtClean="0"/>
              <a:pPr/>
              <a:t>3/22/2024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940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95363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872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36" r:id="rId12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bg1"/>
        </a:buClr>
        <a:buSzPct val="92000"/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1pPr>
      <a:lvl2pPr marL="609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bg1"/>
        </a:buClr>
        <a:buSzPct val="92000"/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2pPr>
      <a:lvl3pPr marL="91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bg1"/>
        </a:buClr>
        <a:buSzPct val="92000"/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3pPr>
      <a:lvl4pPr marL="11794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bg1"/>
        </a:buClr>
        <a:buSzPct val="92000"/>
        <a:buFont typeface="Arial" panose="020B0604020202020204" pitchFamily="34" charset="0"/>
        <a:buChar char="•"/>
        <a:defRPr sz="1200" kern="1200">
          <a:solidFill>
            <a:schemeClr val="bg1"/>
          </a:solidFill>
          <a:latin typeface="+mn-lt"/>
          <a:ea typeface="+mn-ea"/>
          <a:cs typeface="+mn-cs"/>
        </a:defRPr>
      </a:lvl4pPr>
      <a:lvl5pPr marL="15394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bg1"/>
        </a:buClr>
        <a:buSzPct val="92000"/>
        <a:buFont typeface="Arial" panose="020B0604020202020204" pitchFamily="34" charset="0"/>
        <a:buChar char="•"/>
        <a:defRPr sz="1200" kern="1200">
          <a:solidFill>
            <a:schemeClr val="bg1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yasenstar/learn_octave/tree/main/CodingMath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13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learn_octave/tree/main/CodingMath" TargetMode="Externa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s://github.com/yasenstar/learn_octave/tree/main/CodingMath" TargetMode="Externa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s://github.com/yasenstar/learn_octave/tree/main/CodingMath" TargetMode="Externa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s://github.com/yasenstar/learn_octave/tree/main/CodingMath" TargetMode="Externa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s://github.com/yasenstar/learn_octave/tree/main/CodingMath" TargetMode="Externa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s://github.com/yasenstar/learn_octave/tree/main/CodingMath" TargetMode="Externa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s://github.com/yasenstar/learn_octave/tree/main/CodingMath" TargetMode="Externa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s://github.com/yasenstar/learn_octave/tree/main/CodingMath" TargetMode="Externa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s://github.com/yasenstar/learn_octave/tree/main/CodingMath" TargetMode="Externa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s://github.com/yasenstar/learn_octave/tree/main/CodingMath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github.com/yasenstar/learn_octave/tree/main/CodingMath" TargetMode="Externa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s://github.com/yasenstar/learn_octave/tree/main/CodingMath" TargetMode="Externa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s://github.com/yasenstar/learn_octave/tree/main/CodingMath" TargetMode="Externa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s://github.com/yasenstar/learn_octave/tree/main/CodingMath" TargetMode="Externa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s://github.com/yasenstar/learn_octave/tree/main/CodingMath" TargetMode="Externa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s://github.com/yasenstar/learn_octave/tree/main/CodingMath" TargetMode="External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s://github.com/yasenstar/learn_octave/tree/main/CodingMath" TargetMode="Externa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github.com/yasenstar/learn_octave/tree/main/CodingMath" TargetMode="Externa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hyperlink" Target="https://github.com/yasenstar/learn_octave/tree/main/CodingMath" TargetMode="Externa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hyperlink" Target="https://github.com/yasenstar/learn_octave/tree/main/CodingMath" TargetMode="Externa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hyperlink" Target="https://github.com/yasenstar/learn_octave/tree/main/CodingMath" TargetMode="Externa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hyperlink" Target="https://github.com/yasenstar/learn_octave/tree/main/CodingMath" TargetMode="Externa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hyperlink" Target="https://github.com/yasenstar/learn_octave/tree/main/CodingMath" TargetMode="Externa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s://github.com/yasenstar/learn_octave/tree/main/CodingMath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2A7A4DC1-E50C-440F-5AAD-B8FF3E74F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129" y="589938"/>
            <a:ext cx="7159608" cy="3519949"/>
          </a:xfrm>
        </p:spPr>
        <p:txBody>
          <a:bodyPr/>
          <a:lstStyle/>
          <a:p>
            <a:r>
              <a:rPr lang="zh-CN" altLang="en-US" dirty="0"/>
              <a:t>编程数学</a:t>
            </a:r>
            <a:br>
              <a:rPr lang="en-US" altLang="zh-CN" dirty="0"/>
            </a:br>
            <a:r>
              <a:rPr lang="en-US" altLang="zh-CN" sz="4800" dirty="0"/>
              <a:t>Using Octave for Coding Mathematics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62CC159-4789-0E92-08AE-ECCAB12B67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01493" y="5547623"/>
            <a:ext cx="3322638" cy="90482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Placeholder 4" descr="A white box with green and white text&#10;&#10;Description automatically generated">
            <a:extLst>
              <a:ext uri="{FF2B5EF4-FFF2-40B4-BE49-F238E27FC236}">
                <a16:creationId xmlns:a16="http://schemas.microsoft.com/office/drawing/2014/main" id="{57011ADA-E505-9929-FC52-3CA2113CB4C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tretch>
            <a:fillRect/>
          </a:stretch>
        </p:blipFill>
        <p:spPr>
          <a:xfrm>
            <a:off x="8245644" y="1810282"/>
            <a:ext cx="2626370" cy="323743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D9A30F-7C62-08F0-1D61-6C98711B4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5282" y="5690267"/>
            <a:ext cx="2975059" cy="619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8B22CE-72AD-D68D-8B0E-91CE1ABDD3E0}"/>
              </a:ext>
            </a:extLst>
          </p:cNvPr>
          <p:cNvSpPr txBox="1"/>
          <p:nvPr/>
        </p:nvSpPr>
        <p:spPr>
          <a:xfrm>
            <a:off x="241659" y="5744561"/>
            <a:ext cx="6953052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2000" dirty="0"/>
              <a:t>GitHub: </a:t>
            </a:r>
            <a:r>
              <a:rPr lang="en-US" sz="2000" dirty="0">
                <a:hlinkClick r:id="rId5"/>
              </a:rPr>
              <a:t>https://github.com/yasenstar/learn_octave/tree/main/CodingMath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23857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31C33D3-5A73-2E43-87EF-68E8D472DF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1070" y="2632448"/>
            <a:ext cx="6095999" cy="27208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Title 16">
            <a:extLst>
              <a:ext uri="{FF2B5EF4-FFF2-40B4-BE49-F238E27FC236}">
                <a16:creationId xmlns:a16="http://schemas.microsoft.com/office/drawing/2014/main" id="{2A7A4DC1-E50C-440F-5AAD-B8FF3E74F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659" y="335415"/>
            <a:ext cx="5151698" cy="2219250"/>
          </a:xfrm>
        </p:spPr>
        <p:txBody>
          <a:bodyPr/>
          <a:lstStyle/>
          <a:p>
            <a:r>
              <a:rPr lang="zh-CN" altLang="en-US" sz="5400" dirty="0"/>
              <a:t>编程数学</a:t>
            </a:r>
            <a:br>
              <a:rPr lang="en-US" altLang="zh-CN" sz="5400" dirty="0"/>
            </a:br>
            <a:r>
              <a:rPr lang="en-US" altLang="zh-CN" sz="3200" dirty="0"/>
              <a:t>Using Octave for Coding Mathematics</a:t>
            </a:r>
            <a:endParaRPr lang="en-US" sz="5400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62CC159-4789-0E92-08AE-ECCAB12B67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01493" y="5547623"/>
            <a:ext cx="3322638" cy="90482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Placeholder 4" descr="A white box with green and white text&#10;&#10;Description automatically generated">
            <a:extLst>
              <a:ext uri="{FF2B5EF4-FFF2-40B4-BE49-F238E27FC236}">
                <a16:creationId xmlns:a16="http://schemas.microsoft.com/office/drawing/2014/main" id="{57011ADA-E505-9929-FC52-3CA2113CB4C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4"/>
          <a:stretch>
            <a:fillRect/>
          </a:stretch>
        </p:blipFill>
        <p:spPr>
          <a:xfrm>
            <a:off x="4850447" y="244301"/>
            <a:ext cx="1627238" cy="20058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D9A30F-7C62-08F0-1D61-6C98711B41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75282" y="5690267"/>
            <a:ext cx="2975059" cy="619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8B22CE-72AD-D68D-8B0E-91CE1ABDD3E0}"/>
              </a:ext>
            </a:extLst>
          </p:cNvPr>
          <p:cNvSpPr txBox="1"/>
          <p:nvPr/>
        </p:nvSpPr>
        <p:spPr>
          <a:xfrm>
            <a:off x="241659" y="5744561"/>
            <a:ext cx="6953052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2000" dirty="0"/>
              <a:t>GitHub: </a:t>
            </a:r>
            <a:r>
              <a:rPr lang="en-US" sz="2000" dirty="0">
                <a:hlinkClick r:id="rId6"/>
              </a:rPr>
              <a:t>https://github.com/yasenstar/learn_octave/tree/main/CodingMath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6BDB42-715A-1EC0-E87F-40276E4257CA}"/>
              </a:ext>
            </a:extLst>
          </p:cNvPr>
          <p:cNvSpPr txBox="1"/>
          <p:nvPr/>
        </p:nvSpPr>
        <p:spPr>
          <a:xfrm>
            <a:off x="241659" y="2554665"/>
            <a:ext cx="1464593" cy="11079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009</a:t>
            </a:r>
          </a:p>
        </p:txBody>
      </p:sp>
      <p:sp>
        <p:nvSpPr>
          <p:cNvPr id="2" name="Title 16">
            <a:extLst>
              <a:ext uri="{FF2B5EF4-FFF2-40B4-BE49-F238E27FC236}">
                <a16:creationId xmlns:a16="http://schemas.microsoft.com/office/drawing/2014/main" id="{481A3BEE-B043-EDF4-C2A2-557048A290E3}"/>
              </a:ext>
            </a:extLst>
          </p:cNvPr>
          <p:cNvSpPr txBox="1">
            <a:spLocks/>
          </p:cNvSpPr>
          <p:nvPr/>
        </p:nvSpPr>
        <p:spPr>
          <a:xfrm>
            <a:off x="241658" y="3792071"/>
            <a:ext cx="6362465" cy="17555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b="1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旅行商问题</a:t>
            </a:r>
            <a:endParaRPr lang="en-US" altLang="zh-C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3.1 </a:t>
            </a:r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什么是旅行商问题</a:t>
            </a:r>
            <a:endParaRPr lang="en-US" altLang="zh-C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3.2.1 </a:t>
            </a:r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本章中使用的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Octave</a:t>
            </a:r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的语句</a:t>
            </a:r>
            <a:endParaRPr lang="en-US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6FFAF40-C7C3-81F4-64CA-AB1B6B9B27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29070" y="423768"/>
            <a:ext cx="2714625" cy="666750"/>
          </a:xfrm>
          <a:prstGeom prst="rect">
            <a:avLst/>
          </a:prstGeom>
        </p:spPr>
      </p:pic>
      <p:pic>
        <p:nvPicPr>
          <p:cNvPr id="1026" name="Picture 2" descr="旅行商问题_360百科">
            <a:extLst>
              <a:ext uri="{FF2B5EF4-FFF2-40B4-BE49-F238E27FC236}">
                <a16:creationId xmlns:a16="http://schemas.microsoft.com/office/drawing/2014/main" id="{10CE35EB-6DAC-A847-2E86-B2F68B8FA9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8613" y="1604683"/>
            <a:ext cx="1651961" cy="17192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61EDE1E-8BFF-15C5-8889-C0BF61435E35}"/>
              </a:ext>
            </a:extLst>
          </p:cNvPr>
          <p:cNvSpPr txBox="1"/>
          <p:nvPr/>
        </p:nvSpPr>
        <p:spPr>
          <a:xfrm>
            <a:off x="5835393" y="2218796"/>
            <a:ext cx="4523220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Travelling salesman problem，</a:t>
            </a:r>
            <a:r>
              <a:rPr lang="zh-CN" altLang="en-US" b="0" i="0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缩写：</a:t>
            </a:r>
            <a:r>
              <a:rPr lang="en-US" b="1" i="0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TSP</a:t>
            </a:r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279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2A7A4DC1-E50C-440F-5AAD-B8FF3E74F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659" y="335415"/>
            <a:ext cx="5151698" cy="2219250"/>
          </a:xfrm>
        </p:spPr>
        <p:txBody>
          <a:bodyPr/>
          <a:lstStyle/>
          <a:p>
            <a:r>
              <a:rPr lang="zh-CN" altLang="en-US" sz="5400" dirty="0"/>
              <a:t>编程数学</a:t>
            </a:r>
            <a:br>
              <a:rPr lang="en-US" altLang="zh-CN" sz="5400" dirty="0"/>
            </a:br>
            <a:r>
              <a:rPr lang="en-US" altLang="zh-CN" sz="3200" dirty="0"/>
              <a:t>Using Octave for Coding Mathematics</a:t>
            </a:r>
            <a:endParaRPr lang="en-US" sz="5400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62CC159-4789-0E92-08AE-ECCAB12B67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01493" y="5547623"/>
            <a:ext cx="3322638" cy="90482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Placeholder 4" descr="A white box with green and white text&#10;&#10;Description automatically generated">
            <a:extLst>
              <a:ext uri="{FF2B5EF4-FFF2-40B4-BE49-F238E27FC236}">
                <a16:creationId xmlns:a16="http://schemas.microsoft.com/office/drawing/2014/main" id="{57011ADA-E505-9929-FC52-3CA2113CB4C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tretch>
            <a:fillRect/>
          </a:stretch>
        </p:blipFill>
        <p:spPr>
          <a:xfrm>
            <a:off x="4850447" y="244301"/>
            <a:ext cx="1627238" cy="20058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D9A30F-7C62-08F0-1D61-6C98711B4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5282" y="5690267"/>
            <a:ext cx="2975059" cy="619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8B22CE-72AD-D68D-8B0E-91CE1ABDD3E0}"/>
              </a:ext>
            </a:extLst>
          </p:cNvPr>
          <p:cNvSpPr txBox="1"/>
          <p:nvPr/>
        </p:nvSpPr>
        <p:spPr>
          <a:xfrm>
            <a:off x="241659" y="5744561"/>
            <a:ext cx="6953052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2000" dirty="0"/>
              <a:t>GitHub: </a:t>
            </a:r>
            <a:r>
              <a:rPr lang="en-US" sz="2000" dirty="0">
                <a:hlinkClick r:id="rId5"/>
              </a:rPr>
              <a:t>https://github.com/yasenstar/learn_octave/tree/main/CodingMath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6BDB42-715A-1EC0-E87F-40276E4257CA}"/>
              </a:ext>
            </a:extLst>
          </p:cNvPr>
          <p:cNvSpPr txBox="1"/>
          <p:nvPr/>
        </p:nvSpPr>
        <p:spPr>
          <a:xfrm>
            <a:off x="241659" y="2554665"/>
            <a:ext cx="1464593" cy="11079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010</a:t>
            </a:r>
          </a:p>
        </p:txBody>
      </p:sp>
      <p:sp>
        <p:nvSpPr>
          <p:cNvPr id="2" name="Title 16">
            <a:extLst>
              <a:ext uri="{FF2B5EF4-FFF2-40B4-BE49-F238E27FC236}">
                <a16:creationId xmlns:a16="http://schemas.microsoft.com/office/drawing/2014/main" id="{481A3BEE-B043-EDF4-C2A2-557048A290E3}"/>
              </a:ext>
            </a:extLst>
          </p:cNvPr>
          <p:cNvSpPr txBox="1">
            <a:spLocks/>
          </p:cNvSpPr>
          <p:nvPr/>
        </p:nvSpPr>
        <p:spPr>
          <a:xfrm>
            <a:off x="241658" y="3792071"/>
            <a:ext cx="6362465" cy="17555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b="1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旅行商问题</a:t>
            </a:r>
            <a:endParaRPr lang="en-US" altLang="zh-C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3.2.2 </a:t>
            </a:r>
            <a:r>
              <a:rPr lang="zh-C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寻找快速配送路径</a:t>
            </a:r>
            <a:endParaRPr lang="en-US" altLang="zh-CN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3.2.3 </a:t>
            </a:r>
            <a:r>
              <a:rPr lang="zh-C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最近处邻居算法</a:t>
            </a:r>
            <a:endParaRPr lang="en-US" sz="6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6FFAF40-C7C3-81F4-64CA-AB1B6B9B27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29070" y="423768"/>
            <a:ext cx="2714625" cy="6667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9C86A5A-BFBC-4D41-EDEE-61CD569E51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56489" y="2277163"/>
            <a:ext cx="6265182" cy="31278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55604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2A7A4DC1-E50C-440F-5AAD-B8FF3E74F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659" y="335415"/>
            <a:ext cx="5151698" cy="2219250"/>
          </a:xfrm>
        </p:spPr>
        <p:txBody>
          <a:bodyPr/>
          <a:lstStyle/>
          <a:p>
            <a:r>
              <a:rPr lang="zh-CN" altLang="en-US" sz="5400" dirty="0"/>
              <a:t>编程数学</a:t>
            </a:r>
            <a:br>
              <a:rPr lang="en-US" altLang="zh-CN" sz="5400" dirty="0"/>
            </a:br>
            <a:r>
              <a:rPr lang="en-US" altLang="zh-CN" sz="3200" dirty="0"/>
              <a:t>Using Octave for Coding Mathematics</a:t>
            </a:r>
            <a:endParaRPr lang="en-US" sz="5400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62CC159-4789-0E92-08AE-ECCAB12B67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01493" y="5547623"/>
            <a:ext cx="3322638" cy="90482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Placeholder 4" descr="A white box with green and white text&#10;&#10;Description automatically generated">
            <a:extLst>
              <a:ext uri="{FF2B5EF4-FFF2-40B4-BE49-F238E27FC236}">
                <a16:creationId xmlns:a16="http://schemas.microsoft.com/office/drawing/2014/main" id="{57011ADA-E505-9929-FC52-3CA2113CB4C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tretch>
            <a:fillRect/>
          </a:stretch>
        </p:blipFill>
        <p:spPr>
          <a:xfrm>
            <a:off x="4850447" y="244301"/>
            <a:ext cx="1627238" cy="20058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D9A30F-7C62-08F0-1D61-6C98711B4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5282" y="5690267"/>
            <a:ext cx="2975059" cy="619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8B22CE-72AD-D68D-8B0E-91CE1ABDD3E0}"/>
              </a:ext>
            </a:extLst>
          </p:cNvPr>
          <p:cNvSpPr txBox="1"/>
          <p:nvPr/>
        </p:nvSpPr>
        <p:spPr>
          <a:xfrm>
            <a:off x="241659" y="5744561"/>
            <a:ext cx="6953052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2000" dirty="0"/>
              <a:t>GitHub: </a:t>
            </a:r>
            <a:r>
              <a:rPr lang="en-US" sz="2000" dirty="0">
                <a:hlinkClick r:id="rId5"/>
              </a:rPr>
              <a:t>https://github.com/yasenstar/learn_octave/tree/main/CodingMath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6BDB42-715A-1EC0-E87F-40276E4257CA}"/>
              </a:ext>
            </a:extLst>
          </p:cNvPr>
          <p:cNvSpPr txBox="1"/>
          <p:nvPr/>
        </p:nvSpPr>
        <p:spPr>
          <a:xfrm>
            <a:off x="241659" y="2554665"/>
            <a:ext cx="1464593" cy="11079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011</a:t>
            </a:r>
          </a:p>
        </p:txBody>
      </p:sp>
      <p:sp>
        <p:nvSpPr>
          <p:cNvPr id="2" name="Title 16">
            <a:extLst>
              <a:ext uri="{FF2B5EF4-FFF2-40B4-BE49-F238E27FC236}">
                <a16:creationId xmlns:a16="http://schemas.microsoft.com/office/drawing/2014/main" id="{481A3BEE-B043-EDF4-C2A2-557048A290E3}"/>
              </a:ext>
            </a:extLst>
          </p:cNvPr>
          <p:cNvSpPr txBox="1">
            <a:spLocks/>
          </p:cNvSpPr>
          <p:nvPr/>
        </p:nvSpPr>
        <p:spPr>
          <a:xfrm>
            <a:off x="241659" y="3792071"/>
            <a:ext cx="5059456" cy="17555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b="1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旅行商问题</a:t>
            </a:r>
            <a:endParaRPr lang="en-US" altLang="zh-C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3.2.4 3.2.5 </a:t>
            </a:r>
            <a:r>
              <a:rPr lang="zh-C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利用遗传算法寻找最优路径</a:t>
            </a:r>
            <a:endParaRPr lang="en-US" sz="6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6FFAF40-C7C3-81F4-64CA-AB1B6B9B27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29070" y="423768"/>
            <a:ext cx="2714625" cy="6667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76E4E9A-BFBC-803B-64AF-E5E398099D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01114" y="2246503"/>
            <a:ext cx="6738486" cy="29617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10053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2A7A4DC1-E50C-440F-5AAD-B8FF3E74F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659" y="335415"/>
            <a:ext cx="5151698" cy="2219250"/>
          </a:xfrm>
        </p:spPr>
        <p:txBody>
          <a:bodyPr/>
          <a:lstStyle/>
          <a:p>
            <a:r>
              <a:rPr lang="zh-CN" altLang="en-US" sz="5400" dirty="0"/>
              <a:t>编程数学</a:t>
            </a:r>
            <a:br>
              <a:rPr lang="en-US" altLang="zh-CN" sz="5400" dirty="0"/>
            </a:br>
            <a:r>
              <a:rPr lang="en-US" altLang="zh-CN" sz="3200" dirty="0"/>
              <a:t>Using Octave for Coding Mathematics</a:t>
            </a:r>
            <a:endParaRPr lang="en-US" sz="5400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62CC159-4789-0E92-08AE-ECCAB12B67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01493" y="5547623"/>
            <a:ext cx="3322638" cy="90482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Placeholder 4" descr="A white box with green and white text&#10;&#10;Description automatically generated">
            <a:extLst>
              <a:ext uri="{FF2B5EF4-FFF2-40B4-BE49-F238E27FC236}">
                <a16:creationId xmlns:a16="http://schemas.microsoft.com/office/drawing/2014/main" id="{57011ADA-E505-9929-FC52-3CA2113CB4C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tretch>
            <a:fillRect/>
          </a:stretch>
        </p:blipFill>
        <p:spPr>
          <a:xfrm>
            <a:off x="4850447" y="244301"/>
            <a:ext cx="1627238" cy="20058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D9A30F-7C62-08F0-1D61-6C98711B4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5282" y="5690267"/>
            <a:ext cx="2975059" cy="619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8B22CE-72AD-D68D-8B0E-91CE1ABDD3E0}"/>
              </a:ext>
            </a:extLst>
          </p:cNvPr>
          <p:cNvSpPr txBox="1"/>
          <p:nvPr/>
        </p:nvSpPr>
        <p:spPr>
          <a:xfrm>
            <a:off x="241659" y="5744561"/>
            <a:ext cx="6953052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2000" dirty="0"/>
              <a:t>GitHub: </a:t>
            </a:r>
            <a:r>
              <a:rPr lang="en-US" sz="2000" dirty="0">
                <a:hlinkClick r:id="rId5"/>
              </a:rPr>
              <a:t>https://github.com/yasenstar/learn_octave/tree/main/CodingMath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6BDB42-715A-1EC0-E87F-40276E4257CA}"/>
              </a:ext>
            </a:extLst>
          </p:cNvPr>
          <p:cNvSpPr txBox="1"/>
          <p:nvPr/>
        </p:nvSpPr>
        <p:spPr>
          <a:xfrm>
            <a:off x="241659" y="2554665"/>
            <a:ext cx="1464593" cy="11079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012</a:t>
            </a:r>
          </a:p>
        </p:txBody>
      </p:sp>
      <p:sp>
        <p:nvSpPr>
          <p:cNvPr id="2" name="Title 16">
            <a:extLst>
              <a:ext uri="{FF2B5EF4-FFF2-40B4-BE49-F238E27FC236}">
                <a16:creationId xmlns:a16="http://schemas.microsoft.com/office/drawing/2014/main" id="{481A3BEE-B043-EDF4-C2A2-557048A290E3}"/>
              </a:ext>
            </a:extLst>
          </p:cNvPr>
          <p:cNvSpPr txBox="1">
            <a:spLocks/>
          </p:cNvSpPr>
          <p:nvPr/>
        </p:nvSpPr>
        <p:spPr>
          <a:xfrm>
            <a:off x="241659" y="3792071"/>
            <a:ext cx="5059456" cy="17555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b="1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蒙特卡罗模拟法</a:t>
            </a:r>
            <a:endParaRPr lang="en-US" altLang="zh-C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4.</a:t>
            </a: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C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概率</a:t>
            </a:r>
            <a:endParaRPr lang="en-US" altLang="zh-CN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4.2.2 </a:t>
            </a:r>
            <a:r>
              <a:rPr lang="zh-C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计算机骰子制作</a:t>
            </a:r>
            <a:endParaRPr lang="en-US" sz="6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6FFAF40-C7C3-81F4-64CA-AB1B6B9B27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29070" y="423768"/>
            <a:ext cx="2714625" cy="6667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445DFB-B48D-646A-5303-5B7E217496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41167" y="1530694"/>
            <a:ext cx="5409174" cy="37966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944812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2A7A4DC1-E50C-440F-5AAD-B8FF3E74F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659" y="335415"/>
            <a:ext cx="5151698" cy="2219250"/>
          </a:xfrm>
        </p:spPr>
        <p:txBody>
          <a:bodyPr/>
          <a:lstStyle/>
          <a:p>
            <a:r>
              <a:rPr lang="zh-CN" altLang="en-US" sz="5400" dirty="0"/>
              <a:t>编程数学</a:t>
            </a:r>
            <a:br>
              <a:rPr lang="en-US" altLang="zh-CN" sz="5400" dirty="0"/>
            </a:br>
            <a:r>
              <a:rPr lang="en-US" altLang="zh-CN" sz="3200" dirty="0"/>
              <a:t>Using Octave for Coding Mathematics</a:t>
            </a:r>
            <a:endParaRPr lang="en-US" sz="5400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62CC159-4789-0E92-08AE-ECCAB12B67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01493" y="5547623"/>
            <a:ext cx="3322638" cy="90482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Placeholder 4" descr="A white box with green and white text&#10;&#10;Description automatically generated">
            <a:extLst>
              <a:ext uri="{FF2B5EF4-FFF2-40B4-BE49-F238E27FC236}">
                <a16:creationId xmlns:a16="http://schemas.microsoft.com/office/drawing/2014/main" id="{57011ADA-E505-9929-FC52-3CA2113CB4C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tretch>
            <a:fillRect/>
          </a:stretch>
        </p:blipFill>
        <p:spPr>
          <a:xfrm>
            <a:off x="4850447" y="244301"/>
            <a:ext cx="1627238" cy="20058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D9A30F-7C62-08F0-1D61-6C98711B4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5282" y="5690267"/>
            <a:ext cx="2975059" cy="619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8B22CE-72AD-D68D-8B0E-91CE1ABDD3E0}"/>
              </a:ext>
            </a:extLst>
          </p:cNvPr>
          <p:cNvSpPr txBox="1"/>
          <p:nvPr/>
        </p:nvSpPr>
        <p:spPr>
          <a:xfrm>
            <a:off x="241659" y="5744561"/>
            <a:ext cx="6953052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2000" dirty="0"/>
              <a:t>GitHub: </a:t>
            </a:r>
            <a:r>
              <a:rPr lang="en-US" sz="2000" dirty="0">
                <a:hlinkClick r:id="rId5"/>
              </a:rPr>
              <a:t>https://github.com/yasenstar/learn_octave/tree/main/CodingMath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6BDB42-715A-1EC0-E87F-40276E4257CA}"/>
              </a:ext>
            </a:extLst>
          </p:cNvPr>
          <p:cNvSpPr txBox="1"/>
          <p:nvPr/>
        </p:nvSpPr>
        <p:spPr>
          <a:xfrm>
            <a:off x="241659" y="2554665"/>
            <a:ext cx="1464593" cy="11079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013</a:t>
            </a:r>
          </a:p>
        </p:txBody>
      </p:sp>
      <p:sp>
        <p:nvSpPr>
          <p:cNvPr id="2" name="Title 16">
            <a:extLst>
              <a:ext uri="{FF2B5EF4-FFF2-40B4-BE49-F238E27FC236}">
                <a16:creationId xmlns:a16="http://schemas.microsoft.com/office/drawing/2014/main" id="{481A3BEE-B043-EDF4-C2A2-557048A290E3}"/>
              </a:ext>
            </a:extLst>
          </p:cNvPr>
          <p:cNvSpPr txBox="1">
            <a:spLocks/>
          </p:cNvSpPr>
          <p:nvPr/>
        </p:nvSpPr>
        <p:spPr>
          <a:xfrm>
            <a:off x="241658" y="3792071"/>
            <a:ext cx="5657117" cy="17555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b="1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蒙特卡罗模拟法</a:t>
            </a:r>
            <a:endParaRPr lang="en-US" altLang="zh-C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4.2.3 </a:t>
            </a:r>
            <a:r>
              <a:rPr lang="zh-C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飞镖游戏，估算</a:t>
            </a:r>
            <a:r>
              <a:rPr lang="el-GR" altLang="zh-CN" sz="3600" b="0" cap="none" dirty="0">
                <a:latin typeface="Comic Sans MS" panose="030F0702030302020204" pitchFamily="66" charset="0"/>
                <a:cs typeface="Arial" panose="020B0604020202020204" pitchFamily="34" charset="0"/>
              </a:rPr>
              <a:t>π</a:t>
            </a:r>
            <a:r>
              <a:rPr lang="zh-CN" altLang="en-US" sz="3600" dirty="0">
                <a:latin typeface="Arial" panose="020B0604020202020204" pitchFamily="34" charset="0"/>
                <a:cs typeface="Latha" panose="020B0604020202020204" pitchFamily="34" charset="0"/>
              </a:rPr>
              <a:t>值</a:t>
            </a:r>
            <a:endParaRPr lang="en-US" sz="6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6FFAF40-C7C3-81F4-64CA-AB1B6B9B27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29070" y="423768"/>
            <a:ext cx="2714625" cy="6667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6FA16E5-6642-6191-3AE2-50FDAEACA1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39924" y="1836589"/>
            <a:ext cx="5452898" cy="34884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272914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2A7A4DC1-E50C-440F-5AAD-B8FF3E74F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659" y="335415"/>
            <a:ext cx="5151698" cy="2219250"/>
          </a:xfrm>
        </p:spPr>
        <p:txBody>
          <a:bodyPr/>
          <a:lstStyle/>
          <a:p>
            <a:r>
              <a:rPr lang="zh-CN" altLang="en-US" sz="5400" dirty="0"/>
              <a:t>编程数学</a:t>
            </a:r>
            <a:br>
              <a:rPr lang="en-US" altLang="zh-CN" sz="5400" dirty="0"/>
            </a:br>
            <a:r>
              <a:rPr lang="en-US" altLang="zh-CN" sz="3200" dirty="0"/>
              <a:t>Using Octave for Coding Mathematics</a:t>
            </a:r>
            <a:endParaRPr lang="en-US" sz="5400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62CC159-4789-0E92-08AE-ECCAB12B67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01493" y="5547623"/>
            <a:ext cx="3322638" cy="90482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Placeholder 4" descr="A white box with green and white text&#10;&#10;Description automatically generated">
            <a:extLst>
              <a:ext uri="{FF2B5EF4-FFF2-40B4-BE49-F238E27FC236}">
                <a16:creationId xmlns:a16="http://schemas.microsoft.com/office/drawing/2014/main" id="{57011ADA-E505-9929-FC52-3CA2113CB4C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tretch>
            <a:fillRect/>
          </a:stretch>
        </p:blipFill>
        <p:spPr>
          <a:xfrm>
            <a:off x="4850447" y="244301"/>
            <a:ext cx="1627238" cy="20058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D9A30F-7C62-08F0-1D61-6C98711B4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5282" y="5690267"/>
            <a:ext cx="2975059" cy="619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8B22CE-72AD-D68D-8B0E-91CE1ABDD3E0}"/>
              </a:ext>
            </a:extLst>
          </p:cNvPr>
          <p:cNvSpPr txBox="1"/>
          <p:nvPr/>
        </p:nvSpPr>
        <p:spPr>
          <a:xfrm>
            <a:off x="241659" y="5744561"/>
            <a:ext cx="6953052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2000" dirty="0"/>
              <a:t>GitHub: </a:t>
            </a:r>
            <a:r>
              <a:rPr lang="en-US" sz="2000" dirty="0">
                <a:hlinkClick r:id="rId5"/>
              </a:rPr>
              <a:t>https://github.com/yasenstar/learn_octave/tree/main/CodingMath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6BDB42-715A-1EC0-E87F-40276E4257CA}"/>
              </a:ext>
            </a:extLst>
          </p:cNvPr>
          <p:cNvSpPr txBox="1"/>
          <p:nvPr/>
        </p:nvSpPr>
        <p:spPr>
          <a:xfrm>
            <a:off x="241659" y="2554665"/>
            <a:ext cx="1464593" cy="11079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014</a:t>
            </a:r>
          </a:p>
        </p:txBody>
      </p:sp>
      <p:sp>
        <p:nvSpPr>
          <p:cNvPr id="2" name="Title 16">
            <a:extLst>
              <a:ext uri="{FF2B5EF4-FFF2-40B4-BE49-F238E27FC236}">
                <a16:creationId xmlns:a16="http://schemas.microsoft.com/office/drawing/2014/main" id="{481A3BEE-B043-EDF4-C2A2-557048A290E3}"/>
              </a:ext>
            </a:extLst>
          </p:cNvPr>
          <p:cNvSpPr txBox="1">
            <a:spLocks/>
          </p:cNvSpPr>
          <p:nvPr/>
        </p:nvSpPr>
        <p:spPr>
          <a:xfrm>
            <a:off x="241658" y="3792071"/>
            <a:ext cx="5657117" cy="17555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b="1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蒙特卡罗模拟法</a:t>
            </a:r>
            <a:endParaRPr lang="en-US" altLang="zh-C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4.2.4 </a:t>
            </a:r>
            <a:r>
              <a:rPr lang="zh-C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图形重叠区域面积的求解</a:t>
            </a:r>
            <a:endParaRPr lang="en-US" sz="6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6FFAF40-C7C3-81F4-64CA-AB1B6B9B27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29070" y="423768"/>
            <a:ext cx="2714625" cy="6667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99899B-A4EF-5552-8677-D15E11B3C1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21413" y="1880924"/>
            <a:ext cx="5384328" cy="35111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140478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2A7A4DC1-E50C-440F-5AAD-B8FF3E74F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659" y="335415"/>
            <a:ext cx="5151698" cy="2219250"/>
          </a:xfrm>
        </p:spPr>
        <p:txBody>
          <a:bodyPr/>
          <a:lstStyle/>
          <a:p>
            <a:r>
              <a:rPr lang="zh-CN" altLang="en-US" sz="5400" dirty="0"/>
              <a:t>编程数学</a:t>
            </a:r>
            <a:br>
              <a:rPr lang="en-US" altLang="zh-CN" sz="5400" dirty="0"/>
            </a:br>
            <a:r>
              <a:rPr lang="en-US" altLang="zh-CN" sz="3200" dirty="0"/>
              <a:t>Using Octave for Coding Mathematics</a:t>
            </a:r>
            <a:endParaRPr lang="en-US" sz="5400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62CC159-4789-0E92-08AE-ECCAB12B67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01493" y="5547623"/>
            <a:ext cx="3322638" cy="90482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Placeholder 4" descr="A white box with green and white text&#10;&#10;Description automatically generated">
            <a:extLst>
              <a:ext uri="{FF2B5EF4-FFF2-40B4-BE49-F238E27FC236}">
                <a16:creationId xmlns:a16="http://schemas.microsoft.com/office/drawing/2014/main" id="{57011ADA-E505-9929-FC52-3CA2113CB4C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tretch>
            <a:fillRect/>
          </a:stretch>
        </p:blipFill>
        <p:spPr>
          <a:xfrm>
            <a:off x="4850447" y="244301"/>
            <a:ext cx="1627238" cy="20058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D9A30F-7C62-08F0-1D61-6C98711B4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5282" y="5690267"/>
            <a:ext cx="2975059" cy="619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8B22CE-72AD-D68D-8B0E-91CE1ABDD3E0}"/>
              </a:ext>
            </a:extLst>
          </p:cNvPr>
          <p:cNvSpPr txBox="1"/>
          <p:nvPr/>
        </p:nvSpPr>
        <p:spPr>
          <a:xfrm>
            <a:off x="241659" y="5744561"/>
            <a:ext cx="6953052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2000" dirty="0"/>
              <a:t>GitHub: </a:t>
            </a:r>
            <a:r>
              <a:rPr lang="en-US" sz="2000" dirty="0">
                <a:hlinkClick r:id="rId5"/>
              </a:rPr>
              <a:t>https://github.com/yasenstar/learn_octave/tree/main/CodingMath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6BDB42-715A-1EC0-E87F-40276E4257CA}"/>
              </a:ext>
            </a:extLst>
          </p:cNvPr>
          <p:cNvSpPr txBox="1"/>
          <p:nvPr/>
        </p:nvSpPr>
        <p:spPr>
          <a:xfrm>
            <a:off x="241659" y="2554665"/>
            <a:ext cx="1464593" cy="11079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015</a:t>
            </a:r>
          </a:p>
        </p:txBody>
      </p:sp>
      <p:sp>
        <p:nvSpPr>
          <p:cNvPr id="2" name="Title 16">
            <a:extLst>
              <a:ext uri="{FF2B5EF4-FFF2-40B4-BE49-F238E27FC236}">
                <a16:creationId xmlns:a16="http://schemas.microsoft.com/office/drawing/2014/main" id="{481A3BEE-B043-EDF4-C2A2-557048A290E3}"/>
              </a:ext>
            </a:extLst>
          </p:cNvPr>
          <p:cNvSpPr txBox="1">
            <a:spLocks/>
          </p:cNvSpPr>
          <p:nvPr/>
        </p:nvSpPr>
        <p:spPr>
          <a:xfrm>
            <a:off x="241658" y="3792071"/>
            <a:ext cx="5657117" cy="17555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b="1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蒙特卡罗模拟法</a:t>
            </a:r>
            <a:endParaRPr lang="en-US" altLang="zh-C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4.2.5 </a:t>
            </a:r>
            <a:r>
              <a:rPr lang="zh-C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随机活动的国际象棋棋子的位置查找</a:t>
            </a:r>
            <a:endParaRPr lang="en-US" sz="6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6FFAF40-C7C3-81F4-64CA-AB1B6B9B27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29070" y="423768"/>
            <a:ext cx="2714625" cy="6667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50692A1-3481-0099-33A7-BEBBF3DC3E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4185" y="1747178"/>
            <a:ext cx="5472656" cy="35599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37271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2A7A4DC1-E50C-440F-5AAD-B8FF3E74F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659" y="335415"/>
            <a:ext cx="5151698" cy="2219250"/>
          </a:xfrm>
        </p:spPr>
        <p:txBody>
          <a:bodyPr/>
          <a:lstStyle/>
          <a:p>
            <a:r>
              <a:rPr lang="zh-CN" altLang="en-US" sz="5400" dirty="0"/>
              <a:t>编程数学</a:t>
            </a:r>
            <a:br>
              <a:rPr lang="en-US" altLang="zh-CN" sz="5400" dirty="0"/>
            </a:br>
            <a:r>
              <a:rPr lang="en-US" altLang="zh-CN" sz="3200" dirty="0"/>
              <a:t>Using Octave for Coding Mathematics</a:t>
            </a:r>
            <a:endParaRPr lang="en-US" sz="5400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62CC159-4789-0E92-08AE-ECCAB12B67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01493" y="5547623"/>
            <a:ext cx="3322638" cy="90482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Placeholder 4" descr="A white box with green and white text&#10;&#10;Description automatically generated">
            <a:extLst>
              <a:ext uri="{FF2B5EF4-FFF2-40B4-BE49-F238E27FC236}">
                <a16:creationId xmlns:a16="http://schemas.microsoft.com/office/drawing/2014/main" id="{57011ADA-E505-9929-FC52-3CA2113CB4C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tretch>
            <a:fillRect/>
          </a:stretch>
        </p:blipFill>
        <p:spPr>
          <a:xfrm>
            <a:off x="4850447" y="244301"/>
            <a:ext cx="1627238" cy="20058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D9A30F-7C62-08F0-1D61-6C98711B4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5282" y="5690267"/>
            <a:ext cx="2975059" cy="619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8B22CE-72AD-D68D-8B0E-91CE1ABDD3E0}"/>
              </a:ext>
            </a:extLst>
          </p:cNvPr>
          <p:cNvSpPr txBox="1"/>
          <p:nvPr/>
        </p:nvSpPr>
        <p:spPr>
          <a:xfrm>
            <a:off x="241659" y="5744561"/>
            <a:ext cx="6953052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2000" dirty="0"/>
              <a:t>GitHub: </a:t>
            </a:r>
            <a:r>
              <a:rPr lang="en-US" sz="2000" dirty="0">
                <a:hlinkClick r:id="rId5"/>
              </a:rPr>
              <a:t>https://github.com/yasenstar/learn_octave/tree/main/CodingMath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6BDB42-715A-1EC0-E87F-40276E4257CA}"/>
              </a:ext>
            </a:extLst>
          </p:cNvPr>
          <p:cNvSpPr txBox="1"/>
          <p:nvPr/>
        </p:nvSpPr>
        <p:spPr>
          <a:xfrm>
            <a:off x="241659" y="2554665"/>
            <a:ext cx="1464593" cy="11079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016</a:t>
            </a:r>
          </a:p>
        </p:txBody>
      </p:sp>
      <p:sp>
        <p:nvSpPr>
          <p:cNvPr id="2" name="Title 16">
            <a:extLst>
              <a:ext uri="{FF2B5EF4-FFF2-40B4-BE49-F238E27FC236}">
                <a16:creationId xmlns:a16="http://schemas.microsoft.com/office/drawing/2014/main" id="{481A3BEE-B043-EDF4-C2A2-557048A290E3}"/>
              </a:ext>
            </a:extLst>
          </p:cNvPr>
          <p:cNvSpPr txBox="1">
            <a:spLocks/>
          </p:cNvSpPr>
          <p:nvPr/>
        </p:nvSpPr>
        <p:spPr>
          <a:xfrm>
            <a:off x="241658" y="3792071"/>
            <a:ext cx="5657117" cy="17555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b="1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蒙特卡罗模拟法</a:t>
            </a:r>
            <a:endParaRPr lang="en-US" altLang="zh-C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4.2.6 </a:t>
            </a:r>
            <a:r>
              <a:rPr lang="zh-C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一维线段上任意两点之间的距离问题</a:t>
            </a:r>
            <a:endParaRPr lang="en-US" sz="6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6FFAF40-C7C3-81F4-64CA-AB1B6B9B27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29070" y="423768"/>
            <a:ext cx="2714625" cy="6667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F1559A-49D3-456E-65F5-FEA2C3D1A2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37412" y="1902924"/>
            <a:ext cx="5586719" cy="35020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96490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2A7A4DC1-E50C-440F-5AAD-B8FF3E74F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659" y="335415"/>
            <a:ext cx="5151698" cy="2219250"/>
          </a:xfrm>
        </p:spPr>
        <p:txBody>
          <a:bodyPr/>
          <a:lstStyle/>
          <a:p>
            <a:r>
              <a:rPr lang="zh-CN" altLang="en-US" sz="5400" dirty="0"/>
              <a:t>编程数学</a:t>
            </a:r>
            <a:br>
              <a:rPr lang="en-US" altLang="zh-CN" sz="5400" dirty="0"/>
            </a:br>
            <a:r>
              <a:rPr lang="en-US" altLang="zh-CN" sz="3200" dirty="0"/>
              <a:t>Using Octave for Coding Mathematics</a:t>
            </a:r>
            <a:endParaRPr lang="en-US" sz="5400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62CC159-4789-0E92-08AE-ECCAB12B67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01493" y="5547623"/>
            <a:ext cx="3322638" cy="90482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Placeholder 4" descr="A white box with green and white text&#10;&#10;Description automatically generated">
            <a:extLst>
              <a:ext uri="{FF2B5EF4-FFF2-40B4-BE49-F238E27FC236}">
                <a16:creationId xmlns:a16="http://schemas.microsoft.com/office/drawing/2014/main" id="{57011ADA-E505-9929-FC52-3CA2113CB4C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tretch>
            <a:fillRect/>
          </a:stretch>
        </p:blipFill>
        <p:spPr>
          <a:xfrm>
            <a:off x="4850447" y="244301"/>
            <a:ext cx="1627238" cy="20058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D9A30F-7C62-08F0-1D61-6C98711B4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5282" y="5690267"/>
            <a:ext cx="2975059" cy="619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8B22CE-72AD-D68D-8B0E-91CE1ABDD3E0}"/>
              </a:ext>
            </a:extLst>
          </p:cNvPr>
          <p:cNvSpPr txBox="1"/>
          <p:nvPr/>
        </p:nvSpPr>
        <p:spPr>
          <a:xfrm>
            <a:off x="241659" y="5744561"/>
            <a:ext cx="6953052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2000" dirty="0"/>
              <a:t>GitHub: </a:t>
            </a:r>
            <a:r>
              <a:rPr lang="en-US" sz="2000" dirty="0">
                <a:hlinkClick r:id="rId5"/>
              </a:rPr>
              <a:t>https://github.com/yasenstar/learn_octave/tree/main/CodingMath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6BDB42-715A-1EC0-E87F-40276E4257CA}"/>
              </a:ext>
            </a:extLst>
          </p:cNvPr>
          <p:cNvSpPr txBox="1"/>
          <p:nvPr/>
        </p:nvSpPr>
        <p:spPr>
          <a:xfrm>
            <a:off x="241659" y="2554665"/>
            <a:ext cx="1464593" cy="11079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017</a:t>
            </a:r>
          </a:p>
        </p:txBody>
      </p:sp>
      <p:sp>
        <p:nvSpPr>
          <p:cNvPr id="2" name="Title 16">
            <a:extLst>
              <a:ext uri="{FF2B5EF4-FFF2-40B4-BE49-F238E27FC236}">
                <a16:creationId xmlns:a16="http://schemas.microsoft.com/office/drawing/2014/main" id="{481A3BEE-B043-EDF4-C2A2-557048A290E3}"/>
              </a:ext>
            </a:extLst>
          </p:cNvPr>
          <p:cNvSpPr txBox="1">
            <a:spLocks/>
          </p:cNvSpPr>
          <p:nvPr/>
        </p:nvSpPr>
        <p:spPr>
          <a:xfrm>
            <a:off x="241658" y="3792071"/>
            <a:ext cx="5657117" cy="17555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b="1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蒙特卡罗模拟法</a:t>
            </a:r>
            <a:endParaRPr lang="en-US" altLang="zh-C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4.2.8 </a:t>
            </a:r>
            <a:r>
              <a:rPr lang="zh-C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二维空间中两点间的距离问题</a:t>
            </a:r>
            <a:endParaRPr lang="en-US" sz="6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6FFAF40-C7C3-81F4-64CA-AB1B6B9B27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29070" y="423768"/>
            <a:ext cx="2714625" cy="6667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3F7030E-9E8F-629B-6E53-40C490F018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93853" y="1903403"/>
            <a:ext cx="5456488" cy="33574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38770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2A7A4DC1-E50C-440F-5AAD-B8FF3E74F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659" y="335415"/>
            <a:ext cx="5151698" cy="2219250"/>
          </a:xfrm>
        </p:spPr>
        <p:txBody>
          <a:bodyPr/>
          <a:lstStyle/>
          <a:p>
            <a:r>
              <a:rPr lang="zh-CN" altLang="en-US" sz="5400" dirty="0"/>
              <a:t>编程数学</a:t>
            </a:r>
            <a:br>
              <a:rPr lang="en-US" altLang="zh-CN" sz="5400" dirty="0"/>
            </a:br>
            <a:r>
              <a:rPr lang="en-US" altLang="zh-CN" sz="3200" dirty="0"/>
              <a:t>Using Octave for Coding Mathematics</a:t>
            </a:r>
            <a:endParaRPr lang="en-US" sz="5400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62CC159-4789-0E92-08AE-ECCAB12B67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01493" y="5547623"/>
            <a:ext cx="3322638" cy="90482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Placeholder 4" descr="A white box with green and white text&#10;&#10;Description automatically generated">
            <a:extLst>
              <a:ext uri="{FF2B5EF4-FFF2-40B4-BE49-F238E27FC236}">
                <a16:creationId xmlns:a16="http://schemas.microsoft.com/office/drawing/2014/main" id="{57011ADA-E505-9929-FC52-3CA2113CB4C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tretch>
            <a:fillRect/>
          </a:stretch>
        </p:blipFill>
        <p:spPr>
          <a:xfrm>
            <a:off x="4850447" y="244301"/>
            <a:ext cx="1627238" cy="20058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D9A30F-7C62-08F0-1D61-6C98711B4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5282" y="5690267"/>
            <a:ext cx="2975059" cy="619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8B22CE-72AD-D68D-8B0E-91CE1ABDD3E0}"/>
              </a:ext>
            </a:extLst>
          </p:cNvPr>
          <p:cNvSpPr txBox="1"/>
          <p:nvPr/>
        </p:nvSpPr>
        <p:spPr>
          <a:xfrm>
            <a:off x="241659" y="5744561"/>
            <a:ext cx="6953052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2000" dirty="0"/>
              <a:t>GitHub: </a:t>
            </a:r>
            <a:r>
              <a:rPr lang="en-US" sz="2000" dirty="0">
                <a:hlinkClick r:id="rId5"/>
              </a:rPr>
              <a:t>https://github.com/yasenstar/learn_octave/tree/main/CodingMath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6BDB42-715A-1EC0-E87F-40276E4257CA}"/>
              </a:ext>
            </a:extLst>
          </p:cNvPr>
          <p:cNvSpPr txBox="1"/>
          <p:nvPr/>
        </p:nvSpPr>
        <p:spPr>
          <a:xfrm>
            <a:off x="241659" y="2554665"/>
            <a:ext cx="1464593" cy="11079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018</a:t>
            </a:r>
          </a:p>
        </p:txBody>
      </p:sp>
      <p:sp>
        <p:nvSpPr>
          <p:cNvPr id="2" name="Title 16">
            <a:extLst>
              <a:ext uri="{FF2B5EF4-FFF2-40B4-BE49-F238E27FC236}">
                <a16:creationId xmlns:a16="http://schemas.microsoft.com/office/drawing/2014/main" id="{481A3BEE-B043-EDF4-C2A2-557048A290E3}"/>
              </a:ext>
            </a:extLst>
          </p:cNvPr>
          <p:cNvSpPr txBox="1">
            <a:spLocks/>
          </p:cNvSpPr>
          <p:nvPr/>
        </p:nvSpPr>
        <p:spPr>
          <a:xfrm>
            <a:off x="241658" y="3792071"/>
            <a:ext cx="5657117" cy="17555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b="1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蒙特卡罗模拟法</a:t>
            </a:r>
            <a:endParaRPr lang="en-US" altLang="zh-C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4.2.10 </a:t>
            </a:r>
            <a:r>
              <a:rPr lang="zh-C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三维空间中两点间的距离问题</a:t>
            </a:r>
            <a:endParaRPr lang="en-US" sz="6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6FFAF40-C7C3-81F4-64CA-AB1B6B9B27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29070" y="423768"/>
            <a:ext cx="2714625" cy="6667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D13363-09D1-1B41-1F84-A6ADE58D10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77685" y="1816462"/>
            <a:ext cx="5584112" cy="34906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73668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2A7A4DC1-E50C-440F-5AAD-B8FF3E74F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659" y="335415"/>
            <a:ext cx="5151698" cy="2219250"/>
          </a:xfrm>
        </p:spPr>
        <p:txBody>
          <a:bodyPr/>
          <a:lstStyle/>
          <a:p>
            <a:r>
              <a:rPr lang="zh-CN" altLang="en-US" sz="5400" dirty="0"/>
              <a:t>编程数学</a:t>
            </a:r>
            <a:br>
              <a:rPr lang="en-US" altLang="zh-CN" sz="5400" dirty="0"/>
            </a:br>
            <a:r>
              <a:rPr lang="en-US" altLang="zh-CN" sz="3200" dirty="0"/>
              <a:t>Using Octave for Coding Mathematics</a:t>
            </a:r>
            <a:endParaRPr lang="en-US" sz="5400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62CC159-4789-0E92-08AE-ECCAB12B67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01493" y="5547623"/>
            <a:ext cx="3322638" cy="90482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Placeholder 4" descr="A white box with green and white text&#10;&#10;Description automatically generated">
            <a:extLst>
              <a:ext uri="{FF2B5EF4-FFF2-40B4-BE49-F238E27FC236}">
                <a16:creationId xmlns:a16="http://schemas.microsoft.com/office/drawing/2014/main" id="{57011ADA-E505-9929-FC52-3CA2113CB4C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tretch>
            <a:fillRect/>
          </a:stretch>
        </p:blipFill>
        <p:spPr>
          <a:xfrm>
            <a:off x="4850446" y="244301"/>
            <a:ext cx="1948199" cy="240147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D9A30F-7C62-08F0-1D61-6C98711B4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5282" y="5690267"/>
            <a:ext cx="2975059" cy="619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8B22CE-72AD-D68D-8B0E-91CE1ABDD3E0}"/>
              </a:ext>
            </a:extLst>
          </p:cNvPr>
          <p:cNvSpPr txBox="1"/>
          <p:nvPr/>
        </p:nvSpPr>
        <p:spPr>
          <a:xfrm>
            <a:off x="241659" y="5744561"/>
            <a:ext cx="6953052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2000" dirty="0"/>
              <a:t>GitHub: </a:t>
            </a:r>
            <a:r>
              <a:rPr lang="en-US" sz="2000" dirty="0">
                <a:hlinkClick r:id="rId5"/>
              </a:rPr>
              <a:t>https://github.com/yasenstar/learn_octave/tree/main/CodingMath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6BDB42-715A-1EC0-E87F-40276E4257CA}"/>
              </a:ext>
            </a:extLst>
          </p:cNvPr>
          <p:cNvSpPr txBox="1"/>
          <p:nvPr/>
        </p:nvSpPr>
        <p:spPr>
          <a:xfrm>
            <a:off x="241659" y="2554665"/>
            <a:ext cx="1464593" cy="11079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001</a:t>
            </a:r>
          </a:p>
        </p:txBody>
      </p:sp>
      <p:sp>
        <p:nvSpPr>
          <p:cNvPr id="2" name="Title 16">
            <a:extLst>
              <a:ext uri="{FF2B5EF4-FFF2-40B4-BE49-F238E27FC236}">
                <a16:creationId xmlns:a16="http://schemas.microsoft.com/office/drawing/2014/main" id="{481A3BEE-B043-EDF4-C2A2-557048A290E3}"/>
              </a:ext>
            </a:extLst>
          </p:cNvPr>
          <p:cNvSpPr txBox="1">
            <a:spLocks/>
          </p:cNvSpPr>
          <p:nvPr/>
        </p:nvSpPr>
        <p:spPr>
          <a:xfrm>
            <a:off x="241658" y="3662661"/>
            <a:ext cx="6953051" cy="18849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b="1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4400" dirty="0">
                <a:latin typeface="Arial" panose="020B0604020202020204" pitchFamily="34" charset="0"/>
                <a:cs typeface="Arial" panose="020B0604020202020204" pitchFamily="34" charset="0"/>
              </a:rPr>
              <a:t>开篇与介绍 </a:t>
            </a:r>
            <a:r>
              <a:rPr lang="en-US" altLang="zh-CN" sz="4400" dirty="0">
                <a:latin typeface="Arial" panose="020B0604020202020204" pitchFamily="34" charset="0"/>
                <a:cs typeface="Arial" panose="020B0604020202020204" pitchFamily="34" charset="0"/>
              </a:rPr>
              <a:t>Opening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6D01DD7-8A54-422F-9168-2C5D252BD3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72140" y="1175878"/>
            <a:ext cx="4931356" cy="4229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A942A95-94F2-F63B-7532-E1B07B2A4C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29070" y="423768"/>
            <a:ext cx="271462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4782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2A7A4DC1-E50C-440F-5AAD-B8FF3E74F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659" y="335415"/>
            <a:ext cx="5151698" cy="2219250"/>
          </a:xfrm>
        </p:spPr>
        <p:txBody>
          <a:bodyPr/>
          <a:lstStyle/>
          <a:p>
            <a:r>
              <a:rPr lang="zh-CN" altLang="en-US" sz="5400" dirty="0"/>
              <a:t>编程数学</a:t>
            </a:r>
            <a:br>
              <a:rPr lang="en-US" altLang="zh-CN" sz="5400" dirty="0"/>
            </a:br>
            <a:r>
              <a:rPr lang="en-US" altLang="zh-CN" sz="3200" dirty="0"/>
              <a:t>Using Octave for Coding Mathematics</a:t>
            </a:r>
            <a:endParaRPr lang="en-US" sz="5400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62CC159-4789-0E92-08AE-ECCAB12B67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01493" y="5547623"/>
            <a:ext cx="3322638" cy="90482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Placeholder 4" descr="A white box with green and white text&#10;&#10;Description automatically generated">
            <a:extLst>
              <a:ext uri="{FF2B5EF4-FFF2-40B4-BE49-F238E27FC236}">
                <a16:creationId xmlns:a16="http://schemas.microsoft.com/office/drawing/2014/main" id="{57011ADA-E505-9929-FC52-3CA2113CB4C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tretch>
            <a:fillRect/>
          </a:stretch>
        </p:blipFill>
        <p:spPr>
          <a:xfrm>
            <a:off x="4850447" y="244301"/>
            <a:ext cx="1627238" cy="20058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D9A30F-7C62-08F0-1D61-6C98711B4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5282" y="5690267"/>
            <a:ext cx="2975059" cy="619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8B22CE-72AD-D68D-8B0E-91CE1ABDD3E0}"/>
              </a:ext>
            </a:extLst>
          </p:cNvPr>
          <p:cNvSpPr txBox="1"/>
          <p:nvPr/>
        </p:nvSpPr>
        <p:spPr>
          <a:xfrm>
            <a:off x="241659" y="5744561"/>
            <a:ext cx="6953052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2000" dirty="0"/>
              <a:t>GitHub: </a:t>
            </a:r>
            <a:r>
              <a:rPr lang="en-US" sz="2000" dirty="0">
                <a:hlinkClick r:id="rId5"/>
              </a:rPr>
              <a:t>https://github.com/yasenstar/learn_octave/tree/main/CodingMath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6BDB42-715A-1EC0-E87F-40276E4257CA}"/>
              </a:ext>
            </a:extLst>
          </p:cNvPr>
          <p:cNvSpPr txBox="1"/>
          <p:nvPr/>
        </p:nvSpPr>
        <p:spPr>
          <a:xfrm>
            <a:off x="241659" y="2554665"/>
            <a:ext cx="1464593" cy="11079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019</a:t>
            </a:r>
          </a:p>
        </p:txBody>
      </p:sp>
      <p:sp>
        <p:nvSpPr>
          <p:cNvPr id="2" name="Title 16">
            <a:extLst>
              <a:ext uri="{FF2B5EF4-FFF2-40B4-BE49-F238E27FC236}">
                <a16:creationId xmlns:a16="http://schemas.microsoft.com/office/drawing/2014/main" id="{481A3BEE-B043-EDF4-C2A2-557048A290E3}"/>
              </a:ext>
            </a:extLst>
          </p:cNvPr>
          <p:cNvSpPr txBox="1">
            <a:spLocks/>
          </p:cNvSpPr>
          <p:nvPr/>
        </p:nvSpPr>
        <p:spPr>
          <a:xfrm>
            <a:off x="241658" y="3792071"/>
            <a:ext cx="5657117" cy="17555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b="1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分形构造问题</a:t>
            </a:r>
            <a:endParaRPr lang="en-US" altLang="zh-C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5.1 </a:t>
            </a:r>
            <a:r>
              <a:rPr lang="zh-C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何谓分形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5.2.1 </a:t>
            </a:r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本章中用到的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Octave</a:t>
            </a:r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语句</a:t>
            </a:r>
            <a:endParaRPr lang="en-US" sz="6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6FFAF40-C7C3-81F4-64CA-AB1B6B9B27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29070" y="423768"/>
            <a:ext cx="2714625" cy="6667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12E15A4-44C6-2945-487D-7C5E9B3E50D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59086" y="1514219"/>
            <a:ext cx="5391255" cy="38907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185252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2A7A4DC1-E50C-440F-5AAD-B8FF3E74F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659" y="335415"/>
            <a:ext cx="5151698" cy="2219250"/>
          </a:xfrm>
        </p:spPr>
        <p:txBody>
          <a:bodyPr/>
          <a:lstStyle/>
          <a:p>
            <a:r>
              <a:rPr lang="zh-CN" altLang="en-US" sz="5400" dirty="0"/>
              <a:t>编程数学</a:t>
            </a:r>
            <a:br>
              <a:rPr lang="en-US" altLang="zh-CN" sz="5400" dirty="0"/>
            </a:br>
            <a:r>
              <a:rPr lang="en-US" altLang="zh-CN" sz="3200" dirty="0"/>
              <a:t>Using Octave for Coding Mathematics</a:t>
            </a:r>
            <a:endParaRPr lang="en-US" sz="5400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62CC159-4789-0E92-08AE-ECCAB12B67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01493" y="5547623"/>
            <a:ext cx="3322638" cy="90482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Placeholder 4" descr="A white box with green and white text&#10;&#10;Description automatically generated">
            <a:extLst>
              <a:ext uri="{FF2B5EF4-FFF2-40B4-BE49-F238E27FC236}">
                <a16:creationId xmlns:a16="http://schemas.microsoft.com/office/drawing/2014/main" id="{57011ADA-E505-9929-FC52-3CA2113CB4C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tretch>
            <a:fillRect/>
          </a:stretch>
        </p:blipFill>
        <p:spPr>
          <a:xfrm>
            <a:off x="4850447" y="244301"/>
            <a:ext cx="1627238" cy="20058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D9A30F-7C62-08F0-1D61-6C98711B4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5282" y="5690267"/>
            <a:ext cx="2975059" cy="619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8B22CE-72AD-D68D-8B0E-91CE1ABDD3E0}"/>
              </a:ext>
            </a:extLst>
          </p:cNvPr>
          <p:cNvSpPr txBox="1"/>
          <p:nvPr/>
        </p:nvSpPr>
        <p:spPr>
          <a:xfrm>
            <a:off x="241659" y="5744561"/>
            <a:ext cx="6953052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2000" dirty="0"/>
              <a:t>GitHub: </a:t>
            </a:r>
            <a:r>
              <a:rPr lang="en-US" sz="2000" dirty="0">
                <a:hlinkClick r:id="rId5"/>
              </a:rPr>
              <a:t>https://github.com/yasenstar/learn_octave/tree/main/CodingMath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6BDB42-715A-1EC0-E87F-40276E4257CA}"/>
              </a:ext>
            </a:extLst>
          </p:cNvPr>
          <p:cNvSpPr txBox="1"/>
          <p:nvPr/>
        </p:nvSpPr>
        <p:spPr>
          <a:xfrm>
            <a:off x="241659" y="2554665"/>
            <a:ext cx="1464593" cy="11079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020</a:t>
            </a:r>
          </a:p>
        </p:txBody>
      </p:sp>
      <p:sp>
        <p:nvSpPr>
          <p:cNvPr id="2" name="Title 16">
            <a:extLst>
              <a:ext uri="{FF2B5EF4-FFF2-40B4-BE49-F238E27FC236}">
                <a16:creationId xmlns:a16="http://schemas.microsoft.com/office/drawing/2014/main" id="{481A3BEE-B043-EDF4-C2A2-557048A290E3}"/>
              </a:ext>
            </a:extLst>
          </p:cNvPr>
          <p:cNvSpPr txBox="1">
            <a:spLocks/>
          </p:cNvSpPr>
          <p:nvPr/>
        </p:nvSpPr>
        <p:spPr>
          <a:xfrm>
            <a:off x="241658" y="3792071"/>
            <a:ext cx="5657117" cy="17555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b="1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分形构造问题</a:t>
            </a:r>
            <a:endParaRPr lang="en-US" altLang="zh-C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5.2.2 </a:t>
            </a:r>
            <a:r>
              <a:rPr lang="zh-C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旋转矩阵</a:t>
            </a:r>
            <a:endParaRPr lang="en-US" altLang="zh-CN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5.2.3 </a:t>
            </a:r>
            <a:r>
              <a:rPr lang="zh-C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递归函数</a:t>
            </a:r>
            <a:endParaRPr lang="en-US" sz="6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6FFAF40-C7C3-81F4-64CA-AB1B6B9B27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29070" y="423768"/>
            <a:ext cx="2714625" cy="6667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1B0D3FC-FC02-0BE6-5049-1F3C95B6707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51811" y="1479176"/>
            <a:ext cx="5476036" cy="40287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175313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2A7A4DC1-E50C-440F-5AAD-B8FF3E74F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659" y="335415"/>
            <a:ext cx="5151698" cy="2219250"/>
          </a:xfrm>
        </p:spPr>
        <p:txBody>
          <a:bodyPr/>
          <a:lstStyle/>
          <a:p>
            <a:r>
              <a:rPr lang="zh-CN" altLang="en-US" sz="5400" dirty="0"/>
              <a:t>编程数学</a:t>
            </a:r>
            <a:br>
              <a:rPr lang="en-US" altLang="zh-CN" sz="5400" dirty="0"/>
            </a:br>
            <a:r>
              <a:rPr lang="en-US" altLang="zh-CN" sz="3200" dirty="0"/>
              <a:t>Using Octave for Coding Mathematics</a:t>
            </a:r>
            <a:endParaRPr lang="en-US" sz="5400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62CC159-4789-0E92-08AE-ECCAB12B67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01493" y="5547623"/>
            <a:ext cx="3322638" cy="90482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Placeholder 4" descr="A white box with green and white text&#10;&#10;Description automatically generated">
            <a:extLst>
              <a:ext uri="{FF2B5EF4-FFF2-40B4-BE49-F238E27FC236}">
                <a16:creationId xmlns:a16="http://schemas.microsoft.com/office/drawing/2014/main" id="{57011ADA-E505-9929-FC52-3CA2113CB4C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tretch>
            <a:fillRect/>
          </a:stretch>
        </p:blipFill>
        <p:spPr>
          <a:xfrm>
            <a:off x="4850447" y="244301"/>
            <a:ext cx="1627238" cy="20058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D9A30F-7C62-08F0-1D61-6C98711B4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5282" y="5690267"/>
            <a:ext cx="2975059" cy="619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8B22CE-72AD-D68D-8B0E-91CE1ABDD3E0}"/>
              </a:ext>
            </a:extLst>
          </p:cNvPr>
          <p:cNvSpPr txBox="1"/>
          <p:nvPr/>
        </p:nvSpPr>
        <p:spPr>
          <a:xfrm>
            <a:off x="241659" y="5744561"/>
            <a:ext cx="6953052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2000" dirty="0"/>
              <a:t>GitHub: </a:t>
            </a:r>
            <a:r>
              <a:rPr lang="en-US" sz="2000" dirty="0">
                <a:hlinkClick r:id="rId5"/>
              </a:rPr>
              <a:t>https://github.com/yasenstar/learn_octave/tree/main/CodingMath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6BDB42-715A-1EC0-E87F-40276E4257CA}"/>
              </a:ext>
            </a:extLst>
          </p:cNvPr>
          <p:cNvSpPr txBox="1"/>
          <p:nvPr/>
        </p:nvSpPr>
        <p:spPr>
          <a:xfrm>
            <a:off x="241659" y="2554665"/>
            <a:ext cx="1464593" cy="11079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021</a:t>
            </a:r>
          </a:p>
        </p:txBody>
      </p:sp>
      <p:sp>
        <p:nvSpPr>
          <p:cNvPr id="2" name="Title 16">
            <a:extLst>
              <a:ext uri="{FF2B5EF4-FFF2-40B4-BE49-F238E27FC236}">
                <a16:creationId xmlns:a16="http://schemas.microsoft.com/office/drawing/2014/main" id="{481A3BEE-B043-EDF4-C2A2-557048A290E3}"/>
              </a:ext>
            </a:extLst>
          </p:cNvPr>
          <p:cNvSpPr txBox="1">
            <a:spLocks/>
          </p:cNvSpPr>
          <p:nvPr/>
        </p:nvSpPr>
        <p:spPr>
          <a:xfrm>
            <a:off x="241658" y="3792071"/>
            <a:ext cx="5657117" cy="17555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b="1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分形构造问题</a:t>
            </a:r>
            <a:endParaRPr lang="en-US" altLang="zh-C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5.2.4 </a:t>
            </a:r>
            <a:r>
              <a:rPr lang="zh-C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三角形的旋转</a:t>
            </a:r>
            <a:endParaRPr lang="en-US" sz="6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6FFAF40-C7C3-81F4-64CA-AB1B6B9B27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29070" y="423768"/>
            <a:ext cx="2714625" cy="6667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D6315CC-A344-EC24-11C1-16B8961383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31917" y="1523260"/>
            <a:ext cx="5318424" cy="38817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151444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2A7A4DC1-E50C-440F-5AAD-B8FF3E74F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659" y="335415"/>
            <a:ext cx="5151698" cy="2219250"/>
          </a:xfrm>
        </p:spPr>
        <p:txBody>
          <a:bodyPr/>
          <a:lstStyle/>
          <a:p>
            <a:r>
              <a:rPr lang="zh-CN" altLang="en-US" sz="5400" dirty="0"/>
              <a:t>编程数学</a:t>
            </a:r>
            <a:br>
              <a:rPr lang="en-US" altLang="zh-CN" sz="5400" dirty="0"/>
            </a:br>
            <a:r>
              <a:rPr lang="en-US" altLang="zh-CN" sz="3200" dirty="0"/>
              <a:t>Using Octave for Coding Mathematics</a:t>
            </a:r>
            <a:endParaRPr lang="en-US" sz="5400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62CC159-4789-0E92-08AE-ECCAB12B67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01493" y="5547623"/>
            <a:ext cx="3322638" cy="90482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Placeholder 4" descr="A white box with green and white text&#10;&#10;Description automatically generated">
            <a:extLst>
              <a:ext uri="{FF2B5EF4-FFF2-40B4-BE49-F238E27FC236}">
                <a16:creationId xmlns:a16="http://schemas.microsoft.com/office/drawing/2014/main" id="{57011ADA-E505-9929-FC52-3CA2113CB4C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tretch>
            <a:fillRect/>
          </a:stretch>
        </p:blipFill>
        <p:spPr>
          <a:xfrm>
            <a:off x="4850447" y="244301"/>
            <a:ext cx="1627238" cy="20058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D9A30F-7C62-08F0-1D61-6C98711B4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5282" y="5690267"/>
            <a:ext cx="2975059" cy="619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8B22CE-72AD-D68D-8B0E-91CE1ABDD3E0}"/>
              </a:ext>
            </a:extLst>
          </p:cNvPr>
          <p:cNvSpPr txBox="1"/>
          <p:nvPr/>
        </p:nvSpPr>
        <p:spPr>
          <a:xfrm>
            <a:off x="241659" y="5744561"/>
            <a:ext cx="6953052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2000" dirty="0"/>
              <a:t>GitHub: </a:t>
            </a:r>
            <a:r>
              <a:rPr lang="en-US" sz="2000" dirty="0">
                <a:hlinkClick r:id="rId5"/>
              </a:rPr>
              <a:t>https://github.com/yasenstar/learn_octave/tree/main/CodingMath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6BDB42-715A-1EC0-E87F-40276E4257CA}"/>
              </a:ext>
            </a:extLst>
          </p:cNvPr>
          <p:cNvSpPr txBox="1"/>
          <p:nvPr/>
        </p:nvSpPr>
        <p:spPr>
          <a:xfrm>
            <a:off x="241659" y="2554665"/>
            <a:ext cx="1464593" cy="11079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022</a:t>
            </a:r>
          </a:p>
        </p:txBody>
      </p:sp>
      <p:sp>
        <p:nvSpPr>
          <p:cNvPr id="2" name="Title 16">
            <a:extLst>
              <a:ext uri="{FF2B5EF4-FFF2-40B4-BE49-F238E27FC236}">
                <a16:creationId xmlns:a16="http://schemas.microsoft.com/office/drawing/2014/main" id="{481A3BEE-B043-EDF4-C2A2-557048A290E3}"/>
              </a:ext>
            </a:extLst>
          </p:cNvPr>
          <p:cNvSpPr txBox="1">
            <a:spLocks/>
          </p:cNvSpPr>
          <p:nvPr/>
        </p:nvSpPr>
        <p:spPr>
          <a:xfrm>
            <a:off x="241658" y="3792071"/>
            <a:ext cx="5657117" cy="17555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b="1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分形构造问题</a:t>
            </a:r>
            <a:endParaRPr lang="en-US" altLang="zh-C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5.2.5 </a:t>
            </a:r>
            <a:r>
              <a:rPr lang="zh-C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四边形的旋转</a:t>
            </a:r>
            <a:endParaRPr lang="en-US" altLang="zh-CN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5.2.6 </a:t>
            </a:r>
            <a:r>
              <a:rPr lang="zh-C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六边形的旋转</a:t>
            </a:r>
            <a:endParaRPr lang="en-US" sz="6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6FFAF40-C7C3-81F4-64CA-AB1B6B9B27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29070" y="423768"/>
            <a:ext cx="2714625" cy="6667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224D0D2-00AF-E440-BC94-B8AECF6F34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55256" y="1503313"/>
            <a:ext cx="5395085" cy="38513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448221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2A7A4DC1-E50C-440F-5AAD-B8FF3E74F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659" y="335415"/>
            <a:ext cx="5151698" cy="2219250"/>
          </a:xfrm>
        </p:spPr>
        <p:txBody>
          <a:bodyPr/>
          <a:lstStyle/>
          <a:p>
            <a:r>
              <a:rPr lang="zh-CN" altLang="en-US" sz="5400" dirty="0"/>
              <a:t>编程数学</a:t>
            </a:r>
            <a:br>
              <a:rPr lang="en-US" altLang="zh-CN" sz="5400" dirty="0"/>
            </a:br>
            <a:r>
              <a:rPr lang="en-US" altLang="zh-CN" sz="3200" dirty="0"/>
              <a:t>Using Octave for Coding Mathematics</a:t>
            </a:r>
            <a:endParaRPr lang="en-US" sz="5400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62CC159-4789-0E92-08AE-ECCAB12B67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01493" y="5547623"/>
            <a:ext cx="3322638" cy="90482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Placeholder 4" descr="A white box with green and white text&#10;&#10;Description automatically generated">
            <a:extLst>
              <a:ext uri="{FF2B5EF4-FFF2-40B4-BE49-F238E27FC236}">
                <a16:creationId xmlns:a16="http://schemas.microsoft.com/office/drawing/2014/main" id="{57011ADA-E505-9929-FC52-3CA2113CB4C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tretch>
            <a:fillRect/>
          </a:stretch>
        </p:blipFill>
        <p:spPr>
          <a:xfrm>
            <a:off x="4850447" y="244301"/>
            <a:ext cx="1627238" cy="20058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D9A30F-7C62-08F0-1D61-6C98711B4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5282" y="5690267"/>
            <a:ext cx="2975059" cy="619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8B22CE-72AD-D68D-8B0E-91CE1ABDD3E0}"/>
              </a:ext>
            </a:extLst>
          </p:cNvPr>
          <p:cNvSpPr txBox="1"/>
          <p:nvPr/>
        </p:nvSpPr>
        <p:spPr>
          <a:xfrm>
            <a:off x="241659" y="5744561"/>
            <a:ext cx="6953052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2000" dirty="0"/>
              <a:t>GitHub: </a:t>
            </a:r>
            <a:r>
              <a:rPr lang="en-US" sz="2000" dirty="0">
                <a:hlinkClick r:id="rId5"/>
              </a:rPr>
              <a:t>https://github.com/yasenstar/learn_octave/tree/main/CodingMath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6BDB42-715A-1EC0-E87F-40276E4257CA}"/>
              </a:ext>
            </a:extLst>
          </p:cNvPr>
          <p:cNvSpPr txBox="1"/>
          <p:nvPr/>
        </p:nvSpPr>
        <p:spPr>
          <a:xfrm>
            <a:off x="241659" y="2554665"/>
            <a:ext cx="1464593" cy="11079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023</a:t>
            </a:r>
          </a:p>
        </p:txBody>
      </p:sp>
      <p:sp>
        <p:nvSpPr>
          <p:cNvPr id="2" name="Title 16">
            <a:extLst>
              <a:ext uri="{FF2B5EF4-FFF2-40B4-BE49-F238E27FC236}">
                <a16:creationId xmlns:a16="http://schemas.microsoft.com/office/drawing/2014/main" id="{481A3BEE-B043-EDF4-C2A2-557048A290E3}"/>
              </a:ext>
            </a:extLst>
          </p:cNvPr>
          <p:cNvSpPr txBox="1">
            <a:spLocks/>
          </p:cNvSpPr>
          <p:nvPr/>
        </p:nvSpPr>
        <p:spPr>
          <a:xfrm>
            <a:off x="241658" y="3792071"/>
            <a:ext cx="5657117" cy="17555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b="1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分形构造问题</a:t>
            </a:r>
            <a:endParaRPr lang="en-US" altLang="zh-C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5.2.7 </a:t>
            </a:r>
            <a:r>
              <a:rPr lang="zh-C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分形树</a:t>
            </a:r>
            <a:endParaRPr lang="en-US" sz="6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6FFAF40-C7C3-81F4-64CA-AB1B6B9B27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29070" y="423768"/>
            <a:ext cx="2714625" cy="6667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6F2303D-21EC-544C-9EF3-477352D836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20599" y="1479915"/>
            <a:ext cx="5329741" cy="38361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789979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2A7A4DC1-E50C-440F-5AAD-B8FF3E74F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659" y="335415"/>
            <a:ext cx="5151698" cy="2219250"/>
          </a:xfrm>
        </p:spPr>
        <p:txBody>
          <a:bodyPr/>
          <a:lstStyle/>
          <a:p>
            <a:r>
              <a:rPr lang="zh-CN" altLang="en-US" sz="5400" dirty="0"/>
              <a:t>编程数学</a:t>
            </a:r>
            <a:br>
              <a:rPr lang="en-US" altLang="zh-CN" sz="5400" dirty="0"/>
            </a:br>
            <a:r>
              <a:rPr lang="en-US" altLang="zh-CN" sz="3200" dirty="0"/>
              <a:t>Using Octave for Coding Mathematics</a:t>
            </a:r>
            <a:endParaRPr lang="en-US" sz="5400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62CC159-4789-0E92-08AE-ECCAB12B67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01493" y="5547623"/>
            <a:ext cx="3322638" cy="90482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Placeholder 4" descr="A white box with green and white text&#10;&#10;Description automatically generated">
            <a:extLst>
              <a:ext uri="{FF2B5EF4-FFF2-40B4-BE49-F238E27FC236}">
                <a16:creationId xmlns:a16="http://schemas.microsoft.com/office/drawing/2014/main" id="{57011ADA-E505-9929-FC52-3CA2113CB4C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tretch>
            <a:fillRect/>
          </a:stretch>
        </p:blipFill>
        <p:spPr>
          <a:xfrm>
            <a:off x="4850447" y="244301"/>
            <a:ext cx="1627238" cy="20058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D9A30F-7C62-08F0-1D61-6C98711B4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5282" y="5690267"/>
            <a:ext cx="2975059" cy="619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8B22CE-72AD-D68D-8B0E-91CE1ABDD3E0}"/>
              </a:ext>
            </a:extLst>
          </p:cNvPr>
          <p:cNvSpPr txBox="1"/>
          <p:nvPr/>
        </p:nvSpPr>
        <p:spPr>
          <a:xfrm>
            <a:off x="241659" y="5744561"/>
            <a:ext cx="6953052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2000" dirty="0"/>
              <a:t>GitHub: </a:t>
            </a:r>
            <a:r>
              <a:rPr lang="en-US" sz="2000" dirty="0">
                <a:hlinkClick r:id="rId5"/>
              </a:rPr>
              <a:t>https://github.com/yasenstar/learn_octave/tree/main/CodingMath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6BDB42-715A-1EC0-E87F-40276E4257CA}"/>
              </a:ext>
            </a:extLst>
          </p:cNvPr>
          <p:cNvSpPr txBox="1"/>
          <p:nvPr/>
        </p:nvSpPr>
        <p:spPr>
          <a:xfrm>
            <a:off x="241659" y="2554665"/>
            <a:ext cx="1464593" cy="11079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024</a:t>
            </a:r>
          </a:p>
        </p:txBody>
      </p:sp>
      <p:sp>
        <p:nvSpPr>
          <p:cNvPr id="2" name="Title 16">
            <a:extLst>
              <a:ext uri="{FF2B5EF4-FFF2-40B4-BE49-F238E27FC236}">
                <a16:creationId xmlns:a16="http://schemas.microsoft.com/office/drawing/2014/main" id="{481A3BEE-B043-EDF4-C2A2-557048A290E3}"/>
              </a:ext>
            </a:extLst>
          </p:cNvPr>
          <p:cNvSpPr txBox="1">
            <a:spLocks/>
          </p:cNvSpPr>
          <p:nvPr/>
        </p:nvSpPr>
        <p:spPr>
          <a:xfrm>
            <a:off x="241658" y="3792071"/>
            <a:ext cx="5657117" cy="17555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b="1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zh-C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分形构造问题</a:t>
            </a:r>
            <a:endParaRPr lang="en-US" altLang="zh-CN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5.2.8</a:t>
            </a:r>
            <a:r>
              <a:rPr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直角三角形的相似比</a:t>
            </a:r>
            <a:endParaRPr lang="en-US" altLang="zh-CN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5.2.9 </a:t>
            </a:r>
            <a:r>
              <a:rPr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等比数列和它的和</a:t>
            </a:r>
            <a:endParaRPr lang="en-US" altLang="zh-CN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5.2.10 </a:t>
            </a:r>
            <a:r>
              <a:rPr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毕达哥拉斯树</a:t>
            </a:r>
            <a:endParaRPr lang="en-US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6FFAF40-C7C3-81F4-64CA-AB1B6B9B27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29070" y="423768"/>
            <a:ext cx="2714625" cy="6667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F29BFF4-8782-73F5-81DB-21E4C899C2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64673" y="1516690"/>
            <a:ext cx="5539104" cy="40309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44305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2A7A4DC1-E50C-440F-5AAD-B8FF3E74F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659" y="335415"/>
            <a:ext cx="5151698" cy="2219250"/>
          </a:xfrm>
        </p:spPr>
        <p:txBody>
          <a:bodyPr/>
          <a:lstStyle/>
          <a:p>
            <a:r>
              <a:rPr lang="zh-CN" altLang="en-US" sz="5400" dirty="0"/>
              <a:t>编程数学</a:t>
            </a:r>
            <a:br>
              <a:rPr lang="en-US" altLang="zh-CN" sz="5400" dirty="0"/>
            </a:br>
            <a:r>
              <a:rPr lang="en-US" altLang="zh-CN" sz="3200" dirty="0"/>
              <a:t>Using Octave for Coding Mathematics</a:t>
            </a:r>
            <a:endParaRPr lang="en-US" sz="5400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62CC159-4789-0E92-08AE-ECCAB12B67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01493" y="5547623"/>
            <a:ext cx="3322638" cy="90482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Placeholder 4" descr="A white box with green and white text&#10;&#10;Description automatically generated">
            <a:extLst>
              <a:ext uri="{FF2B5EF4-FFF2-40B4-BE49-F238E27FC236}">
                <a16:creationId xmlns:a16="http://schemas.microsoft.com/office/drawing/2014/main" id="{57011ADA-E505-9929-FC52-3CA2113CB4C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tretch>
            <a:fillRect/>
          </a:stretch>
        </p:blipFill>
        <p:spPr>
          <a:xfrm>
            <a:off x="4850446" y="244301"/>
            <a:ext cx="1948199" cy="240147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D9A30F-7C62-08F0-1D61-6C98711B4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5282" y="5690267"/>
            <a:ext cx="2975059" cy="619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8B22CE-72AD-D68D-8B0E-91CE1ABDD3E0}"/>
              </a:ext>
            </a:extLst>
          </p:cNvPr>
          <p:cNvSpPr txBox="1"/>
          <p:nvPr/>
        </p:nvSpPr>
        <p:spPr>
          <a:xfrm>
            <a:off x="241659" y="5744561"/>
            <a:ext cx="6953052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2000" dirty="0"/>
              <a:t>GitHub: </a:t>
            </a:r>
            <a:r>
              <a:rPr lang="en-US" sz="2000" dirty="0">
                <a:hlinkClick r:id="rId5"/>
              </a:rPr>
              <a:t>https://github.com/yasenstar/learn_octave/tree/main/CodingMath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6BDB42-715A-1EC0-E87F-40276E4257CA}"/>
              </a:ext>
            </a:extLst>
          </p:cNvPr>
          <p:cNvSpPr txBox="1"/>
          <p:nvPr/>
        </p:nvSpPr>
        <p:spPr>
          <a:xfrm>
            <a:off x="241659" y="2554665"/>
            <a:ext cx="1464593" cy="11079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002</a:t>
            </a:r>
          </a:p>
        </p:txBody>
      </p:sp>
      <p:sp>
        <p:nvSpPr>
          <p:cNvPr id="2" name="Title 16">
            <a:extLst>
              <a:ext uri="{FF2B5EF4-FFF2-40B4-BE49-F238E27FC236}">
                <a16:creationId xmlns:a16="http://schemas.microsoft.com/office/drawing/2014/main" id="{481A3BEE-B043-EDF4-C2A2-557048A290E3}"/>
              </a:ext>
            </a:extLst>
          </p:cNvPr>
          <p:cNvSpPr txBox="1">
            <a:spLocks/>
          </p:cNvSpPr>
          <p:nvPr/>
        </p:nvSpPr>
        <p:spPr>
          <a:xfrm>
            <a:off x="241658" y="3662661"/>
            <a:ext cx="6953051" cy="18849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b="1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400" dirty="0">
                <a:latin typeface="Arial" panose="020B0604020202020204" pitchFamily="34" charset="0"/>
                <a:cs typeface="Arial" panose="020B0604020202020204" pitchFamily="34" charset="0"/>
              </a:rPr>
              <a:t>1. Octave</a:t>
            </a:r>
            <a:r>
              <a:rPr lang="zh-CN" altLang="en-US" sz="4400" dirty="0">
                <a:latin typeface="Arial" panose="020B0604020202020204" pitchFamily="34" charset="0"/>
                <a:cs typeface="Arial" panose="020B0604020202020204" pitchFamily="34" charset="0"/>
              </a:rPr>
              <a:t>的安装和使用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9E2C25-2993-E165-73AA-7BF51BB473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28323" y="2038641"/>
            <a:ext cx="4289196" cy="291985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79A8606-D9E7-465D-0065-C93981061B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29070" y="423768"/>
            <a:ext cx="271462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585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2A7A4DC1-E50C-440F-5AAD-B8FF3E74F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659" y="335415"/>
            <a:ext cx="5151698" cy="2219250"/>
          </a:xfrm>
        </p:spPr>
        <p:txBody>
          <a:bodyPr/>
          <a:lstStyle/>
          <a:p>
            <a:r>
              <a:rPr lang="zh-CN" altLang="en-US" sz="5400" dirty="0"/>
              <a:t>编程数学</a:t>
            </a:r>
            <a:br>
              <a:rPr lang="en-US" altLang="zh-CN" sz="5400" dirty="0"/>
            </a:br>
            <a:r>
              <a:rPr lang="en-US" altLang="zh-CN" sz="3200" dirty="0"/>
              <a:t>Using Octave for Coding Mathematics</a:t>
            </a:r>
            <a:endParaRPr lang="en-US" sz="5400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62CC159-4789-0E92-08AE-ECCAB12B67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01493" y="5547623"/>
            <a:ext cx="3322638" cy="90482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Placeholder 4" descr="A white box with green and white text&#10;&#10;Description automatically generated">
            <a:extLst>
              <a:ext uri="{FF2B5EF4-FFF2-40B4-BE49-F238E27FC236}">
                <a16:creationId xmlns:a16="http://schemas.microsoft.com/office/drawing/2014/main" id="{57011ADA-E505-9929-FC52-3CA2113CB4C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tretch>
            <a:fillRect/>
          </a:stretch>
        </p:blipFill>
        <p:spPr>
          <a:xfrm>
            <a:off x="4850447" y="244301"/>
            <a:ext cx="1627238" cy="20058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D9A30F-7C62-08F0-1D61-6C98711B4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5282" y="5690267"/>
            <a:ext cx="2975059" cy="619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8B22CE-72AD-D68D-8B0E-91CE1ABDD3E0}"/>
              </a:ext>
            </a:extLst>
          </p:cNvPr>
          <p:cNvSpPr txBox="1"/>
          <p:nvPr/>
        </p:nvSpPr>
        <p:spPr>
          <a:xfrm>
            <a:off x="241659" y="5744561"/>
            <a:ext cx="6953052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2000" dirty="0"/>
              <a:t>GitHub: </a:t>
            </a:r>
            <a:r>
              <a:rPr lang="en-US" sz="2000" dirty="0">
                <a:hlinkClick r:id="rId5"/>
              </a:rPr>
              <a:t>https://github.com/yasenstar/learn_octave/tree/main/CodingMath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6BDB42-715A-1EC0-E87F-40276E4257CA}"/>
              </a:ext>
            </a:extLst>
          </p:cNvPr>
          <p:cNvSpPr txBox="1"/>
          <p:nvPr/>
        </p:nvSpPr>
        <p:spPr>
          <a:xfrm>
            <a:off x="241659" y="2554665"/>
            <a:ext cx="1464593" cy="11079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003</a:t>
            </a:r>
          </a:p>
        </p:txBody>
      </p:sp>
      <p:sp>
        <p:nvSpPr>
          <p:cNvPr id="2" name="Title 16">
            <a:extLst>
              <a:ext uri="{FF2B5EF4-FFF2-40B4-BE49-F238E27FC236}">
                <a16:creationId xmlns:a16="http://schemas.microsoft.com/office/drawing/2014/main" id="{481A3BEE-B043-EDF4-C2A2-557048A290E3}"/>
              </a:ext>
            </a:extLst>
          </p:cNvPr>
          <p:cNvSpPr txBox="1">
            <a:spLocks/>
          </p:cNvSpPr>
          <p:nvPr/>
        </p:nvSpPr>
        <p:spPr>
          <a:xfrm>
            <a:off x="241658" y="3792071"/>
            <a:ext cx="6362465" cy="17555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b="1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400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zh-CN" altLang="en-US" sz="4400" dirty="0">
                <a:latin typeface="Arial" panose="020B0604020202020204" pitchFamily="34" charset="0"/>
                <a:cs typeface="Arial" panose="020B0604020202020204" pitchFamily="34" charset="0"/>
              </a:rPr>
              <a:t>消防所选址问题</a:t>
            </a:r>
            <a:endParaRPr lang="en-US" altLang="zh-CN" sz="4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2.1 </a:t>
            </a:r>
            <a:r>
              <a:rPr lang="zh-CN" altLang="en-US" sz="4400" dirty="0">
                <a:latin typeface="Arial" panose="020B0604020202020204" pitchFamily="34" charset="0"/>
                <a:cs typeface="Arial" panose="020B0604020202020204" pitchFamily="34" charset="0"/>
              </a:rPr>
              <a:t>出租车距离的定义和例题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9A5E06-6E3A-14FE-F03C-9D5A484A55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4123" y="1389529"/>
            <a:ext cx="5346218" cy="41580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98BF6A6-E87F-DCE9-B898-2692E8D50A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29070" y="423768"/>
            <a:ext cx="271462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175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2A7A4DC1-E50C-440F-5AAD-B8FF3E74F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659" y="335415"/>
            <a:ext cx="5151698" cy="2219250"/>
          </a:xfrm>
        </p:spPr>
        <p:txBody>
          <a:bodyPr/>
          <a:lstStyle/>
          <a:p>
            <a:r>
              <a:rPr lang="zh-CN" altLang="en-US" sz="5400" dirty="0"/>
              <a:t>编程数学</a:t>
            </a:r>
            <a:br>
              <a:rPr lang="en-US" altLang="zh-CN" sz="5400" dirty="0"/>
            </a:br>
            <a:r>
              <a:rPr lang="en-US" altLang="zh-CN" sz="3200" dirty="0"/>
              <a:t>Using Octave for Coding Mathematics</a:t>
            </a:r>
            <a:endParaRPr lang="en-US" sz="5400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62CC159-4789-0E92-08AE-ECCAB12B67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01493" y="5547623"/>
            <a:ext cx="3322638" cy="90482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Placeholder 4" descr="A white box with green and white text&#10;&#10;Description automatically generated">
            <a:extLst>
              <a:ext uri="{FF2B5EF4-FFF2-40B4-BE49-F238E27FC236}">
                <a16:creationId xmlns:a16="http://schemas.microsoft.com/office/drawing/2014/main" id="{57011ADA-E505-9929-FC52-3CA2113CB4C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tretch>
            <a:fillRect/>
          </a:stretch>
        </p:blipFill>
        <p:spPr>
          <a:xfrm>
            <a:off x="4850447" y="244301"/>
            <a:ext cx="1627238" cy="20058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D9A30F-7C62-08F0-1D61-6C98711B4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5282" y="5690267"/>
            <a:ext cx="2975059" cy="619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8B22CE-72AD-D68D-8B0E-91CE1ABDD3E0}"/>
              </a:ext>
            </a:extLst>
          </p:cNvPr>
          <p:cNvSpPr txBox="1"/>
          <p:nvPr/>
        </p:nvSpPr>
        <p:spPr>
          <a:xfrm>
            <a:off x="241659" y="5744561"/>
            <a:ext cx="6953052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2000" dirty="0"/>
              <a:t>GitHub: </a:t>
            </a:r>
            <a:r>
              <a:rPr lang="en-US" sz="2000" dirty="0">
                <a:hlinkClick r:id="rId5"/>
              </a:rPr>
              <a:t>https://github.com/yasenstar/learn_octave/tree/main/CodingMath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6BDB42-715A-1EC0-E87F-40276E4257CA}"/>
              </a:ext>
            </a:extLst>
          </p:cNvPr>
          <p:cNvSpPr txBox="1"/>
          <p:nvPr/>
        </p:nvSpPr>
        <p:spPr>
          <a:xfrm>
            <a:off x="241659" y="2554665"/>
            <a:ext cx="1464593" cy="11079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004</a:t>
            </a:r>
          </a:p>
        </p:txBody>
      </p:sp>
      <p:sp>
        <p:nvSpPr>
          <p:cNvPr id="2" name="Title 16">
            <a:extLst>
              <a:ext uri="{FF2B5EF4-FFF2-40B4-BE49-F238E27FC236}">
                <a16:creationId xmlns:a16="http://schemas.microsoft.com/office/drawing/2014/main" id="{481A3BEE-B043-EDF4-C2A2-557048A290E3}"/>
              </a:ext>
            </a:extLst>
          </p:cNvPr>
          <p:cNvSpPr txBox="1">
            <a:spLocks/>
          </p:cNvSpPr>
          <p:nvPr/>
        </p:nvSpPr>
        <p:spPr>
          <a:xfrm>
            <a:off x="241658" y="3792071"/>
            <a:ext cx="6362465" cy="17555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b="1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消防所选址问题</a:t>
            </a:r>
            <a:endParaRPr lang="en-US" altLang="zh-C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2.2 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用</a:t>
            </a:r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Octave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解题</a:t>
            </a:r>
            <a:endParaRPr lang="en-US" altLang="zh-C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2.2.1 </a:t>
            </a:r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本章中使用的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Octave</a:t>
            </a:r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的语句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CEAF9D-FCB1-3A70-03B2-99F07504CF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28131" y="2225634"/>
            <a:ext cx="6096000" cy="31250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A812233-5C53-2869-613D-4EA3477DFE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29070" y="423768"/>
            <a:ext cx="271462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517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2A7A4DC1-E50C-440F-5AAD-B8FF3E74F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659" y="335415"/>
            <a:ext cx="5151698" cy="2219250"/>
          </a:xfrm>
        </p:spPr>
        <p:txBody>
          <a:bodyPr/>
          <a:lstStyle/>
          <a:p>
            <a:r>
              <a:rPr lang="zh-CN" altLang="en-US" sz="5400" dirty="0"/>
              <a:t>编程数学</a:t>
            </a:r>
            <a:br>
              <a:rPr lang="en-US" altLang="zh-CN" sz="5400" dirty="0"/>
            </a:br>
            <a:r>
              <a:rPr lang="en-US" altLang="zh-CN" sz="3200" dirty="0"/>
              <a:t>Using Octave for Coding Mathematics</a:t>
            </a:r>
            <a:endParaRPr lang="en-US" sz="5400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62CC159-4789-0E92-08AE-ECCAB12B67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01493" y="5547623"/>
            <a:ext cx="3322638" cy="90482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Placeholder 4" descr="A white box with green and white text&#10;&#10;Description automatically generated">
            <a:extLst>
              <a:ext uri="{FF2B5EF4-FFF2-40B4-BE49-F238E27FC236}">
                <a16:creationId xmlns:a16="http://schemas.microsoft.com/office/drawing/2014/main" id="{57011ADA-E505-9929-FC52-3CA2113CB4C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tretch>
            <a:fillRect/>
          </a:stretch>
        </p:blipFill>
        <p:spPr>
          <a:xfrm>
            <a:off x="4850447" y="244301"/>
            <a:ext cx="1627238" cy="20058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D9A30F-7C62-08F0-1D61-6C98711B4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5282" y="5690267"/>
            <a:ext cx="2975059" cy="619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8B22CE-72AD-D68D-8B0E-91CE1ABDD3E0}"/>
              </a:ext>
            </a:extLst>
          </p:cNvPr>
          <p:cNvSpPr txBox="1"/>
          <p:nvPr/>
        </p:nvSpPr>
        <p:spPr>
          <a:xfrm>
            <a:off x="241659" y="5744561"/>
            <a:ext cx="6953052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2000" dirty="0"/>
              <a:t>GitHub: </a:t>
            </a:r>
            <a:r>
              <a:rPr lang="en-US" sz="2000" dirty="0">
                <a:hlinkClick r:id="rId5"/>
              </a:rPr>
              <a:t>https://github.com/yasenstar/learn_octave/tree/main/CodingMath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6BDB42-715A-1EC0-E87F-40276E4257CA}"/>
              </a:ext>
            </a:extLst>
          </p:cNvPr>
          <p:cNvSpPr txBox="1"/>
          <p:nvPr/>
        </p:nvSpPr>
        <p:spPr>
          <a:xfrm>
            <a:off x="241659" y="2554665"/>
            <a:ext cx="1464593" cy="11079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005</a:t>
            </a:r>
          </a:p>
        </p:txBody>
      </p:sp>
      <p:sp>
        <p:nvSpPr>
          <p:cNvPr id="2" name="Title 16">
            <a:extLst>
              <a:ext uri="{FF2B5EF4-FFF2-40B4-BE49-F238E27FC236}">
                <a16:creationId xmlns:a16="http://schemas.microsoft.com/office/drawing/2014/main" id="{481A3BEE-B043-EDF4-C2A2-557048A290E3}"/>
              </a:ext>
            </a:extLst>
          </p:cNvPr>
          <p:cNvSpPr txBox="1">
            <a:spLocks/>
          </p:cNvSpPr>
          <p:nvPr/>
        </p:nvSpPr>
        <p:spPr>
          <a:xfrm>
            <a:off x="241658" y="3792071"/>
            <a:ext cx="6362465" cy="17555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b="1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消防所选址问题</a:t>
            </a:r>
            <a:endParaRPr lang="en-US" altLang="zh-C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2.2 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用</a:t>
            </a:r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Octave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解题</a:t>
            </a:r>
            <a:endParaRPr lang="en-US" altLang="zh-C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2.2.2 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随机点与特定点的出租车距离计算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1072E77-FDE5-2170-F436-5864F093B3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7305" y="3011008"/>
            <a:ext cx="5741259" cy="23939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7005F0F-B397-BCF0-D367-76DE829E01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99462" y="474392"/>
            <a:ext cx="1744139" cy="23939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8672B36-1817-040B-B2C6-DC02BDE88D8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95470" y="405553"/>
            <a:ext cx="271462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113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2A7A4DC1-E50C-440F-5AAD-B8FF3E74F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659" y="335415"/>
            <a:ext cx="5151698" cy="2219250"/>
          </a:xfrm>
        </p:spPr>
        <p:txBody>
          <a:bodyPr/>
          <a:lstStyle/>
          <a:p>
            <a:r>
              <a:rPr lang="zh-CN" altLang="en-US" sz="5400" dirty="0"/>
              <a:t>编程数学</a:t>
            </a:r>
            <a:br>
              <a:rPr lang="en-US" altLang="zh-CN" sz="5400" dirty="0"/>
            </a:br>
            <a:r>
              <a:rPr lang="en-US" altLang="zh-CN" sz="3200" dirty="0"/>
              <a:t>Using Octave for Coding Mathematics</a:t>
            </a:r>
            <a:endParaRPr lang="en-US" sz="5400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62CC159-4789-0E92-08AE-ECCAB12B67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01493" y="5547623"/>
            <a:ext cx="3322638" cy="90482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Placeholder 4" descr="A white box with green and white text&#10;&#10;Description automatically generated">
            <a:extLst>
              <a:ext uri="{FF2B5EF4-FFF2-40B4-BE49-F238E27FC236}">
                <a16:creationId xmlns:a16="http://schemas.microsoft.com/office/drawing/2014/main" id="{57011ADA-E505-9929-FC52-3CA2113CB4C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tretch>
            <a:fillRect/>
          </a:stretch>
        </p:blipFill>
        <p:spPr>
          <a:xfrm>
            <a:off x="4850447" y="244301"/>
            <a:ext cx="1627238" cy="20058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D9A30F-7C62-08F0-1D61-6C98711B4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5282" y="5690267"/>
            <a:ext cx="2975059" cy="619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8B22CE-72AD-D68D-8B0E-91CE1ABDD3E0}"/>
              </a:ext>
            </a:extLst>
          </p:cNvPr>
          <p:cNvSpPr txBox="1"/>
          <p:nvPr/>
        </p:nvSpPr>
        <p:spPr>
          <a:xfrm>
            <a:off x="241659" y="5744561"/>
            <a:ext cx="6953052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2000" dirty="0"/>
              <a:t>GitHub: </a:t>
            </a:r>
            <a:r>
              <a:rPr lang="en-US" sz="2000" dirty="0">
                <a:hlinkClick r:id="rId5"/>
              </a:rPr>
              <a:t>https://github.com/yasenstar/learn_octave/tree/main/CodingMath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6BDB42-715A-1EC0-E87F-40276E4257CA}"/>
              </a:ext>
            </a:extLst>
          </p:cNvPr>
          <p:cNvSpPr txBox="1"/>
          <p:nvPr/>
        </p:nvSpPr>
        <p:spPr>
          <a:xfrm>
            <a:off x="241659" y="2554665"/>
            <a:ext cx="1464593" cy="11079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006</a:t>
            </a:r>
          </a:p>
        </p:txBody>
      </p:sp>
      <p:sp>
        <p:nvSpPr>
          <p:cNvPr id="2" name="Title 16">
            <a:extLst>
              <a:ext uri="{FF2B5EF4-FFF2-40B4-BE49-F238E27FC236}">
                <a16:creationId xmlns:a16="http://schemas.microsoft.com/office/drawing/2014/main" id="{481A3BEE-B043-EDF4-C2A2-557048A290E3}"/>
              </a:ext>
            </a:extLst>
          </p:cNvPr>
          <p:cNvSpPr txBox="1">
            <a:spLocks/>
          </p:cNvSpPr>
          <p:nvPr/>
        </p:nvSpPr>
        <p:spPr>
          <a:xfrm>
            <a:off x="241658" y="3792071"/>
            <a:ext cx="6362465" cy="17555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b="1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消防所选址问题</a:t>
            </a:r>
            <a:endParaRPr lang="en-US" altLang="zh-C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2.2 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用</a:t>
            </a:r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Octave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解题</a:t>
            </a:r>
            <a:endParaRPr lang="en-US" altLang="zh-C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2.2.3 </a:t>
            </a:r>
            <a:r>
              <a:rPr lang="zh-C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寻找随机向量的最小值</a:t>
            </a:r>
            <a:endParaRPr lang="en-US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6697F2-ABD8-05C5-5210-10399919FF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7685" y="2250141"/>
            <a:ext cx="5558118" cy="26388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663346-9974-9F14-819A-4494E19726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29070" y="423768"/>
            <a:ext cx="271462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616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2A7A4DC1-E50C-440F-5AAD-B8FF3E74F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659" y="335415"/>
            <a:ext cx="5151698" cy="2219250"/>
          </a:xfrm>
        </p:spPr>
        <p:txBody>
          <a:bodyPr/>
          <a:lstStyle/>
          <a:p>
            <a:r>
              <a:rPr lang="zh-CN" altLang="en-US" sz="5400" dirty="0"/>
              <a:t>编程数学</a:t>
            </a:r>
            <a:br>
              <a:rPr lang="en-US" altLang="zh-CN" sz="5400" dirty="0"/>
            </a:br>
            <a:r>
              <a:rPr lang="en-US" altLang="zh-CN" sz="3200" dirty="0"/>
              <a:t>Using Octave for Coding Mathematics</a:t>
            </a:r>
            <a:endParaRPr lang="en-US" sz="5400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62CC159-4789-0E92-08AE-ECCAB12B67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01493" y="5547623"/>
            <a:ext cx="3322638" cy="90482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Placeholder 4" descr="A white box with green and white text&#10;&#10;Description automatically generated">
            <a:extLst>
              <a:ext uri="{FF2B5EF4-FFF2-40B4-BE49-F238E27FC236}">
                <a16:creationId xmlns:a16="http://schemas.microsoft.com/office/drawing/2014/main" id="{57011ADA-E505-9929-FC52-3CA2113CB4C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tretch>
            <a:fillRect/>
          </a:stretch>
        </p:blipFill>
        <p:spPr>
          <a:xfrm>
            <a:off x="4850447" y="244301"/>
            <a:ext cx="1627238" cy="20058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D9A30F-7C62-08F0-1D61-6C98711B4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5282" y="5690267"/>
            <a:ext cx="2975059" cy="619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8B22CE-72AD-D68D-8B0E-91CE1ABDD3E0}"/>
              </a:ext>
            </a:extLst>
          </p:cNvPr>
          <p:cNvSpPr txBox="1"/>
          <p:nvPr/>
        </p:nvSpPr>
        <p:spPr>
          <a:xfrm>
            <a:off x="241659" y="5744561"/>
            <a:ext cx="6953052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2000" dirty="0"/>
              <a:t>GitHub: </a:t>
            </a:r>
            <a:r>
              <a:rPr lang="en-US" sz="2000" dirty="0">
                <a:hlinkClick r:id="rId5"/>
              </a:rPr>
              <a:t>https://github.com/yasenstar/learn_octave/tree/main/CodingMath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6BDB42-715A-1EC0-E87F-40276E4257CA}"/>
              </a:ext>
            </a:extLst>
          </p:cNvPr>
          <p:cNvSpPr txBox="1"/>
          <p:nvPr/>
        </p:nvSpPr>
        <p:spPr>
          <a:xfrm>
            <a:off x="241659" y="2554665"/>
            <a:ext cx="1464593" cy="11079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007</a:t>
            </a:r>
          </a:p>
        </p:txBody>
      </p:sp>
      <p:sp>
        <p:nvSpPr>
          <p:cNvPr id="2" name="Title 16">
            <a:extLst>
              <a:ext uri="{FF2B5EF4-FFF2-40B4-BE49-F238E27FC236}">
                <a16:creationId xmlns:a16="http://schemas.microsoft.com/office/drawing/2014/main" id="{481A3BEE-B043-EDF4-C2A2-557048A290E3}"/>
              </a:ext>
            </a:extLst>
          </p:cNvPr>
          <p:cNvSpPr txBox="1">
            <a:spLocks/>
          </p:cNvSpPr>
          <p:nvPr/>
        </p:nvSpPr>
        <p:spPr>
          <a:xfrm>
            <a:off x="241658" y="3792071"/>
            <a:ext cx="6362465" cy="17555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b="1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消防所选址问题</a:t>
            </a:r>
            <a:endParaRPr lang="en-US" altLang="zh-C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2.2 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用</a:t>
            </a:r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Octave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解题</a:t>
            </a:r>
            <a:endParaRPr lang="en-US" altLang="zh-C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2.2.4 </a:t>
            </a:r>
            <a:r>
              <a:rPr lang="zh-C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寻找随机矩阵中的最小值</a:t>
            </a:r>
            <a:endParaRPr lang="en-US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3BEC23-C890-D058-DFBC-0B8262A76B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53588" y="2250141"/>
            <a:ext cx="5396753" cy="26082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6FFAF40-C7C3-81F4-64CA-AB1B6B9B27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29070" y="423768"/>
            <a:ext cx="271462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345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2A7A4DC1-E50C-440F-5AAD-B8FF3E74F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659" y="335415"/>
            <a:ext cx="5151698" cy="2219250"/>
          </a:xfrm>
        </p:spPr>
        <p:txBody>
          <a:bodyPr/>
          <a:lstStyle/>
          <a:p>
            <a:r>
              <a:rPr lang="zh-CN" altLang="en-US" sz="5400" dirty="0"/>
              <a:t>编程数学</a:t>
            </a:r>
            <a:br>
              <a:rPr lang="en-US" altLang="zh-CN" sz="5400" dirty="0"/>
            </a:br>
            <a:r>
              <a:rPr lang="en-US" altLang="zh-CN" sz="3200" dirty="0"/>
              <a:t>Using Octave for Coding Mathematics</a:t>
            </a:r>
            <a:endParaRPr lang="en-US" sz="5400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62CC159-4789-0E92-08AE-ECCAB12B67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01493" y="5547623"/>
            <a:ext cx="3322638" cy="90482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Placeholder 4" descr="A white box with green and white text&#10;&#10;Description automatically generated">
            <a:extLst>
              <a:ext uri="{FF2B5EF4-FFF2-40B4-BE49-F238E27FC236}">
                <a16:creationId xmlns:a16="http://schemas.microsoft.com/office/drawing/2014/main" id="{57011ADA-E505-9929-FC52-3CA2113CB4C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tretch>
            <a:fillRect/>
          </a:stretch>
        </p:blipFill>
        <p:spPr>
          <a:xfrm>
            <a:off x="4850447" y="244301"/>
            <a:ext cx="1627238" cy="20058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D9A30F-7C62-08F0-1D61-6C98711B4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5282" y="5690267"/>
            <a:ext cx="2975059" cy="619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8B22CE-72AD-D68D-8B0E-91CE1ABDD3E0}"/>
              </a:ext>
            </a:extLst>
          </p:cNvPr>
          <p:cNvSpPr txBox="1"/>
          <p:nvPr/>
        </p:nvSpPr>
        <p:spPr>
          <a:xfrm>
            <a:off x="241659" y="5744561"/>
            <a:ext cx="6953052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2000" dirty="0"/>
              <a:t>GitHub: </a:t>
            </a:r>
            <a:r>
              <a:rPr lang="en-US" sz="2000" dirty="0">
                <a:hlinkClick r:id="rId5"/>
              </a:rPr>
              <a:t>https://github.com/yasenstar/learn_octave/tree/main/CodingMath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6BDB42-715A-1EC0-E87F-40276E4257CA}"/>
              </a:ext>
            </a:extLst>
          </p:cNvPr>
          <p:cNvSpPr txBox="1"/>
          <p:nvPr/>
        </p:nvSpPr>
        <p:spPr>
          <a:xfrm>
            <a:off x="241659" y="2554665"/>
            <a:ext cx="1464593" cy="11079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008</a:t>
            </a:r>
          </a:p>
        </p:txBody>
      </p:sp>
      <p:sp>
        <p:nvSpPr>
          <p:cNvPr id="2" name="Title 16">
            <a:extLst>
              <a:ext uri="{FF2B5EF4-FFF2-40B4-BE49-F238E27FC236}">
                <a16:creationId xmlns:a16="http://schemas.microsoft.com/office/drawing/2014/main" id="{481A3BEE-B043-EDF4-C2A2-557048A290E3}"/>
              </a:ext>
            </a:extLst>
          </p:cNvPr>
          <p:cNvSpPr txBox="1">
            <a:spLocks/>
          </p:cNvSpPr>
          <p:nvPr/>
        </p:nvSpPr>
        <p:spPr>
          <a:xfrm>
            <a:off x="241658" y="3792071"/>
            <a:ext cx="6362465" cy="17555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b="1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消防所选址问题</a:t>
            </a:r>
            <a:endParaRPr lang="en-US" altLang="zh-C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2.2 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用</a:t>
            </a:r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Octave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解题</a:t>
            </a:r>
            <a:endParaRPr lang="en-US" altLang="zh-C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2.2.5 </a:t>
            </a:r>
            <a:r>
              <a:rPr lang="zh-C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寻找消防所的最佳位置</a:t>
            </a:r>
            <a:endParaRPr lang="en-US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6FFAF40-C7C3-81F4-64CA-AB1B6B9B27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29070" y="423768"/>
            <a:ext cx="2714625" cy="6667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1A86784-04E5-4894-6D01-CDE8EDC34C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77685" y="2227729"/>
            <a:ext cx="5540119" cy="26581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6859784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">
      <a:dk1>
        <a:srgbClr val="000000"/>
      </a:dk1>
      <a:lt1>
        <a:srgbClr val="FFFFFF"/>
      </a:lt1>
      <a:dk2>
        <a:srgbClr val="242F41"/>
      </a:dk2>
      <a:lt2>
        <a:srgbClr val="E2E6E8"/>
      </a:lt2>
      <a:accent1>
        <a:srgbClr val="CE7242"/>
      </a:accent1>
      <a:accent2>
        <a:srgbClr val="4050C6"/>
      </a:accent2>
      <a:accent3>
        <a:srgbClr val="5A68CE"/>
      </a:accent3>
      <a:accent4>
        <a:srgbClr val="BC30AF"/>
      </a:accent4>
      <a:accent5>
        <a:srgbClr val="A042CE"/>
      </a:accent5>
      <a:accent6>
        <a:srgbClr val="6444C2"/>
      </a:accent6>
      <a:hlink>
        <a:srgbClr val="3B8AB3"/>
      </a:hlink>
      <a:folHlink>
        <a:srgbClr val="7F7F7F"/>
      </a:folHlink>
    </a:clrScheme>
    <a:fontScheme name="Custom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00870617_Win32_SL_v4" id="{352587A7-A0EF-4556-B874-046F84C2953A}" vid="{B8F94B47-5699-492D-880B-93801CB3A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E3D3917-8912-4844-9F02-0D751C13D8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76DE935-925F-49AD-A9C2-6284C7807A5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732324C-71C3-4F1C-A370-A2665FF5CDF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Classic corporate teach a course</Template>
  <TotalTime>6061</TotalTime>
  <Words>1054</Words>
  <Application>Microsoft Office PowerPoint</Application>
  <PresentationFormat>Widescreen</PresentationFormat>
  <Paragraphs>159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Comic Sans MS</vt:lpstr>
      <vt:lpstr>Gill Sans MT</vt:lpstr>
      <vt:lpstr>Wingdings 2</vt:lpstr>
      <vt:lpstr>Custom</vt:lpstr>
      <vt:lpstr>编程数学 Using Octave for Coding Mathematics</vt:lpstr>
      <vt:lpstr>编程数学 Using Octave for Coding Mathematics</vt:lpstr>
      <vt:lpstr>编程数学 Using Octave for Coding Mathematics</vt:lpstr>
      <vt:lpstr>编程数学 Using Octave for Coding Mathematics</vt:lpstr>
      <vt:lpstr>编程数学 Using Octave for Coding Mathematics</vt:lpstr>
      <vt:lpstr>编程数学 Using Octave for Coding Mathematics</vt:lpstr>
      <vt:lpstr>编程数学 Using Octave for Coding Mathematics</vt:lpstr>
      <vt:lpstr>编程数学 Using Octave for Coding Mathematics</vt:lpstr>
      <vt:lpstr>编程数学 Using Octave for Coding Mathematics</vt:lpstr>
      <vt:lpstr>编程数学 Using Octave for Coding Mathematics</vt:lpstr>
      <vt:lpstr>编程数学 Using Octave for Coding Mathematics</vt:lpstr>
      <vt:lpstr>编程数学 Using Octave for Coding Mathematics</vt:lpstr>
      <vt:lpstr>编程数学 Using Octave for Coding Mathematics</vt:lpstr>
      <vt:lpstr>编程数学 Using Octave for Coding Mathematics</vt:lpstr>
      <vt:lpstr>编程数学 Using Octave for Coding Mathematics</vt:lpstr>
      <vt:lpstr>编程数学 Using Octave for Coding Mathematics</vt:lpstr>
      <vt:lpstr>编程数学 Using Octave for Coding Mathematics</vt:lpstr>
      <vt:lpstr>编程数学 Using Octave for Coding Mathematics</vt:lpstr>
      <vt:lpstr>编程数学 Using Octave for Coding Mathematics</vt:lpstr>
      <vt:lpstr>编程数学 Using Octave for Coding Mathematics</vt:lpstr>
      <vt:lpstr>编程数学 Using Octave for Coding Mathematics</vt:lpstr>
      <vt:lpstr>编程数学 Using Octave for Coding Mathematics</vt:lpstr>
      <vt:lpstr>编程数学 Using Octave for Coding Mathematics</vt:lpstr>
      <vt:lpstr>编程数学 Using Octave for Coding Mathematics</vt:lpstr>
      <vt:lpstr>编程数学 Using Octave for Coding Mathematics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编程数学 Using Octave for Coding Mathematics</dc:title>
  <dc:creator>Zhao Xiaoqi</dc:creator>
  <cp:lastModifiedBy>Zhao Xiaoqi</cp:lastModifiedBy>
  <cp:revision>40</cp:revision>
  <dcterms:created xsi:type="dcterms:W3CDTF">2024-03-12T18:59:07Z</dcterms:created>
  <dcterms:modified xsi:type="dcterms:W3CDTF">2024-03-23T00:39:33Z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bd2ff15f-6ce8-47f3-93ce-f81f88196d24_Enabled">
    <vt:lpwstr>true</vt:lpwstr>
  </property>
  <property fmtid="{D5CDD505-2E9C-101B-9397-08002B2CF9AE}" pid="4" name="MSIP_Label_bd2ff15f-6ce8-47f3-93ce-f81f88196d24_SetDate">
    <vt:lpwstr>2024-03-12T19:02:52Z</vt:lpwstr>
  </property>
  <property fmtid="{D5CDD505-2E9C-101B-9397-08002B2CF9AE}" pid="5" name="MSIP_Label_bd2ff15f-6ce8-47f3-93ce-f81f88196d24_Method">
    <vt:lpwstr>Privileged</vt:lpwstr>
  </property>
  <property fmtid="{D5CDD505-2E9C-101B-9397-08002B2CF9AE}" pid="6" name="MSIP_Label_bd2ff15f-6ce8-47f3-93ce-f81f88196d24_Name">
    <vt:lpwstr>bd2ff15f-6ce8-47f3-93ce-f81f88196d24</vt:lpwstr>
  </property>
  <property fmtid="{D5CDD505-2E9C-101B-9397-08002B2CF9AE}" pid="7" name="MSIP_Label_bd2ff15f-6ce8-47f3-93ce-f81f88196d24_SiteId">
    <vt:lpwstr>f25493ae-1c98-41d7-8a33-0be75f5fe603</vt:lpwstr>
  </property>
  <property fmtid="{D5CDD505-2E9C-101B-9397-08002B2CF9AE}" pid="8" name="MSIP_Label_bd2ff15f-6ce8-47f3-93ce-f81f88196d24_ActionId">
    <vt:lpwstr>1543dcca-5fed-4690-9537-d5ea4aff82f2</vt:lpwstr>
  </property>
  <property fmtid="{D5CDD505-2E9C-101B-9397-08002B2CF9AE}" pid="9" name="MSIP_Label_bd2ff15f-6ce8-47f3-93ce-f81f88196d24_ContentBits">
    <vt:lpwstr>0</vt:lpwstr>
  </property>
</Properties>
</file>