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72" r:id="rId5"/>
    <p:sldId id="273" r:id="rId6"/>
    <p:sldId id="274" r:id="rId7"/>
    <p:sldId id="276" r:id="rId8"/>
    <p:sldId id="275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107" d="100"/>
          <a:sy n="107" d="100"/>
        </p:scale>
        <p:origin x="672" y="10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3/6/2024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yasenstar/learn_r/tree/main/RinAction" TargetMode="External"/><Relationship Id="rId2" Type="http://schemas.openxmlformats.org/officeDocument/2006/relationships/hyperlink" Target="https://github.com/yasenstar/learn_r/tree/main/RinAc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https://gitee.com/yasenstar/learn_r/tree/main/RinAc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hyperlink" Target="https://gitee.com/yasenstar/learn_r/tree/main/RinAc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hyperlink" Target="https://gitee.com/yasenstar/learn_r/tree/main/RinActi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https://gitee.com/yasenstar/learn_r/tree/main/RinActi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hyperlink" Target="https://gitee.com/yasenstar/learn_r/tree/main/RinActio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hyperlink" Target="https://gitee.com/yasenstar/learn_r/tree/main/RinActio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hyperlink" Target="https://gitee.com/yasenstar/learn_r/tree/main/RinActio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gitee.com/yasenstar/learn_r/tree/main/RinAc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learn_r/tree/main/RinAc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s://gitee.com/yasenstar/learn_r/tree/main/RinAc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hyperlink" Target="https://gitee.com/yasenstar/learn_r/tree/main/RinA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0046" y="1122363"/>
            <a:ext cx="7377953" cy="2387600"/>
          </a:xfrm>
        </p:spPr>
        <p:txBody>
          <a:bodyPr/>
          <a:lstStyle/>
          <a:p>
            <a:r>
              <a:rPr lang="en-US" dirty="0"/>
              <a:t>R in Action</a:t>
            </a:r>
            <a:br>
              <a:rPr lang="en-US" dirty="0"/>
            </a:br>
            <a:r>
              <a:rPr lang="en-US" altLang="zh-CN" dirty="0"/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3882" y="3602037"/>
            <a:ext cx="7844118" cy="213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zh-CN" altLang="en-US" dirty="0"/>
              <a:t> </a:t>
            </a:r>
            <a:r>
              <a:rPr lang="en-US" altLang="zh-CN" dirty="0"/>
              <a:t>Edition,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Robert</a:t>
            </a:r>
            <a:r>
              <a:rPr lang="zh-CN" altLang="en-US" dirty="0"/>
              <a:t> </a:t>
            </a:r>
            <a:r>
              <a:rPr lang="en-US" altLang="zh-CN" dirty="0"/>
              <a:t>I.Kabacoff</a:t>
            </a:r>
          </a:p>
          <a:p>
            <a:endParaRPr lang="en-US" dirty="0"/>
          </a:p>
          <a:p>
            <a:r>
              <a:rPr lang="en-US" dirty="0"/>
              <a:t>Learnt by Xiaoqi Zhao</a:t>
            </a:r>
          </a:p>
          <a:p>
            <a:r>
              <a:rPr lang="en-US" b="1" dirty="0"/>
              <a:t>GitHub: </a:t>
            </a:r>
            <a:r>
              <a:rPr lang="en-US" b="1" dirty="0">
                <a:hlinkClick r:id="rId2"/>
              </a:rPr>
              <a:t>https://github.com/yasenstar/learn_r/tree/main/RinAction</a:t>
            </a:r>
            <a:endParaRPr lang="en-US" b="1" dirty="0"/>
          </a:p>
          <a:p>
            <a:r>
              <a:rPr lang="en-US" altLang="zh-CN" b="1" dirty="0"/>
              <a:t>Gitee: </a:t>
            </a:r>
            <a:r>
              <a:rPr lang="en-US" altLang="zh-CN" b="1" dirty="0">
                <a:hlinkClick r:id="rId3"/>
              </a:rPr>
              <a:t>https://gitee.com/yasenstar/learn_r/tree/main/RinAction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29666-4698-8B67-96BE-5D7B6205A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13" y="842682"/>
            <a:ext cx="2633080" cy="389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AD6260-2AEB-3471-2FD7-DE968FDD2519}"/>
              </a:ext>
            </a:extLst>
          </p:cNvPr>
          <p:cNvSpPr txBox="1"/>
          <p:nvPr/>
        </p:nvSpPr>
        <p:spPr>
          <a:xfrm>
            <a:off x="1395413" y="5810407"/>
            <a:ext cx="5355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001 – Opening 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开篇</a:t>
            </a:r>
            <a:endParaRPr lang="en-US" sz="40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1D6D4-C2F7-54D8-58F9-7B1D4A1AF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4A52D-F7C4-78A3-35AC-CD1638B0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75807"/>
            <a:ext cx="6757058" cy="826811"/>
          </a:xfrm>
        </p:spPr>
        <p:txBody>
          <a:bodyPr/>
          <a:lstStyle/>
          <a:p>
            <a:r>
              <a:rPr lang="en-US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010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创建数据集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3D225C9F-72AB-461F-63F0-6E38E512823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1190009" y="2437460"/>
            <a:ext cx="2276474" cy="31305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251CE3D-5476-9CFB-1A0B-1209CF55E3DC}"/>
              </a:ext>
            </a:extLst>
          </p:cNvPr>
          <p:cNvSpPr txBox="1">
            <a:spLocks/>
          </p:cNvSpPr>
          <p:nvPr/>
        </p:nvSpPr>
        <p:spPr>
          <a:xfrm>
            <a:off x="7261412" y="0"/>
            <a:ext cx="3551632" cy="11456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4000" dirty="0"/>
            </a:br>
            <a:r>
              <a:rPr lang="en-US" altLang="zh-CN" sz="4000" dirty="0"/>
              <a:t>R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40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7409E5-0F04-EFB5-7102-61E6909D5299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526FD9-AFF0-862A-889E-8D1C3BBBF9AB}"/>
              </a:ext>
            </a:extLst>
          </p:cNvPr>
          <p:cNvSpPr txBox="1">
            <a:spLocks/>
          </p:cNvSpPr>
          <p:nvPr/>
        </p:nvSpPr>
        <p:spPr>
          <a:xfrm>
            <a:off x="692613" y="1431809"/>
            <a:ext cx="5986094" cy="826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2.2.5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因子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F2993-EC6F-8249-8CD7-7DBC215B2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894" y="1194136"/>
            <a:ext cx="7098979" cy="4469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662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5463D-F819-2146-07DA-BF90CEF92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7C2A13-D4EC-5685-5579-542A4472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75807"/>
            <a:ext cx="6757058" cy="826811"/>
          </a:xfrm>
        </p:spPr>
        <p:txBody>
          <a:bodyPr/>
          <a:lstStyle/>
          <a:p>
            <a:r>
              <a:rPr lang="en-US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011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创建数据集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8868A5A2-C818-44BE-4899-3B20E8F420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1190009" y="2437460"/>
            <a:ext cx="2276474" cy="31305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7F94570-801A-F10B-AA64-C574168594DE}"/>
              </a:ext>
            </a:extLst>
          </p:cNvPr>
          <p:cNvSpPr txBox="1">
            <a:spLocks/>
          </p:cNvSpPr>
          <p:nvPr/>
        </p:nvSpPr>
        <p:spPr>
          <a:xfrm>
            <a:off x="7261412" y="0"/>
            <a:ext cx="3551632" cy="11456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4000" dirty="0"/>
            </a:br>
            <a:r>
              <a:rPr lang="en-US" altLang="zh-CN" sz="4000" dirty="0"/>
              <a:t>R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40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4D35D-73C6-588C-BEB5-64FBFF1932F8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88AB3A-9955-EDBA-A9CD-9DF998961AB2}"/>
              </a:ext>
            </a:extLst>
          </p:cNvPr>
          <p:cNvSpPr txBox="1">
            <a:spLocks/>
          </p:cNvSpPr>
          <p:nvPr/>
        </p:nvSpPr>
        <p:spPr>
          <a:xfrm>
            <a:off x="692613" y="1431809"/>
            <a:ext cx="5986094" cy="826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2.2.6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列表 </a:t>
            </a:r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List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0D3452-F6A3-D4FC-9C32-769504A7D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244" y="1250254"/>
            <a:ext cx="7138889" cy="4442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A6C830-F714-66E8-594C-81C44D12BD01}"/>
              </a:ext>
            </a:extLst>
          </p:cNvPr>
          <p:cNvSpPr/>
          <p:nvPr/>
        </p:nvSpPr>
        <p:spPr>
          <a:xfrm>
            <a:off x="8211671" y="3615239"/>
            <a:ext cx="3897350" cy="856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8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C0A28-D4BE-8526-BC50-D88753D11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D99034-1821-707C-34D0-94B02A5E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174" y="2047037"/>
            <a:ext cx="7534579" cy="3789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65A1475-42B7-72FC-B584-227A6357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174" y="-9234"/>
            <a:ext cx="6757058" cy="826811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创建数据集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DD6E658C-7FC9-2169-156F-F0B76B8A92F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349623" y="2699469"/>
            <a:ext cx="1929486" cy="2653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B736EEE-287C-752F-A4E1-3DF85A5343B3}"/>
              </a:ext>
            </a:extLst>
          </p:cNvPr>
          <p:cNvSpPr txBox="1">
            <a:spLocks/>
          </p:cNvSpPr>
          <p:nvPr/>
        </p:nvSpPr>
        <p:spPr>
          <a:xfrm>
            <a:off x="0" y="1273797"/>
            <a:ext cx="3030071" cy="11456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4000" dirty="0"/>
            </a:br>
            <a:r>
              <a:rPr lang="en-US" altLang="zh-CN" sz="4000" dirty="0"/>
              <a:t>R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40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943076-D4C1-5FCC-781D-E84D6E5BE9BC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97ED3F-BD5D-EA27-F73C-4C7C65A18FE2}"/>
              </a:ext>
            </a:extLst>
          </p:cNvPr>
          <p:cNvSpPr txBox="1">
            <a:spLocks/>
          </p:cNvSpPr>
          <p:nvPr/>
        </p:nvSpPr>
        <p:spPr>
          <a:xfrm>
            <a:off x="3196174" y="706243"/>
            <a:ext cx="8995826" cy="1340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2.3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数据的输入</a:t>
            </a:r>
            <a:endParaRPr lang="en-US" altLang="zh-CN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  <a:p>
            <a:r>
              <a:rPr lang="en-US" altLang="zh-CN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2.3.1 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键盘输入 </a:t>
            </a:r>
            <a:r>
              <a:rPr lang="en-US" altLang="zh-CN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2.3.2 CSV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文本文件导入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835BCF-1537-97AE-A600-D6460F7DC6B9}"/>
              </a:ext>
            </a:extLst>
          </p:cNvPr>
          <p:cNvSpPr/>
          <p:nvPr/>
        </p:nvSpPr>
        <p:spPr>
          <a:xfrm>
            <a:off x="6696634" y="3209972"/>
            <a:ext cx="4276165" cy="1118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50056-21FB-C5C7-B72F-30EFEAE1C72E}"/>
              </a:ext>
            </a:extLst>
          </p:cNvPr>
          <p:cNvSpPr txBox="1"/>
          <p:nvPr/>
        </p:nvSpPr>
        <p:spPr>
          <a:xfrm>
            <a:off x="522322" y="68728"/>
            <a:ext cx="1584088" cy="11079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bg2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012</a:t>
            </a:r>
            <a:endParaRPr lang="en-US" sz="6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626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D2D48-FD93-F9D3-B8BB-0AFE2DC78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A4473C-3EB8-8902-A663-5B551455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174" y="-9234"/>
            <a:ext cx="6757058" cy="826811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创建数据集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57ABBBB7-D484-4875-A3D6-10E108DFFD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349623" y="2699469"/>
            <a:ext cx="1929486" cy="2653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EAF042D-777D-577B-9D0B-FB4C0C57FB47}"/>
              </a:ext>
            </a:extLst>
          </p:cNvPr>
          <p:cNvSpPr txBox="1">
            <a:spLocks/>
          </p:cNvSpPr>
          <p:nvPr/>
        </p:nvSpPr>
        <p:spPr>
          <a:xfrm>
            <a:off x="0" y="1273797"/>
            <a:ext cx="3030071" cy="11456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4000" dirty="0"/>
            </a:br>
            <a:r>
              <a:rPr lang="en-US" altLang="zh-CN" sz="4000" dirty="0"/>
              <a:t>R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40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7662E0-25C7-435D-DEA4-4C391750C64C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A0BE79-2D5A-E717-CD2A-2586CF8EC01E}"/>
              </a:ext>
            </a:extLst>
          </p:cNvPr>
          <p:cNvSpPr txBox="1">
            <a:spLocks/>
          </p:cNvSpPr>
          <p:nvPr/>
        </p:nvSpPr>
        <p:spPr>
          <a:xfrm>
            <a:off x="3196174" y="706243"/>
            <a:ext cx="8995826" cy="1340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2.3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数据的输入</a:t>
            </a:r>
            <a:endParaRPr lang="en-US" altLang="zh-CN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  <a:p>
            <a:r>
              <a:rPr lang="en-US" altLang="zh-CN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2.3.3 ~ 2.3.12 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其他多种数据输入方式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DB9E8-A799-8B8F-458E-467D1A1B510C}"/>
              </a:ext>
            </a:extLst>
          </p:cNvPr>
          <p:cNvSpPr txBox="1"/>
          <p:nvPr/>
        </p:nvSpPr>
        <p:spPr>
          <a:xfrm>
            <a:off x="535948" y="68728"/>
            <a:ext cx="1556837" cy="11079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bg2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013</a:t>
            </a:r>
            <a:endParaRPr lang="en-US" sz="6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66542-479C-656B-7E13-912A40E65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056" y="2035973"/>
            <a:ext cx="5572175" cy="367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EC5C23-4C06-9E1C-76EA-D3EF61A105B9}"/>
              </a:ext>
            </a:extLst>
          </p:cNvPr>
          <p:cNvSpPr/>
          <p:nvPr/>
        </p:nvSpPr>
        <p:spPr>
          <a:xfrm>
            <a:off x="6696634" y="2699469"/>
            <a:ext cx="4276165" cy="2765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42C07-4922-DE8D-1B57-958D965E1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C5D305-52FC-D260-BF7F-A0A2F0CA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174" y="-9234"/>
            <a:ext cx="6757058" cy="826811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创建数据集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28295980-9001-6E05-0344-5528210CFE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349623" y="2699469"/>
            <a:ext cx="1929486" cy="2653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C963AC0-4051-4D1C-15D4-FD208E2C529B}"/>
              </a:ext>
            </a:extLst>
          </p:cNvPr>
          <p:cNvSpPr txBox="1">
            <a:spLocks/>
          </p:cNvSpPr>
          <p:nvPr/>
        </p:nvSpPr>
        <p:spPr>
          <a:xfrm>
            <a:off x="0" y="1273797"/>
            <a:ext cx="3030071" cy="11456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4000" dirty="0"/>
            </a:br>
            <a:r>
              <a:rPr lang="en-US" altLang="zh-CN" sz="4000" dirty="0"/>
              <a:t>R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40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BB79AB-098F-2CE5-A7AC-86EDD8744033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01F007-9829-80A9-EE7C-A9309802F6E2}"/>
              </a:ext>
            </a:extLst>
          </p:cNvPr>
          <p:cNvSpPr txBox="1">
            <a:spLocks/>
          </p:cNvSpPr>
          <p:nvPr/>
        </p:nvSpPr>
        <p:spPr>
          <a:xfrm>
            <a:off x="3196174" y="706243"/>
            <a:ext cx="8995826" cy="1340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2.4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数据集的标注</a:t>
            </a:r>
            <a:endParaRPr lang="en-US" altLang="zh-CN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  <a:p>
            <a:r>
              <a:rPr 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2.5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处理数据对象的实用函数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4C1B4-6CB4-74CF-24A5-9D2B4FEC86AF}"/>
              </a:ext>
            </a:extLst>
          </p:cNvPr>
          <p:cNvSpPr txBox="1"/>
          <p:nvPr/>
        </p:nvSpPr>
        <p:spPr>
          <a:xfrm>
            <a:off x="505491" y="68728"/>
            <a:ext cx="1617751" cy="11079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bg2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014</a:t>
            </a:r>
            <a:endParaRPr lang="en-US" sz="6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597EC-684C-75BF-0D8D-9E7A93837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3003" y="2047037"/>
            <a:ext cx="5323774" cy="3693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487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4C6BE-42BB-254A-C8AB-C7491B49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0CDE8A-AF0A-DDFD-956F-765CFC26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174" y="-9234"/>
            <a:ext cx="6757058" cy="826811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3. 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图形初阶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8CF5BB9B-5333-FEAC-A028-1B6222A63A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349623" y="2699469"/>
            <a:ext cx="1929486" cy="2653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34CE7F8-EC42-1BCC-E94D-41956C045657}"/>
              </a:ext>
            </a:extLst>
          </p:cNvPr>
          <p:cNvSpPr txBox="1">
            <a:spLocks/>
          </p:cNvSpPr>
          <p:nvPr/>
        </p:nvSpPr>
        <p:spPr>
          <a:xfrm>
            <a:off x="0" y="1273797"/>
            <a:ext cx="3030071" cy="11456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4000" dirty="0"/>
            </a:br>
            <a:r>
              <a:rPr lang="en-US" altLang="zh-CN" sz="4000" dirty="0"/>
              <a:t>R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40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66363-EE55-2844-D17D-B200558D6EE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C12AB8-F1CE-32F9-1C2B-E727B9764DBC}"/>
              </a:ext>
            </a:extLst>
          </p:cNvPr>
          <p:cNvSpPr txBox="1">
            <a:spLocks/>
          </p:cNvSpPr>
          <p:nvPr/>
        </p:nvSpPr>
        <p:spPr>
          <a:xfrm>
            <a:off x="3196174" y="706243"/>
            <a:ext cx="8995826" cy="7101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3.1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使用图形 </a:t>
            </a:r>
            <a:r>
              <a:rPr 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3.2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一个简单的例子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F8E95-35BF-1D73-83A0-169FC8EA8EDF}"/>
              </a:ext>
            </a:extLst>
          </p:cNvPr>
          <p:cNvSpPr txBox="1"/>
          <p:nvPr/>
        </p:nvSpPr>
        <p:spPr>
          <a:xfrm>
            <a:off x="531941" y="68728"/>
            <a:ext cx="1564852" cy="11079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bg2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015</a:t>
            </a:r>
            <a:endParaRPr lang="en-US" sz="6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5A24A-96C4-585C-9747-52DDE7922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172" y="1416424"/>
            <a:ext cx="5628258" cy="4303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654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5EC0C-9366-DD36-DC8A-9B0272694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484A7A-E779-FA68-5F52-075ABF4A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174" y="-9234"/>
            <a:ext cx="6757058" cy="826811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3. 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图形初阶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AC4AB6C0-9B0B-A6AC-2779-F5676BAF00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349623" y="2699469"/>
            <a:ext cx="1929486" cy="2653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ADF4C57-9B2E-23CB-64CB-9F8D5B0E16AB}"/>
              </a:ext>
            </a:extLst>
          </p:cNvPr>
          <p:cNvSpPr txBox="1">
            <a:spLocks/>
          </p:cNvSpPr>
          <p:nvPr/>
        </p:nvSpPr>
        <p:spPr>
          <a:xfrm>
            <a:off x="0" y="1273797"/>
            <a:ext cx="3030071" cy="11456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4000" dirty="0"/>
            </a:br>
            <a:r>
              <a:rPr lang="en-US" altLang="zh-CN" sz="4000" dirty="0"/>
              <a:t>R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40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C833A4-6DF7-7568-B942-70E7A8E8AC29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7BEF5B5-7FC2-AD41-205B-5B2BEAE675CD}"/>
              </a:ext>
            </a:extLst>
          </p:cNvPr>
          <p:cNvSpPr txBox="1">
            <a:spLocks/>
          </p:cNvSpPr>
          <p:nvPr/>
        </p:nvSpPr>
        <p:spPr>
          <a:xfrm>
            <a:off x="3196174" y="706243"/>
            <a:ext cx="8995826" cy="7101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3.3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图形参数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BF47CB-91A2-C0AF-7D67-0F6F38E6AFE6}"/>
              </a:ext>
            </a:extLst>
          </p:cNvPr>
          <p:cNvSpPr txBox="1"/>
          <p:nvPr/>
        </p:nvSpPr>
        <p:spPr>
          <a:xfrm>
            <a:off x="519118" y="68728"/>
            <a:ext cx="1590499" cy="11079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bg2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016</a:t>
            </a:r>
            <a:endParaRPr lang="en-US" sz="6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C40FB-FCBD-B6BC-8E26-90C6415FE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322" y="1301722"/>
            <a:ext cx="5812542" cy="4535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843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E134E-D175-09FB-D55F-7A010CC65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4F1A30-CDEE-9085-0771-71507CBE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174" y="-9234"/>
            <a:ext cx="6757058" cy="826811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3. 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图形初阶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43D9C9F6-3086-391D-487C-E8535EB6F0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349623" y="2699469"/>
            <a:ext cx="1929486" cy="2653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017AAE5-3214-060D-2105-E6D88D0FDB78}"/>
              </a:ext>
            </a:extLst>
          </p:cNvPr>
          <p:cNvSpPr txBox="1">
            <a:spLocks/>
          </p:cNvSpPr>
          <p:nvPr/>
        </p:nvSpPr>
        <p:spPr>
          <a:xfrm>
            <a:off x="0" y="1273797"/>
            <a:ext cx="3030071" cy="11456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4000" dirty="0"/>
            </a:br>
            <a:r>
              <a:rPr lang="en-US" altLang="zh-CN" sz="4000" dirty="0"/>
              <a:t>R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40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4AF1A0-42E7-5235-4B62-083E9A8E317F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3A0F8E-07E5-69A8-495B-48D4F8765766}"/>
              </a:ext>
            </a:extLst>
          </p:cNvPr>
          <p:cNvSpPr txBox="1">
            <a:spLocks/>
          </p:cNvSpPr>
          <p:nvPr/>
        </p:nvSpPr>
        <p:spPr>
          <a:xfrm>
            <a:off x="3196174" y="706243"/>
            <a:ext cx="8995826" cy="7101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3.4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添加文本、自定义坐标轴和图例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1512D-EDBF-E864-129F-69D1349F600C}"/>
              </a:ext>
            </a:extLst>
          </p:cNvPr>
          <p:cNvSpPr txBox="1"/>
          <p:nvPr/>
        </p:nvSpPr>
        <p:spPr>
          <a:xfrm>
            <a:off x="535949" y="68728"/>
            <a:ext cx="1556837" cy="11079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bg2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017</a:t>
            </a:r>
            <a:endParaRPr lang="en-US" sz="6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1A30CA-E0AC-D861-B2F0-F49851821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116" y="1416424"/>
            <a:ext cx="6335908" cy="4369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01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3B460-7BA8-3D50-C46E-342494B23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C1E640-B030-17FC-5FF8-BF220F15F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174" y="-9234"/>
            <a:ext cx="6757058" cy="826811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3. 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图形初阶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1D91242F-7727-ED35-3647-85D75B1E929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349623" y="2699469"/>
            <a:ext cx="1929486" cy="2653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E78F693-1726-4015-6F49-735A6056E69B}"/>
              </a:ext>
            </a:extLst>
          </p:cNvPr>
          <p:cNvSpPr txBox="1">
            <a:spLocks/>
          </p:cNvSpPr>
          <p:nvPr/>
        </p:nvSpPr>
        <p:spPr>
          <a:xfrm>
            <a:off x="0" y="1273797"/>
            <a:ext cx="3030071" cy="11456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4000" dirty="0"/>
            </a:br>
            <a:r>
              <a:rPr lang="en-US" altLang="zh-CN" sz="4000" dirty="0"/>
              <a:t>R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40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2E649D-1065-44FF-C3FA-A6D06AE24317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711AE2-50B9-B1C6-B1F9-5E7F9B44265B}"/>
              </a:ext>
            </a:extLst>
          </p:cNvPr>
          <p:cNvSpPr txBox="1">
            <a:spLocks/>
          </p:cNvSpPr>
          <p:nvPr/>
        </p:nvSpPr>
        <p:spPr>
          <a:xfrm>
            <a:off x="3196174" y="706243"/>
            <a:ext cx="8995826" cy="7101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3.5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图形的组合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D1A24-DFDD-DB67-FF43-30432FFFDF9B}"/>
              </a:ext>
            </a:extLst>
          </p:cNvPr>
          <p:cNvSpPr txBox="1"/>
          <p:nvPr/>
        </p:nvSpPr>
        <p:spPr>
          <a:xfrm>
            <a:off x="511904" y="68728"/>
            <a:ext cx="1604927" cy="11079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bg2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018</a:t>
            </a:r>
            <a:endParaRPr lang="en-US" sz="6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2EC5F-00C8-E4F7-F81A-3FB77E2CA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627" y="1533054"/>
            <a:ext cx="5319616" cy="4158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B5816D9-CF5F-7CE8-7128-4045C232633D}"/>
              </a:ext>
            </a:extLst>
          </p:cNvPr>
          <p:cNvSpPr/>
          <p:nvPr/>
        </p:nvSpPr>
        <p:spPr>
          <a:xfrm>
            <a:off x="7368987" y="3164541"/>
            <a:ext cx="2584245" cy="2644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6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002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为何要使用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B4A0A7-CF42-2DC5-77D7-6CEE4E35E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0" y="1459865"/>
            <a:ext cx="6528771" cy="4192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4757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003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安装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和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Studio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92B37-E18E-FE2B-7AA0-2CD68EF3D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38" y="1764291"/>
            <a:ext cx="6187203" cy="3704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3756211" y="2617694"/>
            <a:ext cx="3200401" cy="681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5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AF5432-ADA3-F20C-527F-83FF40058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1" y="1403868"/>
            <a:ext cx="5636470" cy="4455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004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熟悉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语言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3635766" y="2528046"/>
            <a:ext cx="2576775" cy="1380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E6759B-9169-A84D-9CF1-CEADE638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13" y="2237897"/>
            <a:ext cx="5986094" cy="3474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005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熟悉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语言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2656889" y="4618199"/>
            <a:ext cx="4428563" cy="770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66C7B-C9AC-8E2E-0251-89995D00F02B}"/>
              </a:ext>
            </a:extLst>
          </p:cNvPr>
          <p:cNvSpPr txBox="1">
            <a:spLocks/>
          </p:cNvSpPr>
          <p:nvPr/>
        </p:nvSpPr>
        <p:spPr>
          <a:xfrm>
            <a:off x="692613" y="1360089"/>
            <a:ext cx="5986094" cy="5546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Tip: </a:t>
            </a:r>
            <a:r>
              <a:rPr lang="zh-CN" altLang="en-US" sz="2800" dirty="0">
                <a:latin typeface="ADLaM Display" panose="02010000000000000000" pitchFamily="2" charset="0"/>
                <a:ea typeface="隶书" panose="02010509060101010101" pitchFamily="49" charset="-122"/>
                <a:cs typeface="ADLaM Display" panose="02010000000000000000" pitchFamily="2" charset="0"/>
              </a:rPr>
              <a:t>如何改变</a:t>
            </a:r>
            <a:r>
              <a:rPr lang="en-US" altLang="zh-C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R-GUI</a:t>
            </a:r>
            <a:r>
              <a:rPr lang="zh-CN" altLang="en-US" sz="2800" dirty="0">
                <a:latin typeface="ADLaM Display" panose="02010000000000000000" pitchFamily="2" charset="0"/>
                <a:ea typeface="隶书" panose="02010509060101010101" pitchFamily="49" charset="-122"/>
                <a:cs typeface="ADLaM Display" panose="02010000000000000000" pitchFamily="2" charset="0"/>
              </a:rPr>
              <a:t>的显示语言？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0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4B4523-5D65-864D-7396-1ADE10F9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56" y="2311518"/>
            <a:ext cx="5299751" cy="3400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006 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熟悉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语言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66C7B-C9AC-8E2E-0251-89995D00F02B}"/>
              </a:ext>
            </a:extLst>
          </p:cNvPr>
          <p:cNvSpPr txBox="1">
            <a:spLocks/>
          </p:cNvSpPr>
          <p:nvPr/>
        </p:nvSpPr>
        <p:spPr>
          <a:xfrm>
            <a:off x="692613" y="1360089"/>
            <a:ext cx="5986094" cy="826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R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的包（</a:t>
            </a:r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Packages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）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5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007 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创建数据集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66C7B-C9AC-8E2E-0251-89995D00F02B}"/>
              </a:ext>
            </a:extLst>
          </p:cNvPr>
          <p:cNvSpPr txBox="1">
            <a:spLocks/>
          </p:cNvSpPr>
          <p:nvPr/>
        </p:nvSpPr>
        <p:spPr>
          <a:xfrm>
            <a:off x="692613" y="1360089"/>
            <a:ext cx="5986094" cy="826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数据集概念，标量</a:t>
            </a:r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/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向量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2CBBDE-2BA4-B9A5-341E-3C5E071B1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956" y="2160900"/>
            <a:ext cx="5092770" cy="367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E50B89-1787-8FE6-09ED-77B230FA49A7}"/>
              </a:ext>
            </a:extLst>
          </p:cNvPr>
          <p:cNvSpPr/>
          <p:nvPr/>
        </p:nvSpPr>
        <p:spPr>
          <a:xfrm>
            <a:off x="2319564" y="2457419"/>
            <a:ext cx="4428563" cy="2213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9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D0FEC-AF34-63B9-5687-C5D2E382C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98" y="2243888"/>
            <a:ext cx="6066636" cy="353607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008 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创建数据集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66C7B-C9AC-8E2E-0251-89995D00F02B}"/>
              </a:ext>
            </a:extLst>
          </p:cNvPr>
          <p:cNvSpPr txBox="1">
            <a:spLocks/>
          </p:cNvSpPr>
          <p:nvPr/>
        </p:nvSpPr>
        <p:spPr>
          <a:xfrm>
            <a:off x="692613" y="1360089"/>
            <a:ext cx="5986094" cy="826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2.2.2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矩阵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50B89-1787-8FE6-09ED-77B230FA49A7}"/>
              </a:ext>
            </a:extLst>
          </p:cNvPr>
          <p:cNvSpPr/>
          <p:nvPr/>
        </p:nvSpPr>
        <p:spPr>
          <a:xfrm>
            <a:off x="1900518" y="3429000"/>
            <a:ext cx="4847609" cy="856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5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D9B2A-7D18-1240-8B48-E0FB5CDAE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9F5485-82ED-191F-CE4B-5C7936EA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7"/>
            <a:ext cx="6757058" cy="826811"/>
          </a:xfrm>
        </p:spPr>
        <p:txBody>
          <a:bodyPr/>
          <a:lstStyle/>
          <a:p>
            <a:r>
              <a:rPr lang="en-US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009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创建数据集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AA0D6022-7F78-2318-E545-EAB85E6BC3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9C53002-6FC8-F7E8-A323-2CFA63A18A30}"/>
              </a:ext>
            </a:extLst>
          </p:cNvPr>
          <p:cNvSpPr txBox="1">
            <a:spLocks/>
          </p:cNvSpPr>
          <p:nvPr/>
        </p:nvSpPr>
        <p:spPr>
          <a:xfrm>
            <a:off x="7492198" y="267855"/>
            <a:ext cx="3320846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4000" dirty="0"/>
            </a:br>
            <a:r>
              <a:rPr lang="en-US" altLang="zh-CN" sz="4000" dirty="0"/>
              <a:t>R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40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D8160E-528F-EBE9-6709-E768D4318C4C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BDD91E-7680-13DF-04D7-4536D1170992}"/>
              </a:ext>
            </a:extLst>
          </p:cNvPr>
          <p:cNvSpPr txBox="1">
            <a:spLocks/>
          </p:cNvSpPr>
          <p:nvPr/>
        </p:nvSpPr>
        <p:spPr>
          <a:xfrm>
            <a:off x="692613" y="1360089"/>
            <a:ext cx="5986094" cy="826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2.2.3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数组  </a:t>
            </a:r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2.2.4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数据框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E4ACF-C37C-BE61-7C1E-CC08FDD91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109" y="2082434"/>
            <a:ext cx="5281639" cy="3692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363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{B5F650F4-FD4D-4A6A-8664-D63E5047E460}tf11964407_win32</Template>
  <TotalTime>5848</TotalTime>
  <Words>1025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华文隶书</vt:lpstr>
      <vt:lpstr>ADLaM Display</vt:lpstr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R in Action R语言实战</vt:lpstr>
      <vt:lpstr>002 – 为何要使用R</vt:lpstr>
      <vt:lpstr>003 – 安装R和R Studio</vt:lpstr>
      <vt:lpstr>004 – 熟悉R语言</vt:lpstr>
      <vt:lpstr>005 – 熟悉R语言</vt:lpstr>
      <vt:lpstr>006  – 熟悉R语言</vt:lpstr>
      <vt:lpstr>007  2. 创建数据集</vt:lpstr>
      <vt:lpstr>008  2. 创建数据集</vt:lpstr>
      <vt:lpstr>009  2. 创建数据集</vt:lpstr>
      <vt:lpstr>010  2. 创建数据集</vt:lpstr>
      <vt:lpstr>011  2. 创建数据集</vt:lpstr>
      <vt:lpstr>2. 创建数据集</vt:lpstr>
      <vt:lpstr>2. 创建数据集</vt:lpstr>
      <vt:lpstr>2. 创建数据集</vt:lpstr>
      <vt:lpstr>3. 图形初阶</vt:lpstr>
      <vt:lpstr>3. 图形初阶</vt:lpstr>
      <vt:lpstr>3. 图形初阶</vt:lpstr>
      <vt:lpstr>3. 图形初阶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Zhao Xiaoqi</dc:creator>
  <cp:lastModifiedBy>Zhao Xiaoqi</cp:lastModifiedBy>
  <cp:revision>27</cp:revision>
  <dcterms:created xsi:type="dcterms:W3CDTF">2023-12-17T19:00:16Z</dcterms:created>
  <dcterms:modified xsi:type="dcterms:W3CDTF">2024-03-09T20:37:29Z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2023-12-17T19:00:30Z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5ef934ee-8de8-4bc8-acf2-8b08f77ce12a</vt:lpwstr>
  </property>
  <property fmtid="{D5CDD505-2E9C-101B-9397-08002B2CF9AE}" pid="10" name="MSIP_Label_bd2ff15f-6ce8-47f3-93ce-f81f88196d24_ContentBits">
    <vt:lpwstr>0</vt:lpwstr>
  </property>
</Properties>
</file>