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20"/>
  </p:notesMasterIdLst>
  <p:handoutMasterIdLst>
    <p:handoutMasterId r:id="rId21"/>
  </p:handoutMasterIdLst>
  <p:sldIdLst>
    <p:sldId id="394" r:id="rId5"/>
    <p:sldId id="383" r:id="rId6"/>
    <p:sldId id="384" r:id="rId7"/>
    <p:sldId id="386" r:id="rId8"/>
    <p:sldId id="388" r:id="rId9"/>
    <p:sldId id="385" r:id="rId10"/>
    <p:sldId id="389" r:id="rId11"/>
    <p:sldId id="390" r:id="rId12"/>
    <p:sldId id="391" r:id="rId13"/>
    <p:sldId id="392" r:id="rId14"/>
    <p:sldId id="393" r:id="rId15"/>
    <p:sldId id="395" r:id="rId16"/>
    <p:sldId id="397" r:id="rId17"/>
    <p:sldId id="398" r:id="rId18"/>
    <p:sldId id="399" r:id="rId19"/>
  </p:sldIdLst>
  <p:sldSz cx="12192000" cy="6858000"/>
  <p:notesSz cx="9388475" cy="7102475"/>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72" autoAdjust="0"/>
  </p:normalViewPr>
  <p:slideViewPr>
    <p:cSldViewPr snapToGrid="0">
      <p:cViewPr varScale="1">
        <p:scale>
          <a:sx n="58" d="100"/>
          <a:sy n="58" d="100"/>
        </p:scale>
        <p:origin x="108" y="882"/>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1098"/>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5/13/2024</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5/13/2024</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extLst>
      <p:ext uri="{BB962C8B-B14F-4D97-AF65-F5344CB8AC3E}">
        <p14:creationId xmlns:p14="http://schemas.microsoft.com/office/powerpoint/2010/main" val="372527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14</a:t>
            </a:fld>
            <a:endParaRPr lang="en-US" dirty="0"/>
          </a:p>
        </p:txBody>
      </p:sp>
    </p:spTree>
    <p:extLst>
      <p:ext uri="{BB962C8B-B14F-4D97-AF65-F5344CB8AC3E}">
        <p14:creationId xmlns:p14="http://schemas.microsoft.com/office/powerpoint/2010/main" val="215859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15</a:t>
            </a:fld>
            <a:endParaRPr lang="en-US" dirty="0"/>
          </a:p>
        </p:txBody>
      </p:sp>
    </p:spTree>
    <p:extLst>
      <p:ext uri="{BB962C8B-B14F-4D97-AF65-F5344CB8AC3E}">
        <p14:creationId xmlns:p14="http://schemas.microsoft.com/office/powerpoint/2010/main" val="4016344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dirty="0"/>
          </a:p>
        </p:txBody>
      </p:sp>
    </p:spTree>
    <p:extLst>
      <p:ext uri="{BB962C8B-B14F-4D97-AF65-F5344CB8AC3E}">
        <p14:creationId xmlns:p14="http://schemas.microsoft.com/office/powerpoint/2010/main" val="4294574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835637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3899199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10</a:t>
            </a:fld>
            <a:endParaRPr lang="en-US" dirty="0"/>
          </a:p>
        </p:txBody>
      </p:sp>
    </p:spTree>
    <p:extLst>
      <p:ext uri="{BB962C8B-B14F-4D97-AF65-F5344CB8AC3E}">
        <p14:creationId xmlns:p14="http://schemas.microsoft.com/office/powerpoint/2010/main" val="41390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12</a:t>
            </a:fld>
            <a:endParaRPr lang="en-US" dirty="0"/>
          </a:p>
        </p:txBody>
      </p:sp>
    </p:spTree>
    <p:extLst>
      <p:ext uri="{BB962C8B-B14F-4D97-AF65-F5344CB8AC3E}">
        <p14:creationId xmlns:p14="http://schemas.microsoft.com/office/powerpoint/2010/main" val="5793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lvl="0">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lvl="0">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lvl="0">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lvl="0">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lvl="0">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lvl="0">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lvl="0">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dirty="0">
              <a:solidFill>
                <a:schemeClr val="bg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Segoe UI" panose="020B0502040204020203"/>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dirty="0">
              <a:ln>
                <a:noFill/>
              </a:ln>
              <a:solidFill>
                <a:srgbClr val="FFFFFF"/>
              </a:solidFill>
              <a:effectLst/>
              <a:uLnTx/>
              <a:uFillTx/>
              <a:latin typeface="Segoe UI" panose="020B0502040204020203"/>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p:cNvGrpSpPr/>
          <p:nvPr userDrawn="1"/>
        </p:nvGrpSpPr>
        <p:grpSpPr>
          <a:xfrm>
            <a:off x="5976075" y="3634505"/>
            <a:ext cx="1700633" cy="1798732"/>
            <a:chOff x="5976075" y="3634505"/>
            <a:chExt cx="1700633" cy="1798732"/>
          </a:xfrm>
        </p:grpSpPr>
        <p:pic>
          <p:nvPicPr>
            <p:cNvPr id="9" name="Picture 8"/>
            <p:cNvPicPr>
              <a:picLocks noChangeAspect="1"/>
            </p:cNvPicPr>
            <p:nvPr/>
          </p:nvPicPr>
          <p:blipFill rotWithShape="1">
            <a:blip r:embed="rId5" cstate="screen">
              <a:extLst>
                <a:ext uri="{28A0092B-C50C-407E-A947-70E740481C1C}">
                  <a14:useLocalDpi xmlns:a14="http://schemas.microsoft.com/office/drawing/2010/main" val="0"/>
                </a:ext>
              </a:extLst>
            </a:blip>
            <a:srcRect/>
            <a:stretch>
              <a:fillRect/>
            </a:stretch>
          </p:blipFill>
          <p:spPr>
            <a:xfrm>
              <a:off x="6061135" y="4142336"/>
              <a:ext cx="860601" cy="1290901"/>
            </a:xfrm>
            <a:prstGeom prst="rect">
              <a:avLst/>
            </a:prstGeom>
          </p:spPr>
        </p:pic>
        <p:sp>
          <p:nvSpPr>
            <p:cNvPr id="10" name="TextBox 9"/>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
        <p:nvSpPr>
          <p:cNvPr id="13" name="TextBox 12">
            <a:hlinkClick r:id="rId4"/>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solidFill>
                  <a:schemeClr val="bg1"/>
                </a:soli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tags" Target="../tags/tag3.xml"/><Relationship Id="rId6" Type="http://schemas.openxmlformats.org/officeDocument/2006/relationships/hyperlink" Target="https://github.com/yasenstar/self_learning" TargetMode="External"/><Relationship Id="rId5"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4.xml"/><Relationship Id="rId1" Type="http://schemas.openxmlformats.org/officeDocument/2006/relationships/tags" Target="../tags/tag4.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hyperlink" Target="https://github.com/yasenstar/ontology/blob/main/working/mooc-test.rdf" TargetMode="External"/><Relationship Id="rId5" Type="http://schemas.openxmlformats.org/officeDocument/2006/relationships/image" Target="../media/image17.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hyperlink" Target="https://wmfexcel.com/2021/09/04/how-to-replace-value-with-a-value-from-another-column-in-power-query/" TargetMode="External"/><Relationship Id="rId5" Type="http://schemas.openxmlformats.org/officeDocument/2006/relationships/image" Target="../media/image18.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2.xml"/><Relationship Id="rId5" Type="http://schemas.openxmlformats.org/officeDocument/2006/relationships/hyperlink" Target="https://github.com/yasenstar/ontology/blob/main/working/mooc-test.rdf"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2.xml"/><Relationship Id="rId5" Type="http://schemas.openxmlformats.org/officeDocument/2006/relationships/image" Target="../media/image1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2.xml"/><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On-hand Tool Tips</a:t>
            </a:r>
            <a:br>
              <a:rPr lang="en-US" sz="5400" dirty="0"/>
            </a:br>
            <a:r>
              <a:rPr lang="zh-CN" altLang="en-US" sz="5400" dirty="0"/>
              <a:t>日常工具使用技巧</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spTree>
    <p:extLst>
      <p:ext uri="{BB962C8B-B14F-4D97-AF65-F5344CB8AC3E}">
        <p14:creationId xmlns:p14="http://schemas.microsoft.com/office/powerpoint/2010/main" val="365852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Learn TEXTSPLIT() Function in Excel</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10</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873237" y="428625"/>
            <a:ext cx="2366898" cy="1924599"/>
          </a:xfrm>
          <a:prstGeom prst="rect">
            <a:avLst/>
          </a:prstGeom>
          <a:ln>
            <a:noFill/>
          </a:ln>
          <a:effectLst>
            <a:softEdge rad="112500"/>
          </a:effectLst>
        </p:spPr>
      </p:pic>
      <p:sp>
        <p:nvSpPr>
          <p:cNvPr id="5" name="TextBox 4">
            <a:extLst>
              <a:ext uri="{FF2B5EF4-FFF2-40B4-BE49-F238E27FC236}">
                <a16:creationId xmlns:a16="http://schemas.microsoft.com/office/drawing/2014/main" id="{375311B2-4B0F-D157-AF12-7A9318CA6923}"/>
              </a:ext>
            </a:extLst>
          </p:cNvPr>
          <p:cNvSpPr txBox="1"/>
          <p:nvPr/>
        </p:nvSpPr>
        <p:spPr>
          <a:xfrm>
            <a:off x="268449" y="6323962"/>
            <a:ext cx="1370888" cy="369332"/>
          </a:xfrm>
          <a:prstGeom prst="rect">
            <a:avLst/>
          </a:prstGeom>
          <a:noFill/>
        </p:spPr>
        <p:txBody>
          <a:bodyPr wrap="none" rtlCol="0">
            <a:spAutoFit/>
          </a:bodyPr>
          <a:lstStyle/>
          <a:p>
            <a:r>
              <a:rPr lang="en-US" dirty="0"/>
              <a:t>2024-01-21</a:t>
            </a:r>
          </a:p>
        </p:txBody>
      </p:sp>
      <p:sp>
        <p:nvSpPr>
          <p:cNvPr id="6" name="TextBox 5">
            <a:extLst>
              <a:ext uri="{FF2B5EF4-FFF2-40B4-BE49-F238E27FC236}">
                <a16:creationId xmlns:a16="http://schemas.microsoft.com/office/drawing/2014/main" id="{C573E5EF-F744-FAA5-8C8A-C5E0ECFD9CC2}"/>
              </a:ext>
            </a:extLst>
          </p:cNvPr>
          <p:cNvSpPr txBox="1"/>
          <p:nvPr/>
        </p:nvSpPr>
        <p:spPr>
          <a:xfrm>
            <a:off x="787425" y="5525609"/>
            <a:ext cx="5757410" cy="369332"/>
          </a:xfrm>
          <a:prstGeom prst="rect">
            <a:avLst/>
          </a:prstGeom>
          <a:noFill/>
        </p:spPr>
        <p:txBody>
          <a:bodyPr wrap="none" rtlCol="0">
            <a:spAutoFit/>
          </a:bodyPr>
          <a:lstStyle/>
          <a:p>
            <a:r>
              <a:rPr lang="en-US" altLang="zh-CN" b="1" dirty="0"/>
              <a:t>GitHub: </a:t>
            </a:r>
            <a:r>
              <a:rPr lang="en-US" b="1" dirty="0">
                <a:hlinkClick r:id="rId6"/>
              </a:rPr>
              <a:t>https://github.com/yasenstar/self_learning</a:t>
            </a:r>
            <a:endParaRPr lang="en-US" b="1" dirty="0"/>
          </a:p>
        </p:txBody>
      </p:sp>
    </p:spTree>
    <p:extLst>
      <p:ext uri="{BB962C8B-B14F-4D97-AF65-F5344CB8AC3E}">
        <p14:creationId xmlns:p14="http://schemas.microsoft.com/office/powerpoint/2010/main" val="245849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E462F0-E74B-0301-2C26-5D49AB69DC77}"/>
              </a:ext>
            </a:extLst>
          </p:cNvPr>
          <p:cNvSpPr>
            <a:spLocks noGrp="1"/>
          </p:cNvSpPr>
          <p:nvPr>
            <p:ph type="sldNum" sz="quarter" idx="4"/>
          </p:nvPr>
        </p:nvSpPr>
        <p:spPr/>
        <p:txBody>
          <a:bodyPr/>
          <a:lstStyle/>
          <a:p>
            <a:fld id="{5AE1514C-5E56-4738-A1FF-4B1CFD2A3E36}" type="slidenum">
              <a:rPr lang="en-US" smtClean="0"/>
              <a:t>11</a:t>
            </a:fld>
            <a:endParaRPr lang="en-US" dirty="0"/>
          </a:p>
        </p:txBody>
      </p:sp>
      <p:sp>
        <p:nvSpPr>
          <p:cNvPr id="7" name="Text Placeholder 6">
            <a:extLst>
              <a:ext uri="{FF2B5EF4-FFF2-40B4-BE49-F238E27FC236}">
                <a16:creationId xmlns:a16="http://schemas.microsoft.com/office/drawing/2014/main" id="{AF90A6E4-DE34-4878-4A32-8103BAD82C56}"/>
              </a:ext>
            </a:extLst>
          </p:cNvPr>
          <p:cNvSpPr>
            <a:spLocks noGrp="1"/>
          </p:cNvSpPr>
          <p:nvPr>
            <p:ph type="body" sz="quarter" idx="11"/>
          </p:nvPr>
        </p:nvSpPr>
        <p:spPr>
          <a:xfrm>
            <a:off x="0" y="886120"/>
            <a:ext cx="6096000" cy="5693866"/>
          </a:xfrm>
        </p:spPr>
        <p:txBody>
          <a:bodyPr/>
          <a:lstStyle/>
          <a:p>
            <a:pPr algn="l">
              <a:lnSpc>
                <a:spcPct val="100000"/>
              </a:lnSpc>
            </a:pPr>
            <a:r>
              <a:rPr lang="en-US" sz="2000" dirty="0"/>
              <a:t>Summary: splits text by a given delimiter to an array that spills into multiple cells, rows or columns</a:t>
            </a:r>
          </a:p>
          <a:p>
            <a:pPr algn="l">
              <a:lnSpc>
                <a:spcPct val="100000"/>
              </a:lnSpc>
            </a:pPr>
            <a:r>
              <a:rPr lang="en-US" altLang="zh-CN" sz="2000" dirty="0"/>
              <a:t>Syntax </a:t>
            </a:r>
            <a:r>
              <a:rPr lang="zh-CN" altLang="en-US" sz="2000" dirty="0"/>
              <a:t>语法</a:t>
            </a:r>
            <a:r>
              <a:rPr lang="en-US" altLang="zh-CN" sz="2000" dirty="0"/>
              <a:t>:</a:t>
            </a:r>
          </a:p>
          <a:p>
            <a:pPr algn="l">
              <a:lnSpc>
                <a:spcPct val="100000"/>
              </a:lnSpc>
            </a:pPr>
            <a:r>
              <a:rPr lang="en-US" sz="2000" dirty="0"/>
              <a:t>=TEXTSPLIT(text, </a:t>
            </a:r>
            <a:r>
              <a:rPr lang="en-US" sz="2000" dirty="0" err="1"/>
              <a:t>col_delimiter</a:t>
            </a:r>
            <a:r>
              <a:rPr lang="en-US" sz="2000" dirty="0"/>
              <a:t>, [</a:t>
            </a:r>
            <a:r>
              <a:rPr lang="en-US" sz="2000" dirty="0" err="1"/>
              <a:t>row_delimiter</a:t>
            </a:r>
            <a:r>
              <a:rPr lang="en-US" sz="2000" dirty="0"/>
              <a:t>], [</a:t>
            </a:r>
            <a:r>
              <a:rPr lang="en-US" sz="2000" dirty="0" err="1"/>
              <a:t>ignore_empty</a:t>
            </a:r>
            <a:r>
              <a:rPr lang="en-US" sz="2000" dirty="0"/>
              <a:t>], [</a:t>
            </a:r>
            <a:r>
              <a:rPr lang="en-US" sz="2000" dirty="0" err="1"/>
              <a:t>match_mode</a:t>
            </a:r>
            <a:r>
              <a:rPr lang="en-US" sz="2000" dirty="0"/>
              <a:t>], [</a:t>
            </a:r>
            <a:r>
              <a:rPr lang="en-US" sz="2000" dirty="0" err="1"/>
              <a:t>pad_with</a:t>
            </a:r>
            <a:r>
              <a:rPr lang="en-US" sz="2000" dirty="0"/>
              <a:t>])</a:t>
            </a:r>
          </a:p>
          <a:p>
            <a:pPr marL="285750" indent="-216000" algn="l">
              <a:lnSpc>
                <a:spcPct val="100000"/>
              </a:lnSpc>
              <a:spcAft>
                <a:spcPts val="1800"/>
              </a:spcAft>
              <a:buFont typeface="Arial" panose="020B0604020202020204" pitchFamily="34" charset="0"/>
              <a:buChar char="•"/>
            </a:pPr>
            <a:r>
              <a:rPr lang="en-US" sz="1400" dirty="0"/>
              <a:t>text: the text string to split</a:t>
            </a:r>
          </a:p>
          <a:p>
            <a:pPr marL="285750" indent="-216000" algn="l">
              <a:lnSpc>
                <a:spcPct val="100000"/>
              </a:lnSpc>
              <a:spcAft>
                <a:spcPts val="1800"/>
              </a:spcAft>
              <a:buFont typeface="Arial" panose="020B0604020202020204" pitchFamily="34" charset="0"/>
              <a:buChar char="•"/>
            </a:pPr>
            <a:r>
              <a:rPr lang="en-US" sz="1400" dirty="0" err="1"/>
              <a:t>col_delimiter</a:t>
            </a:r>
            <a:r>
              <a:rPr lang="en-US" sz="1400" dirty="0"/>
              <a:t>: the character(s) to delimit columns</a:t>
            </a:r>
          </a:p>
          <a:p>
            <a:pPr marL="285750" indent="-216000" algn="l">
              <a:lnSpc>
                <a:spcPct val="100000"/>
              </a:lnSpc>
              <a:spcAft>
                <a:spcPts val="1800"/>
              </a:spcAft>
              <a:buFont typeface="Arial" panose="020B0604020202020204" pitchFamily="34" charset="0"/>
              <a:buChar char="•"/>
            </a:pPr>
            <a:r>
              <a:rPr lang="en-US" sz="1400" dirty="0" err="1"/>
              <a:t>row_delimiter</a:t>
            </a:r>
            <a:r>
              <a:rPr lang="en-US" sz="1400" dirty="0"/>
              <a:t>: [optional]</a:t>
            </a:r>
            <a:r>
              <a:rPr lang="zh-CN" altLang="en-US" sz="1400" dirty="0"/>
              <a:t> </a:t>
            </a:r>
            <a:r>
              <a:rPr lang="en-US" altLang="zh-CN" sz="1400" dirty="0"/>
              <a:t>the</a:t>
            </a:r>
            <a:r>
              <a:rPr lang="zh-CN" altLang="en-US" sz="1400" dirty="0"/>
              <a:t> </a:t>
            </a:r>
            <a:r>
              <a:rPr lang="en-US" altLang="zh-CN" sz="1400" dirty="0"/>
              <a:t>character(s)</a:t>
            </a:r>
            <a:r>
              <a:rPr lang="zh-CN" altLang="en-US" sz="1400" dirty="0"/>
              <a:t> </a:t>
            </a:r>
            <a:r>
              <a:rPr lang="en-US" altLang="zh-CN" sz="1400" dirty="0"/>
              <a:t>to</a:t>
            </a:r>
            <a:r>
              <a:rPr lang="zh-CN" altLang="en-US" sz="1400" dirty="0"/>
              <a:t> </a:t>
            </a:r>
            <a:r>
              <a:rPr lang="en-US" altLang="zh-CN" sz="1400" dirty="0"/>
              <a:t>delimit</a:t>
            </a:r>
            <a:r>
              <a:rPr lang="zh-CN" altLang="en-US" sz="1400" dirty="0"/>
              <a:t> </a:t>
            </a:r>
            <a:r>
              <a:rPr lang="en-US" altLang="zh-CN" sz="1400" dirty="0"/>
              <a:t>rows</a:t>
            </a:r>
          </a:p>
          <a:p>
            <a:pPr marL="285750" indent="-216000" algn="l">
              <a:lnSpc>
                <a:spcPct val="100000"/>
              </a:lnSpc>
              <a:spcAft>
                <a:spcPts val="1800"/>
              </a:spcAft>
              <a:buFont typeface="Arial" panose="020B0604020202020204" pitchFamily="34" charset="0"/>
              <a:buChar char="•"/>
            </a:pPr>
            <a:r>
              <a:rPr lang="en-US" sz="1400" dirty="0" err="1"/>
              <a:t>ignore_empty</a:t>
            </a:r>
            <a:r>
              <a:rPr lang="en-US" sz="1400" dirty="0"/>
              <a:t>: [optional] ignore empty values. TRUE = ignore, FALSE = preserve. Default is FALSE</a:t>
            </a:r>
          </a:p>
          <a:p>
            <a:pPr marL="285750" indent="-216000" algn="l">
              <a:lnSpc>
                <a:spcPct val="100000"/>
              </a:lnSpc>
              <a:spcAft>
                <a:spcPts val="1800"/>
              </a:spcAft>
              <a:buFont typeface="Arial" panose="020B0604020202020204" pitchFamily="34" charset="0"/>
              <a:buChar char="•"/>
            </a:pPr>
            <a:r>
              <a:rPr lang="en-US" sz="1400" dirty="0" err="1"/>
              <a:t>match_mode</a:t>
            </a:r>
            <a:r>
              <a:rPr lang="en-US" sz="1400" dirty="0"/>
              <a:t>: [optional] case-sensitivity. 0 = enabled, 1 = disabled. Default is 0</a:t>
            </a:r>
          </a:p>
          <a:p>
            <a:pPr marL="285750" indent="-216000" algn="l">
              <a:lnSpc>
                <a:spcPct val="100000"/>
              </a:lnSpc>
              <a:spcAft>
                <a:spcPts val="1800"/>
              </a:spcAft>
              <a:buFont typeface="Arial" panose="020B0604020202020204" pitchFamily="34" charset="0"/>
              <a:buChar char="•"/>
            </a:pPr>
            <a:r>
              <a:rPr lang="en-US" sz="1400" dirty="0" err="1"/>
              <a:t>pad_with</a:t>
            </a:r>
            <a:r>
              <a:rPr lang="en-US" sz="1400" dirty="0"/>
              <a:t>: [optional] value to pad missing value in 2D arrays.</a:t>
            </a:r>
          </a:p>
        </p:txBody>
      </p:sp>
      <p:sp>
        <p:nvSpPr>
          <p:cNvPr id="9" name="Text Placeholder 8">
            <a:extLst>
              <a:ext uri="{FF2B5EF4-FFF2-40B4-BE49-F238E27FC236}">
                <a16:creationId xmlns:a16="http://schemas.microsoft.com/office/drawing/2014/main" id="{3C7F0519-3D07-F3A7-309B-FA6E1FF567E6}"/>
              </a:ext>
            </a:extLst>
          </p:cNvPr>
          <p:cNvSpPr>
            <a:spLocks noGrp="1"/>
          </p:cNvSpPr>
          <p:nvPr>
            <p:ph type="body" sz="quarter" idx="19"/>
          </p:nvPr>
        </p:nvSpPr>
        <p:spPr>
          <a:xfrm>
            <a:off x="0" y="177849"/>
            <a:ext cx="6096000" cy="590931"/>
          </a:xfrm>
        </p:spPr>
        <p:txBody>
          <a:bodyPr/>
          <a:lstStyle/>
          <a:p>
            <a:r>
              <a:rPr lang="en-US" dirty="0"/>
              <a:t>TEXTSPLIT </a:t>
            </a:r>
            <a:r>
              <a:rPr lang="zh-CN" altLang="en-US" dirty="0"/>
              <a:t>文本拆分</a:t>
            </a:r>
            <a:r>
              <a:rPr lang="en-US" dirty="0"/>
              <a:t> Function</a:t>
            </a:r>
          </a:p>
        </p:txBody>
      </p:sp>
      <p:pic>
        <p:nvPicPr>
          <p:cNvPr id="10" name="图片 1">
            <a:extLst>
              <a:ext uri="{FF2B5EF4-FFF2-40B4-BE49-F238E27FC236}">
                <a16:creationId xmlns:a16="http://schemas.microsoft.com/office/drawing/2014/main" id="{0E541F23-C5D0-56B9-55BD-0E993490568A}"/>
              </a:ext>
            </a:extLst>
          </p:cNvPr>
          <p:cNvPicPr>
            <a:picLocks noChangeAspect="1"/>
          </p:cNvPicPr>
          <p:nvPr>
            <p:custDataLst>
              <p:tags r:id="rId1"/>
            </p:custDataLst>
          </p:nvPr>
        </p:nvPicPr>
        <p:blipFill>
          <a:blip r:embed="rId3"/>
          <a:stretch>
            <a:fillRect/>
          </a:stretch>
        </p:blipFill>
        <p:spPr>
          <a:xfrm>
            <a:off x="11241789" y="7938"/>
            <a:ext cx="950211" cy="772646"/>
          </a:xfrm>
          <a:prstGeom prst="rect">
            <a:avLst/>
          </a:prstGeom>
          <a:ln>
            <a:noFill/>
          </a:ln>
          <a:effectLst>
            <a:softEdge rad="112500"/>
          </a:effectLst>
        </p:spPr>
      </p:pic>
      <p:grpSp>
        <p:nvGrpSpPr>
          <p:cNvPr id="14" name="Group 13">
            <a:extLst>
              <a:ext uri="{FF2B5EF4-FFF2-40B4-BE49-F238E27FC236}">
                <a16:creationId xmlns:a16="http://schemas.microsoft.com/office/drawing/2014/main" id="{15EF4AD5-67BE-68D6-FC5D-F2145B2DD623}"/>
              </a:ext>
            </a:extLst>
          </p:cNvPr>
          <p:cNvGrpSpPr/>
          <p:nvPr/>
        </p:nvGrpSpPr>
        <p:grpSpPr>
          <a:xfrm>
            <a:off x="6174557" y="780584"/>
            <a:ext cx="5778631" cy="5232766"/>
            <a:chOff x="6174557" y="1140642"/>
            <a:chExt cx="5778631" cy="4861855"/>
          </a:xfrm>
        </p:grpSpPr>
        <p:pic>
          <p:nvPicPr>
            <p:cNvPr id="13" name="Picture 12" descr="Blue desert under the sun">
              <a:extLst>
                <a:ext uri="{FF2B5EF4-FFF2-40B4-BE49-F238E27FC236}">
                  <a16:creationId xmlns:a16="http://schemas.microsoft.com/office/drawing/2014/main" id="{CCBB0DAC-0A75-0B70-5BF6-B087BBD32B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4557" y="1140642"/>
              <a:ext cx="5778631" cy="48618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00395F34-4879-E26E-9D84-CA870112C4E8}"/>
                </a:ext>
              </a:extLst>
            </p:cNvPr>
            <p:cNvSpPr txBox="1"/>
            <p:nvPr/>
          </p:nvSpPr>
          <p:spPr>
            <a:xfrm>
              <a:off x="6710637" y="1200167"/>
              <a:ext cx="4706470" cy="4661158"/>
            </a:xfrm>
            <a:prstGeom prst="rect">
              <a:avLst/>
            </a:prstGeom>
            <a:noFill/>
          </p:spPr>
          <p:txBody>
            <a:bodyPr wrap="square" rtlCol="0">
              <a:spAutoFit/>
            </a:bodyPr>
            <a:lstStyle/>
            <a:p>
              <a:pPr>
                <a:spcAft>
                  <a:spcPts val="1800"/>
                </a:spcAft>
              </a:pPr>
              <a:r>
                <a:rPr lang="en-US" sz="2000" dirty="0"/>
                <a:t>Demo:</a:t>
              </a:r>
            </a:p>
            <a:p>
              <a:pPr marL="342900" indent="-342900">
                <a:spcAft>
                  <a:spcPts val="1800"/>
                </a:spcAft>
                <a:buAutoNum type="arabicPeriod"/>
              </a:pPr>
              <a:r>
                <a:rPr lang="en-US" sz="2000" dirty="0"/>
                <a:t>Delimiter base on column</a:t>
              </a:r>
            </a:p>
            <a:p>
              <a:pPr marL="342900" indent="-342900">
                <a:spcAft>
                  <a:spcPts val="1800"/>
                </a:spcAft>
                <a:buAutoNum type="arabicPeriod"/>
              </a:pPr>
              <a:r>
                <a:rPr lang="en-US" sz="2000" dirty="0"/>
                <a:t>Delimiter base on rows</a:t>
              </a:r>
            </a:p>
            <a:p>
              <a:pPr marL="342900" indent="-342900">
                <a:spcAft>
                  <a:spcPts val="1800"/>
                </a:spcAft>
                <a:buAutoNum type="arabicPeriod"/>
              </a:pPr>
              <a:r>
                <a:rPr lang="en-US" sz="2000" dirty="0"/>
                <a:t>Split base on variable characters (multiple delimiters)</a:t>
              </a:r>
            </a:p>
            <a:p>
              <a:pPr marL="342900" indent="-342900">
                <a:spcAft>
                  <a:spcPts val="1800"/>
                </a:spcAft>
                <a:buAutoNum type="arabicPeriod"/>
              </a:pPr>
              <a:r>
                <a:rPr lang="en-US" altLang="zh-CN" sz="2000" dirty="0"/>
                <a:t>Split in both column and row</a:t>
              </a:r>
            </a:p>
            <a:p>
              <a:pPr marL="342900" indent="-342900">
                <a:spcAft>
                  <a:spcPts val="1800"/>
                </a:spcAft>
                <a:buAutoNum type="arabicPeriod"/>
              </a:pPr>
              <a:r>
                <a:rPr lang="en-US" sz="2000" dirty="0"/>
                <a:t>Ignore empty value</a:t>
              </a:r>
            </a:p>
            <a:p>
              <a:pPr marL="342900" indent="-342900">
                <a:spcAft>
                  <a:spcPts val="1800"/>
                </a:spcAft>
                <a:buAutoNum type="arabicPeriod"/>
              </a:pPr>
              <a:r>
                <a:rPr lang="en-US" sz="2000" dirty="0"/>
                <a:t>Ignore case</a:t>
              </a:r>
            </a:p>
            <a:p>
              <a:pPr marL="342900" indent="-342900">
                <a:spcAft>
                  <a:spcPts val="1800"/>
                </a:spcAft>
                <a:buAutoNum type="arabicPeriod"/>
              </a:pPr>
              <a:r>
                <a:rPr lang="en-US" sz="2000" dirty="0"/>
                <a:t>Match mode</a:t>
              </a:r>
            </a:p>
            <a:p>
              <a:pPr marL="342900" indent="-342900">
                <a:spcAft>
                  <a:spcPts val="1800"/>
                </a:spcAft>
                <a:buAutoNum type="arabicPeriod"/>
              </a:pPr>
              <a:r>
                <a:rPr lang="en-US" sz="2000" dirty="0"/>
                <a:t>Padding</a:t>
              </a:r>
            </a:p>
          </p:txBody>
        </p:sp>
      </p:grpSp>
    </p:spTree>
    <p:extLst>
      <p:ext uri="{BB962C8B-B14F-4D97-AF65-F5344CB8AC3E}">
        <p14:creationId xmlns:p14="http://schemas.microsoft.com/office/powerpoint/2010/main" val="347493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04719" y="1538541"/>
            <a:ext cx="8804365" cy="1588127"/>
          </a:xfrm>
        </p:spPr>
        <p:txBody>
          <a:bodyPr/>
          <a:lstStyle/>
          <a:p>
            <a:r>
              <a:rPr lang="en-US" sz="5400" dirty="0"/>
              <a:t>Research on SWRL’s transferable rules</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12</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13" name="Picture 12">
            <a:extLst>
              <a:ext uri="{FF2B5EF4-FFF2-40B4-BE49-F238E27FC236}">
                <a16:creationId xmlns:a16="http://schemas.microsoft.com/office/drawing/2014/main" id="{336C5180-B8B8-B0AD-E9A5-2D7224136BD5}"/>
              </a:ext>
            </a:extLst>
          </p:cNvPr>
          <p:cNvPicPr>
            <a:picLocks noChangeAspect="1"/>
          </p:cNvPicPr>
          <p:nvPr/>
        </p:nvPicPr>
        <p:blipFill>
          <a:blip r:embed="rId5"/>
          <a:stretch>
            <a:fillRect/>
          </a:stretch>
        </p:blipFill>
        <p:spPr>
          <a:xfrm>
            <a:off x="1591853" y="3412141"/>
            <a:ext cx="5223839" cy="2495599"/>
          </a:xfrm>
          <a:prstGeom prst="rect">
            <a:avLst/>
          </a:prstGeom>
        </p:spPr>
      </p:pic>
      <p:sp>
        <p:nvSpPr>
          <p:cNvPr id="21" name="TextBox 20">
            <a:extLst>
              <a:ext uri="{FF2B5EF4-FFF2-40B4-BE49-F238E27FC236}">
                <a16:creationId xmlns:a16="http://schemas.microsoft.com/office/drawing/2014/main" id="{5C42ADC0-14C1-5A35-FD6C-76F487787335}"/>
              </a:ext>
            </a:extLst>
          </p:cNvPr>
          <p:cNvSpPr txBox="1"/>
          <p:nvPr/>
        </p:nvSpPr>
        <p:spPr>
          <a:xfrm>
            <a:off x="313765" y="6118964"/>
            <a:ext cx="11178988" cy="461665"/>
          </a:xfrm>
          <a:prstGeom prst="rect">
            <a:avLst/>
          </a:prstGeom>
          <a:noFill/>
        </p:spPr>
        <p:txBody>
          <a:bodyPr wrap="square">
            <a:spAutoFit/>
          </a:bodyPr>
          <a:lstStyle/>
          <a:p>
            <a:r>
              <a:rPr lang="en-US" sz="2400" b="1" dirty="0">
                <a:hlinkClick r:id="rId6"/>
              </a:rPr>
              <a:t>https://github.com/yasenstar/ontology/blob/main/working/mooc-test.rdf</a:t>
            </a:r>
            <a:endParaRPr lang="en-US" sz="2400" b="1" dirty="0"/>
          </a:p>
        </p:txBody>
      </p:sp>
    </p:spTree>
    <p:extLst>
      <p:ext uri="{BB962C8B-B14F-4D97-AF65-F5344CB8AC3E}">
        <p14:creationId xmlns:p14="http://schemas.microsoft.com/office/powerpoint/2010/main" val="24369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13</a:t>
            </a:fld>
            <a:endParaRPr lang="en-US" dirty="0"/>
          </a:p>
        </p:txBody>
      </p:sp>
      <p:sp>
        <p:nvSpPr>
          <p:cNvPr id="11" name="Title 6"/>
          <p:cNvSpPr txBox="1"/>
          <p:nvPr/>
        </p:nvSpPr>
        <p:spPr>
          <a:xfrm>
            <a:off x="622853" y="768766"/>
            <a:ext cx="10529241" cy="757130"/>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spc="0" dirty="0"/>
              <a:t>Structure </a:t>
            </a:r>
            <a:r>
              <a:rPr lang="en-US" sz="4800" spc="0"/>
              <a:t>of Ontology and Study</a:t>
            </a:r>
            <a:endParaRPr lang="en-US" sz="4800" spc="0" dirty="0"/>
          </a:p>
        </p:txBody>
      </p:sp>
      <p:sp>
        <p:nvSpPr>
          <p:cNvPr id="5" name="TextBox 4">
            <a:extLst>
              <a:ext uri="{FF2B5EF4-FFF2-40B4-BE49-F238E27FC236}">
                <a16:creationId xmlns:a16="http://schemas.microsoft.com/office/drawing/2014/main" id="{D4928D20-B821-0A6C-441D-54E165074188}"/>
              </a:ext>
            </a:extLst>
          </p:cNvPr>
          <p:cNvSpPr txBox="1"/>
          <p:nvPr/>
        </p:nvSpPr>
        <p:spPr>
          <a:xfrm>
            <a:off x="546847" y="1670486"/>
            <a:ext cx="11259671" cy="4611519"/>
          </a:xfrm>
          <a:prstGeom prst="rect">
            <a:avLst/>
          </a:prstGeom>
          <a:noFill/>
        </p:spPr>
        <p:txBody>
          <a:bodyPr wrap="square" rtlCol="0">
            <a:spAutoFit/>
          </a:bodyPr>
          <a:lstStyle/>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A class “Student”, two sub-class “science” and “social science”</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The "social science" class contains sub-classes  A, B, and G courses. </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The science class contains sub-classes C, D, E, and F courses.</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Numbers (sample with 2000) of individuals for science, evening distributed into class C to F</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Numbers of data properties to track Moodle Usage, sample as “gender”, “</a:t>
            </a:r>
            <a:r>
              <a:rPr lang="en-US" dirty="0" err="1">
                <a:latin typeface="Arial" panose="020B0604020202020204" pitchFamily="34" charset="0"/>
                <a:cs typeface="Arial" panose="020B0604020202020204" pitchFamily="34" charset="0"/>
              </a:rPr>
              <a:t>studied_credits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Total_number_of_clicks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final_result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course_result</a:t>
            </a:r>
            <a:r>
              <a:rPr lang="en-US" dirty="0">
                <a:latin typeface="Arial" panose="020B0604020202020204" pitchFamily="34" charset="0"/>
                <a:cs typeface="Arial" panose="020B0604020202020204" pitchFamily="34" charset="0"/>
              </a:rPr>
              <a:t>” for class</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Predict individual’s </a:t>
            </a:r>
            <a:r>
              <a:rPr lang="en-US" dirty="0" err="1">
                <a:latin typeface="Arial" panose="020B0604020202020204" pitchFamily="34" charset="0"/>
                <a:cs typeface="Arial" panose="020B0604020202020204" pitchFamily="34" charset="0"/>
              </a:rPr>
              <a:t>final_result</a:t>
            </a:r>
            <a:r>
              <a:rPr lang="en-US" dirty="0">
                <a:latin typeface="Arial" panose="020B0604020202020204" pitchFamily="34" charset="0"/>
                <a:cs typeface="Arial" panose="020B0604020202020204" pitchFamily="34" charset="0"/>
              </a:rPr>
              <a:t> base on </a:t>
            </a:r>
            <a:r>
              <a:rPr lang="en-US" dirty="0" err="1">
                <a:latin typeface="Arial" panose="020B0604020202020204" pitchFamily="34" charset="0"/>
                <a:cs typeface="Arial" panose="020B0604020202020204" pitchFamily="34" charset="0"/>
              </a:rPr>
              <a:t>studied_credits</a:t>
            </a:r>
            <a:r>
              <a:rPr lang="en-US" dirty="0">
                <a:latin typeface="Arial" panose="020B0604020202020204" pitchFamily="34" charset="0"/>
                <a:cs typeface="Arial" panose="020B0604020202020204" pitchFamily="34" charset="0"/>
              </a:rPr>
              <a:t> comparing with score 60 (Pass if &gt;=60)</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Predict in class C, then use the result transferring to class D, E and F</a:t>
            </a:r>
          </a:p>
          <a:p>
            <a:pPr marL="342900" indent="-342900">
              <a:lnSpc>
                <a:spcPct val="150000"/>
              </a:lnSpc>
              <a:buFont typeface="+mj-lt"/>
              <a:buAutoNum type="arabicPeriod"/>
            </a:pPr>
            <a:endParaRPr lang="en-US"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Finding: if multiple individuals, the result is not the expected; while if we have one single class as individual, it’s OK to predict to other class; but lack of statistics expression method in Protégé OWL</a:t>
            </a:r>
          </a:p>
        </p:txBody>
      </p:sp>
    </p:spTree>
    <p:extLst>
      <p:ext uri="{BB962C8B-B14F-4D97-AF65-F5344CB8AC3E}">
        <p14:creationId xmlns:p14="http://schemas.microsoft.com/office/powerpoint/2010/main" val="2797679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2336024"/>
          </a:xfrm>
        </p:spPr>
        <p:txBody>
          <a:bodyPr/>
          <a:lstStyle/>
          <a:p>
            <a:r>
              <a:rPr lang="en-US" sz="5400" dirty="0"/>
              <a:t>How to Replace Value with a value from Another Column?</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14</a:t>
            </a:fld>
            <a:endParaRPr lang="en-US" dirty="0"/>
          </a:p>
        </p:txBody>
      </p:sp>
      <p:pic>
        <p:nvPicPr>
          <p:cNvPr id="13" name="Picture 12"/>
          <p:cNvPicPr>
            <a:picLocks noChangeAspect="1"/>
          </p:cNvPicPr>
          <p:nvPr/>
        </p:nvPicPr>
        <p:blipFill>
          <a:blip r:embed="rId4"/>
          <a:stretch>
            <a:fillRect/>
          </a:stretch>
        </p:blipFill>
        <p:spPr>
          <a:xfrm>
            <a:off x="2751378" y="866999"/>
            <a:ext cx="6044675" cy="1594200"/>
          </a:xfrm>
          <a:prstGeom prst="rect">
            <a:avLst/>
          </a:prstGeom>
          <a:ln>
            <a:noFill/>
          </a:ln>
          <a:effectLst>
            <a:softEdge rad="112500"/>
          </a:effectLst>
        </p:spPr>
      </p:pic>
      <p:pic>
        <p:nvPicPr>
          <p:cNvPr id="2" name="Picture 1">
            <a:extLst>
              <a:ext uri="{FF2B5EF4-FFF2-40B4-BE49-F238E27FC236}">
                <a16:creationId xmlns:a16="http://schemas.microsoft.com/office/drawing/2014/main" id="{A8EE87C8-5113-FA70-30A2-398F3F3F3814}"/>
              </a:ext>
            </a:extLst>
          </p:cNvPr>
          <p:cNvPicPr>
            <a:picLocks noChangeAspect="1"/>
          </p:cNvPicPr>
          <p:nvPr/>
        </p:nvPicPr>
        <p:blipFill>
          <a:blip r:embed="rId5"/>
          <a:stretch>
            <a:fillRect/>
          </a:stretch>
        </p:blipFill>
        <p:spPr>
          <a:xfrm>
            <a:off x="152004" y="6172747"/>
            <a:ext cx="2810500" cy="585267"/>
          </a:xfrm>
          <a:prstGeom prst="rect">
            <a:avLst/>
          </a:prstGeom>
        </p:spPr>
      </p:pic>
      <p:sp>
        <p:nvSpPr>
          <p:cNvPr id="5" name="TextBox 4">
            <a:extLst>
              <a:ext uri="{FF2B5EF4-FFF2-40B4-BE49-F238E27FC236}">
                <a16:creationId xmlns:a16="http://schemas.microsoft.com/office/drawing/2014/main" id="{D85ACAB7-3C48-6F67-365A-D7C29AC5D88D}"/>
              </a:ext>
            </a:extLst>
          </p:cNvPr>
          <p:cNvSpPr txBox="1"/>
          <p:nvPr/>
        </p:nvSpPr>
        <p:spPr>
          <a:xfrm>
            <a:off x="3014441" y="6111683"/>
            <a:ext cx="6846736" cy="646331"/>
          </a:xfrm>
          <a:prstGeom prst="rect">
            <a:avLst/>
          </a:prstGeom>
          <a:noFill/>
        </p:spPr>
        <p:txBody>
          <a:bodyPr wrap="square">
            <a:spAutoFit/>
          </a:bodyPr>
          <a:lstStyle/>
          <a:p>
            <a:r>
              <a:rPr lang="en-US" b="1" dirty="0">
                <a:solidFill>
                  <a:srgbClr val="FFFF00"/>
                </a:solidFill>
              </a:rPr>
              <a:t>Thanks: </a:t>
            </a:r>
            <a:r>
              <a:rPr lang="en-US" b="1" dirty="0">
                <a:solidFill>
                  <a:srgbClr val="FFFF00"/>
                </a:solidFill>
                <a:hlinkClick r:id="rId6"/>
              </a:rPr>
              <a:t>https://wmfexcel.com/2021/09/04/how-to-replace-value-with-a-value-from-another-column-in-power-query/</a:t>
            </a:r>
            <a:endParaRPr lang="en-US" b="1" dirty="0">
              <a:solidFill>
                <a:srgbClr val="FFFF00"/>
              </a:solidFill>
            </a:endParaRPr>
          </a:p>
        </p:txBody>
      </p:sp>
    </p:spTree>
    <p:extLst>
      <p:ext uri="{BB962C8B-B14F-4D97-AF65-F5344CB8AC3E}">
        <p14:creationId xmlns:p14="http://schemas.microsoft.com/office/powerpoint/2010/main" val="366178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04719" y="1316443"/>
            <a:ext cx="8804365" cy="2336024"/>
          </a:xfrm>
        </p:spPr>
        <p:txBody>
          <a:bodyPr/>
          <a:lstStyle/>
          <a:p>
            <a:r>
              <a:rPr lang="en-US" sz="5400" dirty="0"/>
              <a:t>How to Change between Class and Individual in Ontology (Protégé)</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15</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sp>
        <p:nvSpPr>
          <p:cNvPr id="21" name="TextBox 20">
            <a:extLst>
              <a:ext uri="{FF2B5EF4-FFF2-40B4-BE49-F238E27FC236}">
                <a16:creationId xmlns:a16="http://schemas.microsoft.com/office/drawing/2014/main" id="{5C42ADC0-14C1-5A35-FD6C-76F487787335}"/>
              </a:ext>
            </a:extLst>
          </p:cNvPr>
          <p:cNvSpPr txBox="1"/>
          <p:nvPr/>
        </p:nvSpPr>
        <p:spPr>
          <a:xfrm>
            <a:off x="313765" y="6118964"/>
            <a:ext cx="11178988" cy="461665"/>
          </a:xfrm>
          <a:prstGeom prst="rect">
            <a:avLst/>
          </a:prstGeom>
          <a:noFill/>
        </p:spPr>
        <p:txBody>
          <a:bodyPr wrap="square">
            <a:spAutoFit/>
          </a:bodyPr>
          <a:lstStyle/>
          <a:p>
            <a:r>
              <a:rPr lang="en-US" sz="2400" b="1" dirty="0">
                <a:hlinkClick r:id="rId5"/>
              </a:rPr>
              <a:t>https://github.com/yasenstar/ontology</a:t>
            </a:r>
            <a:endParaRPr lang="en-US" sz="2400" b="1" dirty="0"/>
          </a:p>
        </p:txBody>
      </p:sp>
      <p:sp>
        <p:nvSpPr>
          <p:cNvPr id="17" name="Rectangle: Rounded Corners 16">
            <a:extLst>
              <a:ext uri="{FF2B5EF4-FFF2-40B4-BE49-F238E27FC236}">
                <a16:creationId xmlns:a16="http://schemas.microsoft.com/office/drawing/2014/main" id="{AB546834-51C2-814E-8E38-9683E1B112DB}"/>
              </a:ext>
            </a:extLst>
          </p:cNvPr>
          <p:cNvSpPr/>
          <p:nvPr/>
        </p:nvSpPr>
        <p:spPr>
          <a:xfrm>
            <a:off x="394871" y="3717703"/>
            <a:ext cx="5072675" cy="1598416"/>
          </a:xfrm>
          <a:prstGeom prst="roundRect">
            <a:avLst>
              <a:gd name="adj" fmla="val 1194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8E2002E3-EF0B-D038-35FE-32DED5A08669}"/>
              </a:ext>
            </a:extLst>
          </p:cNvPr>
          <p:cNvSpPr/>
          <p:nvPr/>
        </p:nvSpPr>
        <p:spPr>
          <a:xfrm>
            <a:off x="984316" y="3987308"/>
            <a:ext cx="1009455" cy="1009455"/>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Class</a:t>
            </a:r>
          </a:p>
        </p:txBody>
      </p:sp>
      <p:sp>
        <p:nvSpPr>
          <p:cNvPr id="6" name="Diamond 5">
            <a:extLst>
              <a:ext uri="{FF2B5EF4-FFF2-40B4-BE49-F238E27FC236}">
                <a16:creationId xmlns:a16="http://schemas.microsoft.com/office/drawing/2014/main" id="{6BDF8573-752C-FFE9-5976-19CEE562F03D}"/>
              </a:ext>
            </a:extLst>
          </p:cNvPr>
          <p:cNvSpPr/>
          <p:nvPr/>
        </p:nvSpPr>
        <p:spPr>
          <a:xfrm>
            <a:off x="3879073" y="3987308"/>
            <a:ext cx="1009455" cy="1009455"/>
          </a:xfrm>
          <a:prstGeom prst="diamond">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dirty="0"/>
              <a:t>Instance</a:t>
            </a:r>
          </a:p>
        </p:txBody>
      </p:sp>
      <p:sp>
        <p:nvSpPr>
          <p:cNvPr id="8" name="Arrow: Left-Right 7">
            <a:extLst>
              <a:ext uri="{FF2B5EF4-FFF2-40B4-BE49-F238E27FC236}">
                <a16:creationId xmlns:a16="http://schemas.microsoft.com/office/drawing/2014/main" id="{8F0BBE60-5FE8-86A0-52E9-ABCC44CC7394}"/>
              </a:ext>
            </a:extLst>
          </p:cNvPr>
          <p:cNvSpPr/>
          <p:nvPr/>
        </p:nvSpPr>
        <p:spPr>
          <a:xfrm>
            <a:off x="2195446" y="4261203"/>
            <a:ext cx="1461155" cy="461665"/>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change</a:t>
            </a:r>
          </a:p>
        </p:txBody>
      </p:sp>
    </p:spTree>
    <p:extLst>
      <p:ext uri="{BB962C8B-B14F-4D97-AF65-F5344CB8AC3E}">
        <p14:creationId xmlns:p14="http://schemas.microsoft.com/office/powerpoint/2010/main" val="346530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2336024"/>
          </a:xfrm>
        </p:spPr>
        <p:txBody>
          <a:bodyPr/>
          <a:lstStyle/>
          <a:p>
            <a:r>
              <a:rPr lang="en-US" sz="5400" dirty="0"/>
              <a:t>How to Customize PowerBI The</a:t>
            </a:r>
            <a:r>
              <a:rPr lang="en-US" altLang="zh-CN" sz="5400" dirty="0"/>
              <a:t>m</a:t>
            </a:r>
            <a:r>
              <a:rPr lang="en-US" sz="5400" dirty="0"/>
              <a:t>e to add your desired fonts</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2</a:t>
            </a:fld>
            <a:endParaRPr lang="en-US" dirty="0"/>
          </a:p>
        </p:txBody>
      </p:sp>
      <p:pic>
        <p:nvPicPr>
          <p:cNvPr id="13" name="Picture 12"/>
          <p:cNvPicPr>
            <a:picLocks noChangeAspect="1"/>
          </p:cNvPicPr>
          <p:nvPr/>
        </p:nvPicPr>
        <p:blipFill>
          <a:blip r:embed="rId4"/>
          <a:stretch>
            <a:fillRect/>
          </a:stretch>
        </p:blipFill>
        <p:spPr>
          <a:xfrm>
            <a:off x="5529135" y="866999"/>
            <a:ext cx="6044675" cy="1594200"/>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407377" y="2926233"/>
            <a:ext cx="11377246" cy="3083921"/>
          </a:xfrm>
        </p:spPr>
        <p:txBody>
          <a:bodyPr/>
          <a:lstStyle/>
          <a:p>
            <a:pPr algn="l"/>
            <a:r>
              <a:rPr lang="en-US" sz="2400" spc="0" dirty="0">
                <a:latin typeface="Arial" panose="020B0604020202020204" pitchFamily="34" charset="0"/>
                <a:cs typeface="Arial" panose="020B0604020202020204" pitchFamily="34" charset="0"/>
              </a:rPr>
              <a:t>Step 1, export the default theme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2, Get Theme from Downloaded Power BI Template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3, Check Readiness of Desired Fonts</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4, Understand Theme JSON Structure and Customize to Add New Font</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5, Import Customized Theme</a:t>
            </a:r>
          </a:p>
        </p:txBody>
      </p:sp>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3</a:t>
            </a:fld>
            <a:endParaRPr lang="en-US" dirty="0"/>
          </a:p>
        </p:txBody>
      </p:sp>
      <p:sp>
        <p:nvSpPr>
          <p:cNvPr id="11" name="Title 6"/>
          <p:cNvSpPr txBox="1"/>
          <p:nvPr/>
        </p:nvSpPr>
        <p:spPr>
          <a:xfrm>
            <a:off x="802147" y="1224556"/>
            <a:ext cx="8804365" cy="1421928"/>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Customize PowerBI Theme to add your desired fonts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6230"/>
          </a:xfrm>
        </p:spPr>
        <p:txBody>
          <a:bodyPr/>
          <a:lstStyle/>
          <a:p>
            <a:r>
              <a:rPr lang="en-US" sz="5400" dirty="0"/>
              <a:t>How to input data in Excel using “form”</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4</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068235" y="428625"/>
            <a:ext cx="3171900" cy="2579171"/>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5</a:t>
            </a:fld>
            <a:endParaRPr lang="en-US" dirty="0"/>
          </a:p>
        </p:txBody>
      </p:sp>
      <p:sp>
        <p:nvSpPr>
          <p:cNvPr id="11" name="Title 6"/>
          <p:cNvSpPr txBox="1"/>
          <p:nvPr/>
        </p:nvSpPr>
        <p:spPr>
          <a:xfrm>
            <a:off x="622853" y="768766"/>
            <a:ext cx="10529241" cy="757130"/>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input data in Excel using “form”</a:t>
            </a:r>
          </a:p>
        </p:txBody>
      </p:sp>
      <p:sp>
        <p:nvSpPr>
          <p:cNvPr id="5" name="TextBox 4">
            <a:extLst>
              <a:ext uri="{FF2B5EF4-FFF2-40B4-BE49-F238E27FC236}">
                <a16:creationId xmlns:a16="http://schemas.microsoft.com/office/drawing/2014/main" id="{D4928D20-B821-0A6C-441D-54E165074188}"/>
              </a:ext>
            </a:extLst>
          </p:cNvPr>
          <p:cNvSpPr txBox="1"/>
          <p:nvPr/>
        </p:nvSpPr>
        <p:spPr>
          <a:xfrm>
            <a:off x="782424" y="2073897"/>
            <a:ext cx="10162095" cy="3671005"/>
          </a:xfrm>
          <a:prstGeom prst="rect">
            <a:avLst/>
          </a:prstGeom>
          <a:noFill/>
        </p:spPr>
        <p:txBody>
          <a:bodyPr wrap="square" rtlCol="0">
            <a:spAutoFit/>
          </a:bodyPr>
          <a:lstStyle/>
          <a:p>
            <a:pPr marL="342900" indent="-342900">
              <a:lnSpc>
                <a:spcPct val="150000"/>
              </a:lnSpc>
              <a:buFont typeface="+mj-lt"/>
              <a:buAutoNum type="arabicPeriod"/>
            </a:pPr>
            <a:r>
              <a:rPr lang="en-US" sz="4000" dirty="0"/>
              <a:t> Setup / Activate “Form” Function</a:t>
            </a:r>
          </a:p>
          <a:p>
            <a:pPr marL="342900" indent="-342900">
              <a:lnSpc>
                <a:spcPct val="150000"/>
              </a:lnSpc>
              <a:buFont typeface="+mj-lt"/>
              <a:buAutoNum type="arabicPeriod"/>
            </a:pPr>
            <a:r>
              <a:rPr lang="en-US" sz="4000" dirty="0"/>
              <a:t> Add new data</a:t>
            </a:r>
          </a:p>
          <a:p>
            <a:pPr marL="342900" indent="-342900">
              <a:lnSpc>
                <a:spcPct val="150000"/>
              </a:lnSpc>
              <a:buFont typeface="+mj-lt"/>
              <a:buAutoNum type="arabicPeriod"/>
            </a:pPr>
            <a:r>
              <a:rPr lang="en-US" sz="4000" dirty="0"/>
              <a:t> Data view and delete</a:t>
            </a:r>
          </a:p>
          <a:p>
            <a:pPr marL="342900" indent="-342900">
              <a:lnSpc>
                <a:spcPct val="150000"/>
              </a:lnSpc>
              <a:buFont typeface="+mj-lt"/>
              <a:buAutoNum type="arabicPeriod"/>
            </a:pPr>
            <a:r>
              <a:rPr lang="en-US" sz="4000"/>
              <a:t> Data </a:t>
            </a:r>
            <a:r>
              <a:rPr lang="en-US" sz="4000" dirty="0"/>
              <a:t>query base on criteria</a:t>
            </a:r>
          </a:p>
        </p:txBody>
      </p:sp>
    </p:spTree>
    <p:extLst>
      <p:ext uri="{BB962C8B-B14F-4D97-AF65-F5344CB8AC3E}">
        <p14:creationId xmlns:p14="http://schemas.microsoft.com/office/powerpoint/2010/main" val="33035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How to Merge two Ontologies in Protégé</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6</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6" name="图片 5"/>
          <p:cNvPicPr>
            <a:picLocks noChangeAspect="1"/>
          </p:cNvPicPr>
          <p:nvPr/>
        </p:nvPicPr>
        <p:blipFill>
          <a:blip r:embed="rId5"/>
          <a:stretch>
            <a:fillRect/>
          </a:stretch>
        </p:blipFill>
        <p:spPr>
          <a:xfrm>
            <a:off x="953949" y="4049326"/>
            <a:ext cx="1452016" cy="1188048"/>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5"/>
          <a:stretch>
            <a:fillRect/>
          </a:stretch>
        </p:blipFill>
        <p:spPr>
          <a:xfrm>
            <a:off x="953949" y="5468380"/>
            <a:ext cx="1452016" cy="1188048"/>
          </a:xfrm>
          <a:prstGeom prst="rect">
            <a:avLst/>
          </a:prstGeom>
          <a:ln>
            <a:noFill/>
          </a:ln>
          <a:effectLst>
            <a:outerShdw blurRad="292100" dist="139700" dir="2700000" algn="tl" rotWithShape="0">
              <a:srgbClr val="333333">
                <a:alpha val="65000"/>
              </a:srgbClr>
            </a:outerShdw>
          </a:effectLst>
        </p:spPr>
      </p:pic>
      <p:sp>
        <p:nvSpPr>
          <p:cNvPr id="17" name="箭头: 右 16"/>
          <p:cNvSpPr/>
          <p:nvPr/>
        </p:nvSpPr>
        <p:spPr>
          <a:xfrm>
            <a:off x="2697443" y="4788770"/>
            <a:ext cx="589820" cy="102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图片 17"/>
          <p:cNvPicPr>
            <a:picLocks noChangeAspect="1"/>
          </p:cNvPicPr>
          <p:nvPr/>
        </p:nvPicPr>
        <p:blipFill>
          <a:blip r:embed="rId6"/>
          <a:stretch>
            <a:fillRect/>
          </a:stretch>
        </p:blipFill>
        <p:spPr>
          <a:xfrm>
            <a:off x="3436496" y="4399825"/>
            <a:ext cx="2805809" cy="1807214"/>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2336024"/>
          </a:xfrm>
        </p:spPr>
        <p:txBody>
          <a:bodyPr/>
          <a:lstStyle/>
          <a:p>
            <a:r>
              <a:rPr lang="en-US" sz="5400" dirty="0"/>
              <a:t>Quick Tutorial on SWRL in Protégé</a:t>
            </a:r>
            <a:br>
              <a:rPr lang="en-US" sz="5400" dirty="0"/>
            </a:br>
            <a:r>
              <a:rPr lang="en-US" sz="5400" dirty="0"/>
              <a:t>– apply property</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7</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637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zh-CN" altLang="en-US" sz="3600" b="1" dirty="0">
                <a:gradFill>
                  <a:gsLst>
                    <a:gs pos="0">
                      <a:srgbClr val="75D1FF">
                        <a:lumMod val="5000"/>
                        <a:lumOff val="95000"/>
                      </a:srgbClr>
                    </a:gs>
                    <a:gs pos="100000">
                      <a:srgbClr val="FFFFFF"/>
                    </a:gs>
                  </a:gsLst>
                  <a:lin ang="5400000" scaled="1"/>
                </a:gradFill>
              </a:rPr>
              <a:t>技巧与分享</a:t>
            </a:r>
            <a:endParaRPr lang="en-US" sz="3600" b="1" dirty="0">
              <a:gradFill>
                <a:gsLst>
                  <a:gs pos="0">
                    <a:srgbClr val="75D1FF">
                      <a:lumMod val="5000"/>
                      <a:lumOff val="95000"/>
                    </a:srgbClr>
                  </a:gs>
                  <a:gs pos="100000">
                    <a:srgbClr val="FFFFFF"/>
                  </a:gs>
                </a:gsLst>
                <a:lin ang="5400000" scaled="1"/>
              </a:gradFill>
            </a:endParaRP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1588127"/>
          </a:xfrm>
        </p:spPr>
        <p:txBody>
          <a:bodyPr/>
          <a:lstStyle/>
          <a:p>
            <a:r>
              <a:rPr lang="zh-CN" altLang="en-US" sz="5400" dirty="0"/>
              <a:t>在</a:t>
            </a:r>
            <a:r>
              <a:rPr lang="en-US" sz="5400" dirty="0"/>
              <a:t>Protégé</a:t>
            </a:r>
            <a:r>
              <a:rPr lang="zh-CN" altLang="en-US" sz="5400" dirty="0"/>
              <a:t>创建</a:t>
            </a:r>
            <a:r>
              <a:rPr lang="en-US" altLang="zh-CN" sz="5400" dirty="0"/>
              <a:t>SWRL</a:t>
            </a:r>
            <a:r>
              <a:rPr lang="zh-CN" altLang="en-US" sz="5400" dirty="0"/>
              <a:t>规则来添加对象实例的属性值</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8</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140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4543703" y="2220475"/>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4285129" y="5113762"/>
            <a:ext cx="7706275" cy="1588127"/>
          </a:xfrm>
        </p:spPr>
        <p:txBody>
          <a:bodyPr/>
          <a:lstStyle/>
          <a:p>
            <a:r>
              <a:rPr lang="zh-CN" altLang="en-US" sz="5400" dirty="0"/>
              <a:t>使用</a:t>
            </a:r>
            <a:r>
              <a:rPr lang="en-US" sz="5400" dirty="0"/>
              <a:t>Protégé</a:t>
            </a:r>
            <a:r>
              <a:rPr lang="zh-CN" altLang="en-US" sz="5400" dirty="0"/>
              <a:t>建立参考的</a:t>
            </a:r>
            <a:br>
              <a:rPr lang="en-US" altLang="zh-CN" sz="5400" dirty="0"/>
            </a:br>
            <a:r>
              <a:rPr lang="zh-CN" altLang="en-US" sz="5400" dirty="0"/>
              <a:t>家庭成员关系信息图</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9</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13" name="Picture 12">
            <a:extLst>
              <a:ext uri="{FF2B5EF4-FFF2-40B4-BE49-F238E27FC236}">
                <a16:creationId xmlns:a16="http://schemas.microsoft.com/office/drawing/2014/main" id="{6F3CC20F-3890-8FA5-A3A9-239F43AE2644}"/>
              </a:ext>
            </a:extLst>
          </p:cNvPr>
          <p:cNvPicPr>
            <a:picLocks noChangeAspect="1"/>
          </p:cNvPicPr>
          <p:nvPr/>
        </p:nvPicPr>
        <p:blipFill>
          <a:blip r:embed="rId5"/>
          <a:stretch>
            <a:fillRect/>
          </a:stretch>
        </p:blipFill>
        <p:spPr>
          <a:xfrm>
            <a:off x="319779" y="511144"/>
            <a:ext cx="3955002" cy="58448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612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I0NDc1NWNjMDQyNWNmYjZmODgzODQ3ZWQ3YTQ0NzA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C2FF92-1ACE-4D23-9586-85906FF02F9F}">
  <ds:schemaRefs/>
</ds:datastoreItem>
</file>

<file path=customXml/itemProps2.xml><?xml version="1.0" encoding="utf-8"?>
<ds:datastoreItem xmlns:ds="http://schemas.openxmlformats.org/officeDocument/2006/customXml" ds:itemID="{9D2E6351-E64A-42DD-A554-7DF752222129}">
  <ds:schemaRefs/>
</ds:datastoreItem>
</file>

<file path=customXml/itemProps3.xml><?xml version="1.0" encoding="utf-8"?>
<ds:datastoreItem xmlns:ds="http://schemas.openxmlformats.org/officeDocument/2006/customXml" ds:itemID="{530CA71C-6B24-463C-853F-076A02E27CBC}">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178</TotalTime>
  <Words>1330</Words>
  <Application>Microsoft Office PowerPoint</Application>
  <PresentationFormat>Widescreen</PresentationFormat>
  <Paragraphs>103</Paragraphs>
  <Slides>15</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Calibri</vt:lpstr>
      <vt:lpstr>Segoe UI</vt:lpstr>
      <vt:lpstr>Segoe UI Black</vt:lpstr>
      <vt:lpstr>Segoe UI Semibold</vt:lpstr>
      <vt:lpstr>Segoe UI Semilight</vt:lpstr>
      <vt:lpstr>Wingdings</vt:lpstr>
      <vt:lpstr>Storybuilding Neal Creative</vt:lpstr>
      <vt:lpstr>On-hand Tool Tips 日常工具使用技巧</vt:lpstr>
      <vt:lpstr>How to Customize PowerBI Theme to add your desired fonts</vt:lpstr>
      <vt:lpstr>Step 1, export the default theme  Step 2, Get Theme from Downloaded Power BI Template  Step 3, Check Readiness of Desired Fonts  Step 4, Understand Theme JSON Structure and Customize to Add New Font  Step 5, Import Customized Theme</vt:lpstr>
      <vt:lpstr>How to input data in Excel using “form”</vt:lpstr>
      <vt:lpstr>PowerPoint Presentation</vt:lpstr>
      <vt:lpstr>How to Merge two Ontologies in Protégé</vt:lpstr>
      <vt:lpstr>Quick Tutorial on SWRL in Protégé – apply property</vt:lpstr>
      <vt:lpstr>在Protégé创建SWRL规则来添加对象实例的属性值</vt:lpstr>
      <vt:lpstr>使用Protégé建立参考的 家庭成员关系信息图</vt:lpstr>
      <vt:lpstr>Learn TEXTSPLIT() Function in Excel</vt:lpstr>
      <vt:lpstr>PowerPoint Presentation</vt:lpstr>
      <vt:lpstr>Research on SWRL’s transferable rules</vt:lpstr>
      <vt:lpstr>PowerPoint Presentation</vt:lpstr>
      <vt:lpstr>How to Replace Value with a value from Another Column?</vt:lpstr>
      <vt:lpstr>How to Change between Class and Individual in Ontology (Protégé)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Customize PowerBI There to add your desired fonts</dc:title>
  <dc:creator>Zhao Xiaoqi</dc:creator>
  <cp:lastModifiedBy>Zhao Xiaoqi</cp:lastModifiedBy>
  <cp:revision>28</cp:revision>
  <dcterms:created xsi:type="dcterms:W3CDTF">2023-09-05T16:53:00Z</dcterms:created>
  <dcterms:modified xsi:type="dcterms:W3CDTF">2024-05-14T00:02:40Z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2023-09-05T16:58:19Z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e9dd408f-b8fd-4972-9cde-7125b7c676c0</vt:lpwstr>
  </property>
  <property fmtid="{D5CDD505-2E9C-101B-9397-08002B2CF9AE}" pid="9" name="MSIP_Label_19540963-e559-4020-8a90-fe8a502c2801_ContentBits">
    <vt:lpwstr>0</vt:lpwstr>
  </property>
  <property fmtid="{D5CDD505-2E9C-101B-9397-08002B2CF9AE}" pid="10" name="ICV">
    <vt:lpwstr>32814DECDD06427CB47EFDB305ECBE3D_12</vt:lpwstr>
  </property>
  <property fmtid="{D5CDD505-2E9C-101B-9397-08002B2CF9AE}" pid="11" name="KSOProductBuildVer">
    <vt:lpwstr>2052-12.1.0.15990</vt:lpwstr>
  </property>
</Properties>
</file>