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5"/>
  </p:notesMasterIdLst>
  <p:handoutMasterIdLst>
    <p:handoutMasterId r:id="rId16"/>
  </p:handoutMasterIdLst>
  <p:sldIdLst>
    <p:sldId id="383" r:id="rId5"/>
    <p:sldId id="384" r:id="rId6"/>
    <p:sldId id="386" r:id="rId7"/>
    <p:sldId id="388" r:id="rId8"/>
    <p:sldId id="385" r:id="rId9"/>
    <p:sldId id="389" r:id="rId10"/>
    <p:sldId id="390" r:id="rId11"/>
    <p:sldId id="391" r:id="rId12"/>
    <p:sldId id="392" r:id="rId13"/>
    <p:sldId id="393" r:id="rId14"/>
  </p:sldIdLst>
  <p:sldSz cx="12192000" cy="6858000"/>
  <p:notesSz cx="9388475" cy="7102475"/>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DC5924"/>
    <a:srgbClr val="B7472A"/>
    <a:srgbClr val="000000"/>
    <a:srgbClr val="FFFFFF"/>
    <a:srgbClr val="75D1FF"/>
    <a:srgbClr val="11161C"/>
    <a:srgbClr val="7F7F7F"/>
    <a:srgbClr val="F2F2F2"/>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72" autoAdjust="0"/>
  </p:normalViewPr>
  <p:slideViewPr>
    <p:cSldViewPr snapToGrid="0">
      <p:cViewPr varScale="1">
        <p:scale>
          <a:sx n="107" d="100"/>
          <a:sy n="107" d="100"/>
        </p:scale>
        <p:origin x="672" y="102"/>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0"/>
    </p:cViewPr>
  </p:sorterViewPr>
  <p:notesViewPr>
    <p:cSldViewPr snapToGrid="0">
      <p:cViewPr>
        <p:scale>
          <a:sx n="66" d="100"/>
          <a:sy n="66" d="100"/>
        </p:scale>
        <p:origin x="2539" y="2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1/21/2024</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1/21/2024</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a:t>
            </a:fld>
            <a:endParaRPr lang="en-US" dirty="0"/>
          </a:p>
        </p:txBody>
      </p:sp>
    </p:spTree>
    <p:extLst>
      <p:ext uri="{BB962C8B-B14F-4D97-AF65-F5344CB8AC3E}">
        <p14:creationId xmlns:p14="http://schemas.microsoft.com/office/powerpoint/2010/main" val="4294574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a:t>
            </a:fld>
            <a:endParaRPr lang="en-US" dirty="0"/>
          </a:p>
        </p:txBody>
      </p:sp>
    </p:spTree>
    <p:extLst>
      <p:ext uri="{BB962C8B-B14F-4D97-AF65-F5344CB8AC3E}">
        <p14:creationId xmlns:p14="http://schemas.microsoft.com/office/powerpoint/2010/main" val="835637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8</a:t>
            </a:fld>
            <a:endParaRPr lang="en-US" dirty="0"/>
          </a:p>
        </p:txBody>
      </p:sp>
    </p:spTree>
    <p:extLst>
      <p:ext uri="{BB962C8B-B14F-4D97-AF65-F5344CB8AC3E}">
        <p14:creationId xmlns:p14="http://schemas.microsoft.com/office/powerpoint/2010/main" val="3899199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9</a:t>
            </a:fld>
            <a:endParaRPr lang="en-US" dirty="0"/>
          </a:p>
        </p:txBody>
      </p:sp>
    </p:spTree>
    <p:extLst>
      <p:ext uri="{BB962C8B-B14F-4D97-AF65-F5344CB8AC3E}">
        <p14:creationId xmlns:p14="http://schemas.microsoft.com/office/powerpoint/2010/main" val="413908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5000">
                      <a:schemeClr val="tx2"/>
                    </a:gs>
                    <a:gs pos="47000">
                      <a:schemeClr val="tx2"/>
                    </a:gs>
                  </a:gsLst>
                  <a:lin ang="5400000" scaled="1"/>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lvl="0">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lvl="0">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lvl="0">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lvl="0">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lvl="0">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lvl="0">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lvl="0">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lvl="0">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2" name="Slide Number Placeholder 7"/>
          <p:cNvSpPr txBox="1"/>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t>‹#›</a:t>
            </a:fld>
            <a:endParaRPr lang="en-US" dirty="0">
              <a:solidFill>
                <a:schemeClr val="bg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Segoe UI" panose="020B0502040204020203"/>
              <a:ea typeface="+mn-ea"/>
              <a:cs typeface="+mn-cs"/>
            </a:endParaRPr>
          </a:p>
        </p:txBody>
      </p:sp>
      <p:sp>
        <p:nvSpPr>
          <p:cNvPr id="17" name="Footer Placeholder 4"/>
          <p:cNvSpPr txBox="1"/>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dirty="0">
              <a:ln>
                <a:noFill/>
              </a:ln>
              <a:solidFill>
                <a:srgbClr val="FFFFFF"/>
              </a:solidFill>
              <a:effectLst/>
              <a:uLnTx/>
              <a:uFillTx/>
              <a:latin typeface="Segoe UI" panose="020B0502040204020203"/>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250">
                      <a:schemeClr val="tx2"/>
                    </a:gs>
                    <a:gs pos="99000">
                      <a:schemeClr val="tx2"/>
                    </a:gs>
                  </a:gsLst>
                  <a:lin ang="5400000" scaled="0"/>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6" name="TextBox 5">
            <a:hlinkClick r:id="rId3"/>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p:cNvGrpSpPr/>
          <p:nvPr userDrawn="1"/>
        </p:nvGrpSpPr>
        <p:grpSpPr>
          <a:xfrm>
            <a:off x="5976075" y="3634505"/>
            <a:ext cx="1700633" cy="1798732"/>
            <a:chOff x="5976075" y="3634505"/>
            <a:chExt cx="1700633" cy="1798732"/>
          </a:xfrm>
        </p:grpSpPr>
        <p:pic>
          <p:nvPicPr>
            <p:cNvPr id="9" name="Picture 8"/>
            <p:cNvPicPr>
              <a:picLocks noChangeAspect="1"/>
            </p:cNvPicPr>
            <p:nvPr/>
          </p:nvPicPr>
          <p:blipFill rotWithShape="1">
            <a:blip r:embed="rId5" cstate="screen">
              <a:extLst>
                <a:ext uri="{28A0092B-C50C-407E-A947-70E740481C1C}">
                  <a14:useLocalDpi xmlns:a14="http://schemas.microsoft.com/office/drawing/2010/main" val="0"/>
                </a:ext>
              </a:extLst>
            </a:blip>
            <a:srcRect/>
            <a:stretch>
              <a:fillRect/>
            </a:stretch>
          </p:blipFill>
          <p:spPr>
            <a:xfrm>
              <a:off x="6061135" y="4142336"/>
              <a:ext cx="860601" cy="1290901"/>
            </a:xfrm>
            <a:prstGeom prst="rect">
              <a:avLst/>
            </a:prstGeom>
          </p:spPr>
        </p:pic>
        <p:sp>
          <p:nvSpPr>
            <p:cNvPr id="10" name="TextBox 9"/>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250">
                      <a:schemeClr val="tx2"/>
                    </a:gs>
                    <a:gs pos="99000">
                      <a:schemeClr val="tx2"/>
                    </a:gs>
                  </a:gsLst>
                  <a:lin ang="5400000" scaled="0"/>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12" name="TextBox 11">
            <a:hlinkClick r:id="rId3"/>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
        <p:nvSpPr>
          <p:cNvPr id="13" name="TextBox 12">
            <a:hlinkClick r:id="rId4"/>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855"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855"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2800" b="0" kern="1200" spc="0" baseline="0" dirty="0">
                <a:solidFill>
                  <a:schemeClr val="bg1"/>
                </a:soli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4.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tags" Target="../tags/tag2.xml"/><Relationship Id="rId5" Type="http://schemas.openxmlformats.org/officeDocument/2006/relationships/image" Target="../media/image10.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2.xml"/><Relationship Id="rId5" Type="http://schemas.openxmlformats.org/officeDocument/2006/relationships/image" Target="../media/image1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2.xml"/><Relationship Id="rId1" Type="http://schemas.openxmlformats.org/officeDocument/2006/relationships/tags" Target="../tags/tag3.xml"/><Relationship Id="rId5" Type="http://schemas.openxmlformats.org/officeDocument/2006/relationships/image" Target="../media/image1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2336024"/>
          </a:xfrm>
        </p:spPr>
        <p:txBody>
          <a:bodyPr/>
          <a:lstStyle/>
          <a:p>
            <a:r>
              <a:rPr lang="en-US" sz="5400" dirty="0"/>
              <a:t>How to Customize PowerBI The</a:t>
            </a:r>
            <a:r>
              <a:rPr lang="en-US" altLang="zh-CN" sz="5400" dirty="0"/>
              <a:t>m</a:t>
            </a:r>
            <a:r>
              <a:rPr lang="en-US" sz="5400" dirty="0"/>
              <a:t>e to add your desired fonts</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dirty="0"/>
          </a:p>
        </p:txBody>
      </p:sp>
      <p:pic>
        <p:nvPicPr>
          <p:cNvPr id="13" name="Picture 12"/>
          <p:cNvPicPr>
            <a:picLocks noChangeAspect="1"/>
          </p:cNvPicPr>
          <p:nvPr/>
        </p:nvPicPr>
        <p:blipFill>
          <a:blip r:embed="rId4"/>
          <a:stretch>
            <a:fillRect/>
          </a:stretch>
        </p:blipFill>
        <p:spPr>
          <a:xfrm>
            <a:off x="5529135" y="866999"/>
            <a:ext cx="6044675" cy="1594200"/>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E462F0-E74B-0301-2C26-5D49AB69DC77}"/>
              </a:ext>
            </a:extLst>
          </p:cNvPr>
          <p:cNvSpPr>
            <a:spLocks noGrp="1"/>
          </p:cNvSpPr>
          <p:nvPr>
            <p:ph type="sldNum" sz="quarter" idx="4"/>
          </p:nvPr>
        </p:nvSpPr>
        <p:spPr/>
        <p:txBody>
          <a:bodyPr/>
          <a:lstStyle/>
          <a:p>
            <a:fld id="{5AE1514C-5E56-4738-A1FF-4B1CFD2A3E36}" type="slidenum">
              <a:rPr lang="en-US" smtClean="0"/>
              <a:t>10</a:t>
            </a:fld>
            <a:endParaRPr lang="en-US" dirty="0"/>
          </a:p>
        </p:txBody>
      </p:sp>
      <p:sp>
        <p:nvSpPr>
          <p:cNvPr id="7" name="Text Placeholder 6">
            <a:extLst>
              <a:ext uri="{FF2B5EF4-FFF2-40B4-BE49-F238E27FC236}">
                <a16:creationId xmlns:a16="http://schemas.microsoft.com/office/drawing/2014/main" id="{AF90A6E4-DE34-4878-4A32-8103BAD82C56}"/>
              </a:ext>
            </a:extLst>
          </p:cNvPr>
          <p:cNvSpPr>
            <a:spLocks noGrp="1"/>
          </p:cNvSpPr>
          <p:nvPr>
            <p:ph type="body" sz="quarter" idx="11"/>
          </p:nvPr>
        </p:nvSpPr>
        <p:spPr>
          <a:xfrm>
            <a:off x="0" y="886120"/>
            <a:ext cx="6096000" cy="5693866"/>
          </a:xfrm>
        </p:spPr>
        <p:txBody>
          <a:bodyPr/>
          <a:lstStyle/>
          <a:p>
            <a:pPr algn="l">
              <a:lnSpc>
                <a:spcPct val="100000"/>
              </a:lnSpc>
            </a:pPr>
            <a:r>
              <a:rPr lang="en-US" sz="2000" dirty="0"/>
              <a:t>Summary: splits text by a given delimiter to an array that spills into multiple cells, rows or columns</a:t>
            </a:r>
          </a:p>
          <a:p>
            <a:pPr algn="l">
              <a:lnSpc>
                <a:spcPct val="100000"/>
              </a:lnSpc>
            </a:pPr>
            <a:r>
              <a:rPr lang="en-US" altLang="zh-CN" sz="2000" dirty="0"/>
              <a:t>Syntax </a:t>
            </a:r>
            <a:r>
              <a:rPr lang="zh-CN" altLang="en-US" sz="2000" dirty="0"/>
              <a:t>语法</a:t>
            </a:r>
            <a:r>
              <a:rPr lang="en-US" altLang="zh-CN" sz="2000" dirty="0"/>
              <a:t>:</a:t>
            </a:r>
          </a:p>
          <a:p>
            <a:pPr algn="l">
              <a:lnSpc>
                <a:spcPct val="100000"/>
              </a:lnSpc>
            </a:pPr>
            <a:r>
              <a:rPr lang="en-US" sz="2000" dirty="0"/>
              <a:t>=TEXTSPLIT(text, </a:t>
            </a:r>
            <a:r>
              <a:rPr lang="en-US" sz="2000" dirty="0" err="1"/>
              <a:t>col_delimiter</a:t>
            </a:r>
            <a:r>
              <a:rPr lang="en-US" sz="2000" dirty="0"/>
              <a:t>, [</a:t>
            </a:r>
            <a:r>
              <a:rPr lang="en-US" sz="2000" dirty="0" err="1"/>
              <a:t>row_delimiter</a:t>
            </a:r>
            <a:r>
              <a:rPr lang="en-US" sz="2000" dirty="0"/>
              <a:t>], [</a:t>
            </a:r>
            <a:r>
              <a:rPr lang="en-US" sz="2000" dirty="0" err="1"/>
              <a:t>ignore_empty</a:t>
            </a:r>
            <a:r>
              <a:rPr lang="en-US" sz="2000" dirty="0"/>
              <a:t>], [</a:t>
            </a:r>
            <a:r>
              <a:rPr lang="en-US" sz="2000" dirty="0" err="1"/>
              <a:t>match_mode</a:t>
            </a:r>
            <a:r>
              <a:rPr lang="en-US" sz="2000" dirty="0"/>
              <a:t>], [</a:t>
            </a:r>
            <a:r>
              <a:rPr lang="en-US" sz="2000" dirty="0" err="1"/>
              <a:t>pad_with</a:t>
            </a:r>
            <a:r>
              <a:rPr lang="en-US" sz="2000" dirty="0"/>
              <a:t>])</a:t>
            </a:r>
          </a:p>
          <a:p>
            <a:pPr marL="285750" indent="-216000" algn="l">
              <a:lnSpc>
                <a:spcPct val="100000"/>
              </a:lnSpc>
              <a:spcAft>
                <a:spcPts val="1800"/>
              </a:spcAft>
              <a:buFont typeface="Arial" panose="020B0604020202020204" pitchFamily="34" charset="0"/>
              <a:buChar char="•"/>
            </a:pPr>
            <a:r>
              <a:rPr lang="en-US" sz="1400" dirty="0"/>
              <a:t>text: the text string to split</a:t>
            </a:r>
          </a:p>
          <a:p>
            <a:pPr marL="285750" indent="-216000" algn="l">
              <a:lnSpc>
                <a:spcPct val="100000"/>
              </a:lnSpc>
              <a:spcAft>
                <a:spcPts val="1800"/>
              </a:spcAft>
              <a:buFont typeface="Arial" panose="020B0604020202020204" pitchFamily="34" charset="0"/>
              <a:buChar char="•"/>
            </a:pPr>
            <a:r>
              <a:rPr lang="en-US" sz="1400" dirty="0" err="1"/>
              <a:t>col_delimiter</a:t>
            </a:r>
            <a:r>
              <a:rPr lang="en-US" sz="1400" dirty="0"/>
              <a:t>: the character(s) to delimit columns</a:t>
            </a:r>
          </a:p>
          <a:p>
            <a:pPr marL="285750" indent="-216000" algn="l">
              <a:lnSpc>
                <a:spcPct val="100000"/>
              </a:lnSpc>
              <a:spcAft>
                <a:spcPts val="1800"/>
              </a:spcAft>
              <a:buFont typeface="Arial" panose="020B0604020202020204" pitchFamily="34" charset="0"/>
              <a:buChar char="•"/>
            </a:pPr>
            <a:r>
              <a:rPr lang="en-US" sz="1400" dirty="0" err="1"/>
              <a:t>row_delimiter</a:t>
            </a:r>
            <a:r>
              <a:rPr lang="en-US" sz="1400" dirty="0"/>
              <a:t>: [optional]</a:t>
            </a:r>
            <a:r>
              <a:rPr lang="zh-CN" altLang="en-US" sz="1400" dirty="0"/>
              <a:t> </a:t>
            </a:r>
            <a:r>
              <a:rPr lang="en-US" altLang="zh-CN" sz="1400" dirty="0"/>
              <a:t>the</a:t>
            </a:r>
            <a:r>
              <a:rPr lang="zh-CN" altLang="en-US" sz="1400" dirty="0"/>
              <a:t> </a:t>
            </a:r>
            <a:r>
              <a:rPr lang="en-US" altLang="zh-CN" sz="1400" dirty="0"/>
              <a:t>character(s)</a:t>
            </a:r>
            <a:r>
              <a:rPr lang="zh-CN" altLang="en-US" sz="1400" dirty="0"/>
              <a:t> </a:t>
            </a:r>
            <a:r>
              <a:rPr lang="en-US" altLang="zh-CN" sz="1400" dirty="0"/>
              <a:t>to</a:t>
            </a:r>
            <a:r>
              <a:rPr lang="zh-CN" altLang="en-US" sz="1400" dirty="0"/>
              <a:t> </a:t>
            </a:r>
            <a:r>
              <a:rPr lang="en-US" altLang="zh-CN" sz="1400" dirty="0"/>
              <a:t>delimit</a:t>
            </a:r>
            <a:r>
              <a:rPr lang="zh-CN" altLang="en-US" sz="1400" dirty="0"/>
              <a:t> </a:t>
            </a:r>
            <a:r>
              <a:rPr lang="en-US" altLang="zh-CN" sz="1400" dirty="0"/>
              <a:t>rows</a:t>
            </a:r>
          </a:p>
          <a:p>
            <a:pPr marL="285750" indent="-216000" algn="l">
              <a:lnSpc>
                <a:spcPct val="100000"/>
              </a:lnSpc>
              <a:spcAft>
                <a:spcPts val="1800"/>
              </a:spcAft>
              <a:buFont typeface="Arial" panose="020B0604020202020204" pitchFamily="34" charset="0"/>
              <a:buChar char="•"/>
            </a:pPr>
            <a:r>
              <a:rPr lang="en-US" sz="1400" dirty="0" err="1"/>
              <a:t>ignore_empty</a:t>
            </a:r>
            <a:r>
              <a:rPr lang="en-US" sz="1400" dirty="0"/>
              <a:t>: [optional] ignore empty values. TRUE = ignore, FALSE = preserve. Default is FALSE</a:t>
            </a:r>
          </a:p>
          <a:p>
            <a:pPr marL="285750" indent="-216000" algn="l">
              <a:lnSpc>
                <a:spcPct val="100000"/>
              </a:lnSpc>
              <a:spcAft>
                <a:spcPts val="1800"/>
              </a:spcAft>
              <a:buFont typeface="Arial" panose="020B0604020202020204" pitchFamily="34" charset="0"/>
              <a:buChar char="•"/>
            </a:pPr>
            <a:r>
              <a:rPr lang="en-US" sz="1400" dirty="0" err="1"/>
              <a:t>match_mode</a:t>
            </a:r>
            <a:r>
              <a:rPr lang="en-US" sz="1400" dirty="0"/>
              <a:t>: [optional] case-sensitivity. 0 = enabled, 1 = disabled. Default is 0</a:t>
            </a:r>
          </a:p>
          <a:p>
            <a:pPr marL="285750" indent="-216000" algn="l">
              <a:lnSpc>
                <a:spcPct val="100000"/>
              </a:lnSpc>
              <a:spcAft>
                <a:spcPts val="1800"/>
              </a:spcAft>
              <a:buFont typeface="Arial" panose="020B0604020202020204" pitchFamily="34" charset="0"/>
              <a:buChar char="•"/>
            </a:pPr>
            <a:r>
              <a:rPr lang="en-US" sz="1400" dirty="0" err="1"/>
              <a:t>pad_with</a:t>
            </a:r>
            <a:r>
              <a:rPr lang="en-US" sz="1400" dirty="0"/>
              <a:t>: [optional] value to pad missing value in 2D arrays.</a:t>
            </a:r>
          </a:p>
        </p:txBody>
      </p:sp>
      <p:sp>
        <p:nvSpPr>
          <p:cNvPr id="9" name="Text Placeholder 8">
            <a:extLst>
              <a:ext uri="{FF2B5EF4-FFF2-40B4-BE49-F238E27FC236}">
                <a16:creationId xmlns:a16="http://schemas.microsoft.com/office/drawing/2014/main" id="{3C7F0519-3D07-F3A7-309B-FA6E1FF567E6}"/>
              </a:ext>
            </a:extLst>
          </p:cNvPr>
          <p:cNvSpPr>
            <a:spLocks noGrp="1"/>
          </p:cNvSpPr>
          <p:nvPr>
            <p:ph type="body" sz="quarter" idx="19"/>
          </p:nvPr>
        </p:nvSpPr>
        <p:spPr>
          <a:xfrm>
            <a:off x="0" y="177849"/>
            <a:ext cx="6096000" cy="590931"/>
          </a:xfrm>
        </p:spPr>
        <p:txBody>
          <a:bodyPr/>
          <a:lstStyle/>
          <a:p>
            <a:r>
              <a:rPr lang="en-US" dirty="0"/>
              <a:t>TEXTSPLIT </a:t>
            </a:r>
            <a:r>
              <a:rPr lang="zh-CN" altLang="en-US" dirty="0"/>
              <a:t>文本拆分</a:t>
            </a:r>
            <a:r>
              <a:rPr lang="en-US" dirty="0"/>
              <a:t> Function</a:t>
            </a:r>
          </a:p>
        </p:txBody>
      </p:sp>
      <p:pic>
        <p:nvPicPr>
          <p:cNvPr id="10" name="图片 1">
            <a:extLst>
              <a:ext uri="{FF2B5EF4-FFF2-40B4-BE49-F238E27FC236}">
                <a16:creationId xmlns:a16="http://schemas.microsoft.com/office/drawing/2014/main" id="{0E541F23-C5D0-56B9-55BD-0E993490568A}"/>
              </a:ext>
            </a:extLst>
          </p:cNvPr>
          <p:cNvPicPr>
            <a:picLocks noChangeAspect="1"/>
          </p:cNvPicPr>
          <p:nvPr>
            <p:custDataLst>
              <p:tags r:id="rId1"/>
            </p:custDataLst>
          </p:nvPr>
        </p:nvPicPr>
        <p:blipFill>
          <a:blip r:embed="rId3"/>
          <a:stretch>
            <a:fillRect/>
          </a:stretch>
        </p:blipFill>
        <p:spPr>
          <a:xfrm>
            <a:off x="11241789" y="7938"/>
            <a:ext cx="950211" cy="772646"/>
          </a:xfrm>
          <a:prstGeom prst="rect">
            <a:avLst/>
          </a:prstGeom>
          <a:ln>
            <a:noFill/>
          </a:ln>
          <a:effectLst>
            <a:softEdge rad="112500"/>
          </a:effectLst>
        </p:spPr>
      </p:pic>
      <p:sp>
        <p:nvSpPr>
          <p:cNvPr id="11" name="TextBox 10">
            <a:extLst>
              <a:ext uri="{FF2B5EF4-FFF2-40B4-BE49-F238E27FC236}">
                <a16:creationId xmlns:a16="http://schemas.microsoft.com/office/drawing/2014/main" id="{00395F34-4879-E26E-9D84-CA870112C4E8}"/>
              </a:ext>
            </a:extLst>
          </p:cNvPr>
          <p:cNvSpPr txBox="1"/>
          <p:nvPr/>
        </p:nvSpPr>
        <p:spPr>
          <a:xfrm>
            <a:off x="6750424" y="1004047"/>
            <a:ext cx="4706470" cy="3416320"/>
          </a:xfrm>
          <a:prstGeom prst="rect">
            <a:avLst/>
          </a:prstGeom>
          <a:noFill/>
        </p:spPr>
        <p:txBody>
          <a:bodyPr wrap="square" rtlCol="0">
            <a:spAutoFit/>
          </a:bodyPr>
          <a:lstStyle/>
          <a:p>
            <a:pPr>
              <a:spcAft>
                <a:spcPts val="1800"/>
              </a:spcAft>
            </a:pPr>
            <a:r>
              <a:rPr lang="en-US" dirty="0"/>
              <a:t>Demo:</a:t>
            </a:r>
          </a:p>
          <a:p>
            <a:pPr marL="342900" indent="-342900">
              <a:spcAft>
                <a:spcPts val="1800"/>
              </a:spcAft>
              <a:buAutoNum type="arabicPeriod"/>
            </a:pPr>
            <a:r>
              <a:rPr lang="en-US" dirty="0"/>
              <a:t>Basic Usage</a:t>
            </a:r>
          </a:p>
          <a:p>
            <a:pPr marL="342900" indent="-342900">
              <a:spcAft>
                <a:spcPts val="1800"/>
              </a:spcAft>
              <a:buAutoNum type="arabicPeriod"/>
            </a:pPr>
            <a:r>
              <a:rPr lang="en-US" dirty="0"/>
              <a:t>Delimiter base on column</a:t>
            </a:r>
          </a:p>
          <a:p>
            <a:pPr marL="342900" indent="-342900">
              <a:spcAft>
                <a:spcPts val="1800"/>
              </a:spcAft>
              <a:buAutoNum type="arabicPeriod"/>
            </a:pPr>
            <a:r>
              <a:rPr lang="en-US" dirty="0"/>
              <a:t>Delimiter base on rows</a:t>
            </a:r>
          </a:p>
          <a:p>
            <a:pPr marL="342900" indent="-342900">
              <a:spcAft>
                <a:spcPts val="1800"/>
              </a:spcAft>
              <a:buAutoNum type="arabicPeriod"/>
            </a:pPr>
            <a:r>
              <a:rPr lang="en-US" dirty="0"/>
              <a:t>Split base on variable characters</a:t>
            </a:r>
          </a:p>
          <a:p>
            <a:pPr marL="342900" indent="-342900">
              <a:spcAft>
                <a:spcPts val="1800"/>
              </a:spcAft>
              <a:buAutoNum type="arabicPeriod"/>
            </a:pPr>
            <a:r>
              <a:rPr lang="en-US" altLang="zh-CN" dirty="0"/>
              <a:t>Split in both column and row</a:t>
            </a:r>
          </a:p>
          <a:p>
            <a:pPr marL="342900" indent="-342900">
              <a:spcAft>
                <a:spcPts val="1800"/>
              </a:spcAft>
              <a:buAutoNum type="arabicPeriod"/>
            </a:pPr>
            <a:r>
              <a:rPr lang="en-US" dirty="0"/>
              <a:t>Ignore case</a:t>
            </a:r>
          </a:p>
        </p:txBody>
      </p:sp>
    </p:spTree>
    <p:extLst>
      <p:ext uri="{BB962C8B-B14F-4D97-AF65-F5344CB8AC3E}">
        <p14:creationId xmlns:p14="http://schemas.microsoft.com/office/powerpoint/2010/main" val="3474933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407377" y="2926233"/>
            <a:ext cx="11377246" cy="3083921"/>
          </a:xfrm>
        </p:spPr>
        <p:txBody>
          <a:bodyPr/>
          <a:lstStyle/>
          <a:p>
            <a:pPr algn="l"/>
            <a:r>
              <a:rPr lang="en-US" sz="2400" spc="0" dirty="0">
                <a:latin typeface="Arial" panose="020B0604020202020204" pitchFamily="34" charset="0"/>
                <a:cs typeface="Arial" panose="020B0604020202020204" pitchFamily="34" charset="0"/>
              </a:rPr>
              <a:t>Step 1, export the default theme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2, Get Theme from Downloaded Power BI Template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3, Check Readiness of Desired Fonts</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4, Understand Theme JSON Structure and Customize to Add New Font</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5, Import Customized Theme</a:t>
            </a:r>
          </a:p>
        </p:txBody>
      </p:sp>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2</a:t>
            </a:fld>
            <a:endParaRPr lang="en-US" dirty="0"/>
          </a:p>
        </p:txBody>
      </p:sp>
      <p:sp>
        <p:nvSpPr>
          <p:cNvPr id="11" name="Title 6"/>
          <p:cNvSpPr txBox="1"/>
          <p:nvPr/>
        </p:nvSpPr>
        <p:spPr>
          <a:xfrm>
            <a:off x="802147" y="1224556"/>
            <a:ext cx="8804365" cy="1421928"/>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Customize PowerBI Theme to add your desired fonts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6230"/>
          </a:xfrm>
        </p:spPr>
        <p:txBody>
          <a:bodyPr/>
          <a:lstStyle/>
          <a:p>
            <a:r>
              <a:rPr lang="en-US" sz="5400" dirty="0"/>
              <a:t>How to input data in Excel using “form”</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3</a:t>
            </a:fld>
            <a:endParaRPr lang="en-US" dirty="0"/>
          </a:p>
        </p:txBody>
      </p:sp>
      <p:pic>
        <p:nvPicPr>
          <p:cNvPr id="2" name="图片 1"/>
          <p:cNvPicPr>
            <a:picLocks noChangeAspect="1"/>
          </p:cNvPicPr>
          <p:nvPr>
            <p:custDataLst>
              <p:tags r:id="rId1"/>
            </p:custDataLst>
          </p:nvPr>
        </p:nvPicPr>
        <p:blipFill>
          <a:blip r:embed="rId5"/>
          <a:stretch>
            <a:fillRect/>
          </a:stretch>
        </p:blipFill>
        <p:spPr>
          <a:xfrm>
            <a:off x="8068235" y="428625"/>
            <a:ext cx="3171900" cy="2579171"/>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4</a:t>
            </a:fld>
            <a:endParaRPr lang="en-US" dirty="0"/>
          </a:p>
        </p:txBody>
      </p:sp>
      <p:sp>
        <p:nvSpPr>
          <p:cNvPr id="11" name="Title 6"/>
          <p:cNvSpPr txBox="1"/>
          <p:nvPr/>
        </p:nvSpPr>
        <p:spPr>
          <a:xfrm>
            <a:off x="622853" y="768766"/>
            <a:ext cx="10529241" cy="757130"/>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input data in Excel using “form”</a:t>
            </a:r>
          </a:p>
        </p:txBody>
      </p:sp>
      <p:sp>
        <p:nvSpPr>
          <p:cNvPr id="5" name="TextBox 4">
            <a:extLst>
              <a:ext uri="{FF2B5EF4-FFF2-40B4-BE49-F238E27FC236}">
                <a16:creationId xmlns:a16="http://schemas.microsoft.com/office/drawing/2014/main" id="{D4928D20-B821-0A6C-441D-54E165074188}"/>
              </a:ext>
            </a:extLst>
          </p:cNvPr>
          <p:cNvSpPr txBox="1"/>
          <p:nvPr/>
        </p:nvSpPr>
        <p:spPr>
          <a:xfrm>
            <a:off x="782424" y="2073897"/>
            <a:ext cx="10162095" cy="3671005"/>
          </a:xfrm>
          <a:prstGeom prst="rect">
            <a:avLst/>
          </a:prstGeom>
          <a:noFill/>
        </p:spPr>
        <p:txBody>
          <a:bodyPr wrap="square" rtlCol="0">
            <a:spAutoFit/>
          </a:bodyPr>
          <a:lstStyle/>
          <a:p>
            <a:pPr marL="342900" indent="-342900">
              <a:lnSpc>
                <a:spcPct val="150000"/>
              </a:lnSpc>
              <a:buFont typeface="+mj-lt"/>
              <a:buAutoNum type="arabicPeriod"/>
            </a:pPr>
            <a:r>
              <a:rPr lang="en-US" sz="4000" dirty="0"/>
              <a:t> Setup / Activate “Form” Function</a:t>
            </a:r>
          </a:p>
          <a:p>
            <a:pPr marL="342900" indent="-342900">
              <a:lnSpc>
                <a:spcPct val="150000"/>
              </a:lnSpc>
              <a:buFont typeface="+mj-lt"/>
              <a:buAutoNum type="arabicPeriod"/>
            </a:pPr>
            <a:r>
              <a:rPr lang="en-US" sz="4000" dirty="0"/>
              <a:t> Add new data</a:t>
            </a:r>
          </a:p>
          <a:p>
            <a:pPr marL="342900" indent="-342900">
              <a:lnSpc>
                <a:spcPct val="150000"/>
              </a:lnSpc>
              <a:buFont typeface="+mj-lt"/>
              <a:buAutoNum type="arabicPeriod"/>
            </a:pPr>
            <a:r>
              <a:rPr lang="en-US" sz="4000" dirty="0"/>
              <a:t> Data view and delete</a:t>
            </a:r>
          </a:p>
          <a:p>
            <a:pPr marL="342900" indent="-342900">
              <a:lnSpc>
                <a:spcPct val="150000"/>
              </a:lnSpc>
              <a:buFont typeface="+mj-lt"/>
              <a:buAutoNum type="arabicPeriod"/>
            </a:pPr>
            <a:r>
              <a:rPr lang="en-US" sz="4000"/>
              <a:t> Data </a:t>
            </a:r>
            <a:r>
              <a:rPr lang="en-US" sz="4000" dirty="0"/>
              <a:t>query base on criteria</a:t>
            </a:r>
          </a:p>
        </p:txBody>
      </p:sp>
    </p:spTree>
    <p:extLst>
      <p:ext uri="{BB962C8B-B14F-4D97-AF65-F5344CB8AC3E}">
        <p14:creationId xmlns:p14="http://schemas.microsoft.com/office/powerpoint/2010/main" val="330352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How to Merge two Ontologies in Protégé</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5</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6" name="图片 5"/>
          <p:cNvPicPr>
            <a:picLocks noChangeAspect="1"/>
          </p:cNvPicPr>
          <p:nvPr/>
        </p:nvPicPr>
        <p:blipFill>
          <a:blip r:embed="rId5"/>
          <a:stretch>
            <a:fillRect/>
          </a:stretch>
        </p:blipFill>
        <p:spPr>
          <a:xfrm>
            <a:off x="953949" y="4049326"/>
            <a:ext cx="1452016" cy="1188048"/>
          </a:xfrm>
          <a:prstGeom prst="rect">
            <a:avLst/>
          </a:prstGeom>
          <a:ln>
            <a:noFill/>
          </a:ln>
          <a:effectLst>
            <a:outerShdw blurRad="292100" dist="139700" dir="2700000" algn="tl" rotWithShape="0">
              <a:srgbClr val="333333">
                <a:alpha val="65000"/>
              </a:srgbClr>
            </a:outerShdw>
          </a:effectLst>
        </p:spPr>
      </p:pic>
      <p:pic>
        <p:nvPicPr>
          <p:cNvPr id="8" name="图片 7"/>
          <p:cNvPicPr>
            <a:picLocks noChangeAspect="1"/>
          </p:cNvPicPr>
          <p:nvPr/>
        </p:nvPicPr>
        <p:blipFill>
          <a:blip r:embed="rId5"/>
          <a:stretch>
            <a:fillRect/>
          </a:stretch>
        </p:blipFill>
        <p:spPr>
          <a:xfrm>
            <a:off x="953949" y="5468380"/>
            <a:ext cx="1452016" cy="1188048"/>
          </a:xfrm>
          <a:prstGeom prst="rect">
            <a:avLst/>
          </a:prstGeom>
          <a:ln>
            <a:noFill/>
          </a:ln>
          <a:effectLst>
            <a:outerShdw blurRad="292100" dist="139700" dir="2700000" algn="tl" rotWithShape="0">
              <a:srgbClr val="333333">
                <a:alpha val="65000"/>
              </a:srgbClr>
            </a:outerShdw>
          </a:effectLst>
        </p:spPr>
      </p:pic>
      <p:sp>
        <p:nvSpPr>
          <p:cNvPr id="17" name="箭头: 右 16"/>
          <p:cNvSpPr/>
          <p:nvPr/>
        </p:nvSpPr>
        <p:spPr>
          <a:xfrm>
            <a:off x="2697443" y="4788770"/>
            <a:ext cx="589820" cy="102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图片 17"/>
          <p:cNvPicPr>
            <a:picLocks noChangeAspect="1"/>
          </p:cNvPicPr>
          <p:nvPr/>
        </p:nvPicPr>
        <p:blipFill>
          <a:blip r:embed="rId6"/>
          <a:stretch>
            <a:fillRect/>
          </a:stretch>
        </p:blipFill>
        <p:spPr>
          <a:xfrm>
            <a:off x="3436496" y="4399825"/>
            <a:ext cx="2805809" cy="1807214"/>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40519" y="1381679"/>
            <a:ext cx="8804365" cy="2336024"/>
          </a:xfrm>
        </p:spPr>
        <p:txBody>
          <a:bodyPr/>
          <a:lstStyle/>
          <a:p>
            <a:r>
              <a:rPr lang="en-US" sz="5400" dirty="0"/>
              <a:t>Quick Tutorial on SWRL in Protégé</a:t>
            </a:r>
            <a:br>
              <a:rPr lang="en-US" sz="5400" dirty="0"/>
            </a:br>
            <a:r>
              <a:rPr lang="en-US" sz="5400" dirty="0"/>
              <a:t>– apply property</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6</a:t>
            </a:fld>
            <a:endParaRPr lang="en-US" dirty="0"/>
          </a:p>
        </p:txBody>
      </p:sp>
      <p:pic>
        <p:nvPicPr>
          <p:cNvPr id="5" name="图片 4">
            <a:extLst>
              <a:ext uri="{FF2B5EF4-FFF2-40B4-BE49-F238E27FC236}">
                <a16:creationId xmlns:a16="http://schemas.microsoft.com/office/drawing/2014/main" id="{E6A496C3-F499-5703-ABCA-1F8F7FDD8395}"/>
              </a:ext>
            </a:extLst>
          </p:cNvPr>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8" name="Picture 7">
            <a:extLst>
              <a:ext uri="{FF2B5EF4-FFF2-40B4-BE49-F238E27FC236}">
                <a16:creationId xmlns:a16="http://schemas.microsoft.com/office/drawing/2014/main" id="{9189F27A-219D-21DB-1C62-2FCBD8BE2DCF}"/>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1820839" y="3902324"/>
            <a:ext cx="4514256" cy="2578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637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zh-CN" altLang="en-US" sz="3600" b="1" dirty="0">
                <a:gradFill>
                  <a:gsLst>
                    <a:gs pos="0">
                      <a:srgbClr val="75D1FF">
                        <a:lumMod val="5000"/>
                        <a:lumOff val="95000"/>
                      </a:srgbClr>
                    </a:gs>
                    <a:gs pos="100000">
                      <a:srgbClr val="FFFFFF"/>
                    </a:gs>
                  </a:gsLst>
                  <a:lin ang="5400000" scaled="1"/>
                </a:gradFill>
              </a:rPr>
              <a:t>技巧与分享</a:t>
            </a:r>
            <a:endParaRPr lang="en-US" sz="3600" b="1" dirty="0">
              <a:gradFill>
                <a:gsLst>
                  <a:gs pos="0">
                    <a:srgbClr val="75D1FF">
                      <a:lumMod val="5000"/>
                      <a:lumOff val="95000"/>
                    </a:srgbClr>
                  </a:gs>
                  <a:gs pos="100000">
                    <a:srgbClr val="FFFFFF"/>
                  </a:gs>
                </a:gsLst>
                <a:lin ang="5400000" scaled="1"/>
              </a:gradFill>
            </a:endParaRP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40519" y="1381679"/>
            <a:ext cx="8804365" cy="1588127"/>
          </a:xfrm>
        </p:spPr>
        <p:txBody>
          <a:bodyPr/>
          <a:lstStyle/>
          <a:p>
            <a:r>
              <a:rPr lang="zh-CN" altLang="en-US" sz="5400" dirty="0"/>
              <a:t>在</a:t>
            </a:r>
            <a:r>
              <a:rPr lang="en-US" sz="5400" dirty="0"/>
              <a:t>Protégé</a:t>
            </a:r>
            <a:r>
              <a:rPr lang="zh-CN" altLang="en-US" sz="5400" dirty="0"/>
              <a:t>创建</a:t>
            </a:r>
            <a:r>
              <a:rPr lang="en-US" altLang="zh-CN" sz="5400" dirty="0"/>
              <a:t>SWRL</a:t>
            </a:r>
            <a:r>
              <a:rPr lang="zh-CN" altLang="en-US" sz="5400" dirty="0"/>
              <a:t>规则来添加对象实例的属性值</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7</a:t>
            </a:fld>
            <a:endParaRPr lang="en-US" dirty="0"/>
          </a:p>
        </p:txBody>
      </p:sp>
      <p:pic>
        <p:nvPicPr>
          <p:cNvPr id="5" name="图片 4">
            <a:extLst>
              <a:ext uri="{FF2B5EF4-FFF2-40B4-BE49-F238E27FC236}">
                <a16:creationId xmlns:a16="http://schemas.microsoft.com/office/drawing/2014/main" id="{E6A496C3-F499-5703-ABCA-1F8F7FDD8395}"/>
              </a:ext>
            </a:extLst>
          </p:cNvPr>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8" name="Picture 7">
            <a:extLst>
              <a:ext uri="{FF2B5EF4-FFF2-40B4-BE49-F238E27FC236}">
                <a16:creationId xmlns:a16="http://schemas.microsoft.com/office/drawing/2014/main" id="{9189F27A-219D-21DB-1C62-2FCBD8BE2DCF}"/>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1820839" y="3902324"/>
            <a:ext cx="4514256" cy="2578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140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4543703" y="2220475"/>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4285129" y="5113762"/>
            <a:ext cx="7706275" cy="1588127"/>
          </a:xfrm>
        </p:spPr>
        <p:txBody>
          <a:bodyPr/>
          <a:lstStyle/>
          <a:p>
            <a:r>
              <a:rPr lang="zh-CN" altLang="en-US" sz="5400" dirty="0"/>
              <a:t>使用</a:t>
            </a:r>
            <a:r>
              <a:rPr lang="en-US" sz="5400" dirty="0"/>
              <a:t>Protégé</a:t>
            </a:r>
            <a:r>
              <a:rPr lang="zh-CN" altLang="en-US" sz="5400" dirty="0"/>
              <a:t>建立参考的</a:t>
            </a:r>
            <a:br>
              <a:rPr lang="en-US" altLang="zh-CN" sz="5400" dirty="0"/>
            </a:br>
            <a:r>
              <a:rPr lang="zh-CN" altLang="en-US" sz="5400" dirty="0"/>
              <a:t>家庭成员关系信息图</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8</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13" name="Picture 12">
            <a:extLst>
              <a:ext uri="{FF2B5EF4-FFF2-40B4-BE49-F238E27FC236}">
                <a16:creationId xmlns:a16="http://schemas.microsoft.com/office/drawing/2014/main" id="{6F3CC20F-3890-8FA5-A3A9-239F43AE2644}"/>
              </a:ext>
            </a:extLst>
          </p:cNvPr>
          <p:cNvPicPr>
            <a:picLocks noChangeAspect="1"/>
          </p:cNvPicPr>
          <p:nvPr/>
        </p:nvPicPr>
        <p:blipFill>
          <a:blip r:embed="rId5"/>
          <a:stretch>
            <a:fillRect/>
          </a:stretch>
        </p:blipFill>
        <p:spPr>
          <a:xfrm>
            <a:off x="319779" y="511144"/>
            <a:ext cx="3955002" cy="58448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612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Learn TEXTSPLIT() Function</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9</a:t>
            </a:fld>
            <a:endParaRPr lang="en-US" dirty="0"/>
          </a:p>
        </p:txBody>
      </p:sp>
      <p:pic>
        <p:nvPicPr>
          <p:cNvPr id="2" name="图片 1"/>
          <p:cNvPicPr>
            <a:picLocks noChangeAspect="1"/>
          </p:cNvPicPr>
          <p:nvPr>
            <p:custDataLst>
              <p:tags r:id="rId1"/>
            </p:custDataLst>
          </p:nvPr>
        </p:nvPicPr>
        <p:blipFill>
          <a:blip r:embed="rId5"/>
          <a:stretch>
            <a:fillRect/>
          </a:stretch>
        </p:blipFill>
        <p:spPr>
          <a:xfrm>
            <a:off x="8873237" y="428625"/>
            <a:ext cx="2366898" cy="1924599"/>
          </a:xfrm>
          <a:prstGeom prst="rect">
            <a:avLst/>
          </a:prstGeom>
          <a:ln>
            <a:noFill/>
          </a:ln>
          <a:effectLst>
            <a:softEdge rad="112500"/>
          </a:effectLst>
        </p:spPr>
      </p:pic>
      <p:sp>
        <p:nvSpPr>
          <p:cNvPr id="5" name="TextBox 4">
            <a:extLst>
              <a:ext uri="{FF2B5EF4-FFF2-40B4-BE49-F238E27FC236}">
                <a16:creationId xmlns:a16="http://schemas.microsoft.com/office/drawing/2014/main" id="{375311B2-4B0F-D157-AF12-7A9318CA6923}"/>
              </a:ext>
            </a:extLst>
          </p:cNvPr>
          <p:cNvSpPr txBox="1"/>
          <p:nvPr/>
        </p:nvSpPr>
        <p:spPr>
          <a:xfrm>
            <a:off x="268449" y="6323962"/>
            <a:ext cx="1370888" cy="369332"/>
          </a:xfrm>
          <a:prstGeom prst="rect">
            <a:avLst/>
          </a:prstGeom>
          <a:noFill/>
        </p:spPr>
        <p:txBody>
          <a:bodyPr wrap="none" rtlCol="0">
            <a:spAutoFit/>
          </a:bodyPr>
          <a:lstStyle/>
          <a:p>
            <a:r>
              <a:rPr lang="en-US" dirty="0"/>
              <a:t>2024-01-21</a:t>
            </a:r>
          </a:p>
        </p:txBody>
      </p:sp>
    </p:spTree>
    <p:extLst>
      <p:ext uri="{BB962C8B-B14F-4D97-AF65-F5344CB8AC3E}">
        <p14:creationId xmlns:p14="http://schemas.microsoft.com/office/powerpoint/2010/main" val="2458490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I0NDc1NWNjMDQyNWNmYjZmODgzODQ3ZWQ3YTQ0NzA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2E6351-E64A-42DD-A554-7DF752222129}">
  <ds:schemaRefs/>
</ds:datastoreItem>
</file>

<file path=customXml/itemProps2.xml><?xml version="1.0" encoding="utf-8"?>
<ds:datastoreItem xmlns:ds="http://schemas.openxmlformats.org/officeDocument/2006/customXml" ds:itemID="{530CA71C-6B24-463C-853F-076A02E27CBC}">
  <ds:schemaRefs/>
</ds:datastoreItem>
</file>

<file path=customXml/itemProps3.xml><?xml version="1.0" encoding="utf-8"?>
<ds:datastoreItem xmlns:ds="http://schemas.openxmlformats.org/officeDocument/2006/customXml" ds:itemID="{B1C2FF92-1ACE-4D23-9586-85906FF02F9F}">
  <ds:schemaRefs/>
</ds:datastoreItem>
</file>

<file path=docProps/app.xml><?xml version="1.0" encoding="utf-8"?>
<Properties xmlns="http://schemas.openxmlformats.org/officeDocument/2006/extended-properties" xmlns:vt="http://schemas.openxmlformats.org/officeDocument/2006/docPropsVTypes">
  <Template>Powerful Presentations</Template>
  <TotalTime>32</TotalTime>
  <Words>784</Words>
  <Application>Microsoft Office PowerPoint</Application>
  <PresentationFormat>Widescreen</PresentationFormat>
  <Paragraphs>63</Paragraphs>
  <Slides>10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Calibri</vt:lpstr>
      <vt:lpstr>Segoe UI</vt:lpstr>
      <vt:lpstr>Segoe UI Black</vt:lpstr>
      <vt:lpstr>Segoe UI Semibold</vt:lpstr>
      <vt:lpstr>Segoe UI Semilight</vt:lpstr>
      <vt:lpstr>Wingdings</vt:lpstr>
      <vt:lpstr>Storybuilding Neal Creative</vt:lpstr>
      <vt:lpstr>How to Customize PowerBI Theme to add your desired fonts</vt:lpstr>
      <vt:lpstr>Step 1, export the default theme  Step 2, Get Theme from Downloaded Power BI Template  Step 3, Check Readiness of Desired Fonts  Step 4, Understand Theme JSON Structure and Customize to Add New Font  Step 5, Import Customized Theme</vt:lpstr>
      <vt:lpstr>How to input data in Excel using “form”</vt:lpstr>
      <vt:lpstr>PowerPoint Presentation</vt:lpstr>
      <vt:lpstr>How to Merge two Ontologies in Protégé</vt:lpstr>
      <vt:lpstr>Quick Tutorial on SWRL in Protégé – apply property</vt:lpstr>
      <vt:lpstr>在Protégé创建SWRL规则来添加对象实例的属性值</vt:lpstr>
      <vt:lpstr>使用Protégé建立参考的 家庭成员关系信息图</vt:lpstr>
      <vt:lpstr>Learn TEXTSPLIT() Function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Customize PowerBI There to add your desired fonts</dc:title>
  <dc:creator>Zhao Xiaoqi</dc:creator>
  <cp:lastModifiedBy>Zhao Xiaoqi</cp:lastModifiedBy>
  <cp:revision>16</cp:revision>
  <dcterms:created xsi:type="dcterms:W3CDTF">2023-09-05T16:53:00Z</dcterms:created>
  <dcterms:modified xsi:type="dcterms:W3CDTF">2024-01-21T16:42:05Z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19540963-e559-4020-8a90-fe8a502c2801_Enabled">
    <vt:lpwstr>true</vt:lpwstr>
  </property>
  <property fmtid="{D5CDD505-2E9C-101B-9397-08002B2CF9AE}" pid="4" name="MSIP_Label_19540963-e559-4020-8a90-fe8a502c2801_SetDate">
    <vt:lpwstr>2023-09-05T16:58:19Z</vt:lpwstr>
  </property>
  <property fmtid="{D5CDD505-2E9C-101B-9397-08002B2CF9AE}" pid="5" name="MSIP_Label_19540963-e559-4020-8a90-fe8a502c2801_Method">
    <vt:lpwstr>Standard</vt:lpwstr>
  </property>
  <property fmtid="{D5CDD505-2E9C-101B-9397-08002B2CF9AE}" pid="6" name="MSIP_Label_19540963-e559-4020-8a90-fe8a502c2801_Name">
    <vt:lpwstr>19540963-e559-4020-8a90-fe8a502c2801</vt:lpwstr>
  </property>
  <property fmtid="{D5CDD505-2E9C-101B-9397-08002B2CF9AE}" pid="7" name="MSIP_Label_19540963-e559-4020-8a90-fe8a502c2801_SiteId">
    <vt:lpwstr>f25493ae-1c98-41d7-8a33-0be75f5fe603</vt:lpwstr>
  </property>
  <property fmtid="{D5CDD505-2E9C-101B-9397-08002B2CF9AE}" pid="8" name="MSIP_Label_19540963-e559-4020-8a90-fe8a502c2801_ActionId">
    <vt:lpwstr>e9dd408f-b8fd-4972-9cde-7125b7c676c0</vt:lpwstr>
  </property>
  <property fmtid="{D5CDD505-2E9C-101B-9397-08002B2CF9AE}" pid="9" name="MSIP_Label_19540963-e559-4020-8a90-fe8a502c2801_ContentBits">
    <vt:lpwstr>0</vt:lpwstr>
  </property>
  <property fmtid="{D5CDD505-2E9C-101B-9397-08002B2CF9AE}" pid="10" name="ICV">
    <vt:lpwstr>32814DECDD06427CB47EFDB305ECBE3D_12</vt:lpwstr>
  </property>
  <property fmtid="{D5CDD505-2E9C-101B-9397-08002B2CF9AE}" pid="11" name="KSOProductBuildVer">
    <vt:lpwstr>2052-12.1.0.15990</vt:lpwstr>
  </property>
</Properties>
</file>