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7" autoAdjust="0"/>
    <p:restoredTop sz="94706" autoAdjust="0"/>
  </p:normalViewPr>
  <p:slideViewPr>
    <p:cSldViewPr>
      <p:cViewPr varScale="1">
        <p:scale>
          <a:sx n="54" d="100"/>
          <a:sy n="54" d="100"/>
        </p:scale>
        <p:origin x="114" y="330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1002" y="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5/17/2025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5/17/2025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8" name="Parallelogram 7"/>
          <p:cNvSpPr/>
          <p:nvPr userDrawn="1"/>
        </p:nvSpPr>
        <p:spPr>
          <a:xfrm>
            <a:off x="842352" y="606206"/>
            <a:ext cx="10484024" cy="5573039"/>
          </a:xfrm>
          <a:custGeom>
            <a:avLst/>
            <a:gdLst>
              <a:gd name="connsiteX0" fmla="*/ 0 w 10896600"/>
              <a:gd name="connsiteY0" fmla="*/ 5410200 h 5410200"/>
              <a:gd name="connsiteX1" fmla="*/ 1352550 w 10896600"/>
              <a:gd name="connsiteY1" fmla="*/ 0 h 5410200"/>
              <a:gd name="connsiteX2" fmla="*/ 10896600 w 10896600"/>
              <a:gd name="connsiteY2" fmla="*/ 0 h 5410200"/>
              <a:gd name="connsiteX3" fmla="*/ 9544050 w 10896600"/>
              <a:gd name="connsiteY3" fmla="*/ 5410200 h 5410200"/>
              <a:gd name="connsiteX4" fmla="*/ 0 w 10896600"/>
              <a:gd name="connsiteY4" fmla="*/ 5410200 h 5410200"/>
              <a:gd name="connsiteX0" fmla="*/ 0 w 10733762"/>
              <a:gd name="connsiteY0" fmla="*/ 5234835 h 5410200"/>
              <a:gd name="connsiteX1" fmla="*/ 1189712 w 10733762"/>
              <a:gd name="connsiteY1" fmla="*/ 0 h 5410200"/>
              <a:gd name="connsiteX2" fmla="*/ 10733762 w 10733762"/>
              <a:gd name="connsiteY2" fmla="*/ 0 h 5410200"/>
              <a:gd name="connsiteX3" fmla="*/ 9381212 w 10733762"/>
              <a:gd name="connsiteY3" fmla="*/ 5410200 h 5410200"/>
              <a:gd name="connsiteX4" fmla="*/ 0 w 10733762"/>
              <a:gd name="connsiteY4" fmla="*/ 5234835 h 5410200"/>
              <a:gd name="connsiteX0" fmla="*/ 0 w 10771340"/>
              <a:gd name="connsiteY0" fmla="*/ 5360096 h 5410200"/>
              <a:gd name="connsiteX1" fmla="*/ 1227290 w 10771340"/>
              <a:gd name="connsiteY1" fmla="*/ 0 h 5410200"/>
              <a:gd name="connsiteX2" fmla="*/ 10771340 w 10771340"/>
              <a:gd name="connsiteY2" fmla="*/ 0 h 5410200"/>
              <a:gd name="connsiteX3" fmla="*/ 9418790 w 10771340"/>
              <a:gd name="connsiteY3" fmla="*/ 5410200 h 5410200"/>
              <a:gd name="connsiteX4" fmla="*/ 0 w 10771340"/>
              <a:gd name="connsiteY4" fmla="*/ 5360096 h 5410200"/>
              <a:gd name="connsiteX0" fmla="*/ 0 w 10771340"/>
              <a:gd name="connsiteY0" fmla="*/ 5360096 h 5360096"/>
              <a:gd name="connsiteX1" fmla="*/ 1227290 w 10771340"/>
              <a:gd name="connsiteY1" fmla="*/ 0 h 5360096"/>
              <a:gd name="connsiteX2" fmla="*/ 10771340 w 10771340"/>
              <a:gd name="connsiteY2" fmla="*/ 0 h 5360096"/>
              <a:gd name="connsiteX3" fmla="*/ 9819623 w 10771340"/>
              <a:gd name="connsiteY3" fmla="*/ 5335043 h 5360096"/>
              <a:gd name="connsiteX4" fmla="*/ 0 w 10771340"/>
              <a:gd name="connsiteY4" fmla="*/ 5360096 h 5360096"/>
              <a:gd name="connsiteX0" fmla="*/ 0 w 10345455"/>
              <a:gd name="connsiteY0" fmla="*/ 5573039 h 5573039"/>
              <a:gd name="connsiteX1" fmla="*/ 1227290 w 10345455"/>
              <a:gd name="connsiteY1" fmla="*/ 212943 h 5573039"/>
              <a:gd name="connsiteX2" fmla="*/ 10345455 w 10345455"/>
              <a:gd name="connsiteY2" fmla="*/ 0 h 5573039"/>
              <a:gd name="connsiteX3" fmla="*/ 9819623 w 10345455"/>
              <a:gd name="connsiteY3" fmla="*/ 5547986 h 5573039"/>
              <a:gd name="connsiteX4" fmla="*/ 0 w 10345455"/>
              <a:gd name="connsiteY4" fmla="*/ 5573039 h 5573039"/>
              <a:gd name="connsiteX0" fmla="*/ 100469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00469 w 10445924"/>
              <a:gd name="connsiteY4" fmla="*/ 5573039 h 5573039"/>
              <a:gd name="connsiteX0" fmla="*/ 376042 w 10445924"/>
              <a:gd name="connsiteY0" fmla="*/ 5435252 h 5547986"/>
              <a:gd name="connsiteX1" fmla="*/ 0 w 10445924"/>
              <a:gd name="connsiteY1" fmla="*/ 250521 h 5547986"/>
              <a:gd name="connsiteX2" fmla="*/ 10445924 w 10445924"/>
              <a:gd name="connsiteY2" fmla="*/ 0 h 5547986"/>
              <a:gd name="connsiteX3" fmla="*/ 9920092 w 10445924"/>
              <a:gd name="connsiteY3" fmla="*/ 5547986 h 5547986"/>
              <a:gd name="connsiteX4" fmla="*/ 376042 w 10445924"/>
              <a:gd name="connsiteY4" fmla="*/ 5435252 h 5547986"/>
              <a:gd name="connsiteX0" fmla="*/ 112995 w 10445924"/>
              <a:gd name="connsiteY0" fmla="*/ 5573039 h 5573039"/>
              <a:gd name="connsiteX1" fmla="*/ 0 w 10445924"/>
              <a:gd name="connsiteY1" fmla="*/ 250521 h 5573039"/>
              <a:gd name="connsiteX2" fmla="*/ 10445924 w 10445924"/>
              <a:gd name="connsiteY2" fmla="*/ 0 h 5573039"/>
              <a:gd name="connsiteX3" fmla="*/ 9920092 w 10445924"/>
              <a:gd name="connsiteY3" fmla="*/ 5547986 h 5573039"/>
              <a:gd name="connsiteX4" fmla="*/ 112995 w 10445924"/>
              <a:gd name="connsiteY4" fmla="*/ 5573039 h 557303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67036 h 5592089"/>
              <a:gd name="connsiteX4" fmla="*/ 112995 w 10464974"/>
              <a:gd name="connsiteY4" fmla="*/ 5592089 h 5592089"/>
              <a:gd name="connsiteX0" fmla="*/ 112995 w 10464974"/>
              <a:gd name="connsiteY0" fmla="*/ 5592089 h 5592089"/>
              <a:gd name="connsiteX1" fmla="*/ 0 w 10464974"/>
              <a:gd name="connsiteY1" fmla="*/ 269571 h 5592089"/>
              <a:gd name="connsiteX2" fmla="*/ 10464974 w 10464974"/>
              <a:gd name="connsiteY2" fmla="*/ 0 h 5592089"/>
              <a:gd name="connsiteX3" fmla="*/ 9920092 w 10464974"/>
              <a:gd name="connsiteY3" fmla="*/ 5547986 h 5592089"/>
              <a:gd name="connsiteX4" fmla="*/ 112995 w 10464974"/>
              <a:gd name="connsiteY4" fmla="*/ 5592089 h 5592089"/>
              <a:gd name="connsiteX0" fmla="*/ 112995 w 10464974"/>
              <a:gd name="connsiteY0" fmla="*/ 5573039 h 5573039"/>
              <a:gd name="connsiteX1" fmla="*/ 0 w 10464974"/>
              <a:gd name="connsiteY1" fmla="*/ 269571 h 5573039"/>
              <a:gd name="connsiteX2" fmla="*/ 10464974 w 10464974"/>
              <a:gd name="connsiteY2" fmla="*/ 0 h 5573039"/>
              <a:gd name="connsiteX3" fmla="*/ 9920092 w 10464974"/>
              <a:gd name="connsiteY3" fmla="*/ 5547986 h 5573039"/>
              <a:gd name="connsiteX4" fmla="*/ 112995 w 10464974"/>
              <a:gd name="connsiteY4" fmla="*/ 5573039 h 5573039"/>
              <a:gd name="connsiteX0" fmla="*/ 132045 w 10484024"/>
              <a:gd name="connsiteY0" fmla="*/ 5573039 h 5573039"/>
              <a:gd name="connsiteX1" fmla="*/ 0 w 10484024"/>
              <a:gd name="connsiteY1" fmla="*/ 269571 h 5573039"/>
              <a:gd name="connsiteX2" fmla="*/ 10484024 w 10484024"/>
              <a:gd name="connsiteY2" fmla="*/ 0 h 5573039"/>
              <a:gd name="connsiteX3" fmla="*/ 9939142 w 10484024"/>
              <a:gd name="connsiteY3" fmla="*/ 5547986 h 5573039"/>
              <a:gd name="connsiteX4" fmla="*/ 132045 w 10484024"/>
              <a:gd name="connsiteY4" fmla="*/ 5573039 h 5573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4024" h="5573039">
                <a:moveTo>
                  <a:pt x="132045" y="5573039"/>
                </a:moveTo>
                <a:lnTo>
                  <a:pt x="0" y="269571"/>
                </a:lnTo>
                <a:lnTo>
                  <a:pt x="10484024" y="0"/>
                </a:lnTo>
                <a:lnTo>
                  <a:pt x="9939142" y="5547986"/>
                </a:lnTo>
                <a:lnTo>
                  <a:pt x="132045" y="5573039"/>
                </a:lnTo>
                <a:close/>
              </a:path>
            </a:pathLst>
          </a:custGeom>
          <a:solidFill>
            <a:schemeClr val="bg2">
              <a:lumMod val="25000"/>
              <a:alpha val="73000"/>
            </a:schemeClr>
          </a:solidFill>
          <a:ln cap="rnd">
            <a:solidFill>
              <a:schemeClr val="bg2">
                <a:lumMod val="2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2413" y="914400"/>
            <a:ext cx="9144000" cy="3505200"/>
          </a:xfrm>
        </p:spPr>
        <p:txBody>
          <a:bodyPr>
            <a:noAutofit/>
          </a:bodyPr>
          <a:lstStyle>
            <a:lvl1pPr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2413" y="4495800"/>
            <a:ext cx="8229600" cy="1066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2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2012" y="533400"/>
            <a:ext cx="1371600" cy="5592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1" y="533400"/>
            <a:ext cx="8077201" cy="5592764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3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28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2514601"/>
            <a:ext cx="9144000" cy="2819400"/>
          </a:xfrm>
        </p:spPr>
        <p:txBody>
          <a:bodyPr anchor="b">
            <a:noAutofit/>
          </a:bodyPr>
          <a:lstStyle>
            <a:lvl1pPr algn="l">
              <a:defRPr sz="66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990600"/>
            <a:ext cx="8229600" cy="1143000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7950" y="6327648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09012" y="6327648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33012" y="6327648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645152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8210" y="1828800"/>
            <a:ext cx="4648201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29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67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2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21260" y="1828800"/>
            <a:ext cx="46451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21260" y="2667000"/>
            <a:ext cx="4645152" cy="3352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3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3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8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611" y="838200"/>
            <a:ext cx="6172201" cy="5181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2590800"/>
            <a:ext cx="3276599" cy="1924050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99012" y="836610"/>
            <a:ext cx="5867401" cy="5183190"/>
          </a:xfrm>
          <a:solidFill>
            <a:schemeClr val="bg2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2" y="4648200"/>
            <a:ext cx="3276599" cy="137160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517950" y="6324600"/>
            <a:ext cx="6862462" cy="273049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Date Placeholder 7"/>
          <p:cNvSpPr>
            <a:spLocks noGrp="1"/>
          </p:cNvSpPr>
          <p:nvPr>
            <p:ph type="dt" sz="half" idx="10"/>
          </p:nvPr>
        </p:nvSpPr>
        <p:spPr>
          <a:xfrm>
            <a:off x="8609012" y="6324600"/>
            <a:ext cx="1320059" cy="273049"/>
          </a:xfrm>
        </p:spPr>
        <p:txBody>
          <a:bodyPr/>
          <a:lstStyle/>
          <a:p>
            <a:fld id="{83829175-527E-46A3-863C-1BB1F163B84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3012" y="6324600"/>
            <a:ext cx="990601" cy="273049"/>
          </a:xfrm>
        </p:spPr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778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7950" y="63246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9012" y="63246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33012" y="63246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40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39" userDrawn="1">
          <p15:clr>
            <a:srgbClr val="F26B43"/>
          </p15:clr>
        </p15:guide>
        <p15:guide id="2" pos="671" userDrawn="1">
          <p15:clr>
            <a:srgbClr val="F26B43"/>
          </p15:clr>
        </p15:guide>
        <p15:guide id="3" pos="6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813" y="914400"/>
            <a:ext cx="5638799" cy="3505200"/>
          </a:xfrm>
        </p:spPr>
        <p:txBody>
          <a:bodyPr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–</a:t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vs.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A44F12-0B43-FB72-D44D-AB2B63533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12" y="419100"/>
            <a:ext cx="6019800" cy="601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54A406-CA92-DF99-847A-31800BA12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893541">
            <a:off x="9182621" y="3836160"/>
            <a:ext cx="554880" cy="552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CA899-F11D-FE6C-C5C1-5C2E23CCA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630" y="2998410"/>
            <a:ext cx="532720" cy="8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6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F24D-4131-8B90-4820-9503F09BC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Constructor 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354AA-098D-6375-688B-4B82B45D33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Java’s constructor method is one method having same name as class</a:t>
            </a:r>
          </a:p>
          <a:p>
            <a:pPr lvl="1"/>
            <a:r>
              <a:rPr lang="en-US" dirty="0"/>
              <a:t>No return type, even no “void”</a:t>
            </a:r>
          </a:p>
          <a:p>
            <a:pPr lvl="1"/>
            <a:r>
              <a:rPr lang="en-US" dirty="0"/>
              <a:t>Using “new” to call when object is creating</a:t>
            </a:r>
          </a:p>
          <a:p>
            <a:pPr lvl="1"/>
            <a:r>
              <a:rPr lang="en-US" dirty="0"/>
              <a:t>No “self” or “this” as default argument, able to use “this” key word to call current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2662E5-13E1-CA9F-D8D3-E011078ADB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Python’s constructor method is one special method, called “__</a:t>
            </a:r>
            <a:r>
              <a:rPr lang="en-US" dirty="0" err="1"/>
              <a:t>init</a:t>
            </a:r>
            <a:r>
              <a:rPr lang="en-US" dirty="0"/>
              <a:t>__”</a:t>
            </a:r>
          </a:p>
          <a:p>
            <a:pPr lvl="1"/>
            <a:r>
              <a:rPr lang="en-US" dirty="0"/>
              <a:t>“__</a:t>
            </a:r>
            <a:r>
              <a:rPr lang="en-US" dirty="0" err="1"/>
              <a:t>init</a:t>
            </a:r>
            <a:r>
              <a:rPr lang="en-US" dirty="0"/>
              <a:t>__” is automatically called when the object is created, used for initializing the properties of object</a:t>
            </a:r>
          </a:p>
          <a:p>
            <a:pPr lvl="1"/>
            <a:r>
              <a:rPr lang="en-US" dirty="0"/>
              <a:t>The first argument of “__</a:t>
            </a:r>
            <a:r>
              <a:rPr lang="en-US" dirty="0" err="1"/>
              <a:t>init</a:t>
            </a:r>
            <a:r>
              <a:rPr lang="en-US" dirty="0"/>
              <a:t>__” must be “self”, refers to the </a:t>
            </a:r>
            <a:r>
              <a:rPr lang="en-US" dirty="0" err="1"/>
              <a:t>class’</a:t>
            </a:r>
            <a:r>
              <a:rPr lang="en-US" dirty="0"/>
              <a:t> instance itself</a:t>
            </a:r>
          </a:p>
        </p:txBody>
      </p:sp>
    </p:spTree>
    <p:extLst>
      <p:ext uri="{BB962C8B-B14F-4D97-AF65-F5344CB8AC3E}">
        <p14:creationId xmlns:p14="http://schemas.microsoft.com/office/powerpoint/2010/main" val="3705804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0AB9F-F3AF-3E94-BF19-CABACFAD8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09819-F7D9-696A-251D-E2774C32D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Constructor 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95A17-A5EB-A380-6001-F231840138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E9BAEA-4831-489A-BB2B-685556A9FEC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6D74-9017-73DA-98EF-9FF4243A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2286000"/>
            <a:ext cx="4029637" cy="3200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398388-DC4D-55FD-B436-306B5DBD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2" y="2286000"/>
            <a:ext cx="316274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2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8468B-FE8F-0D4E-02AC-EC2C0834D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ABFF-C807-0EEB-671A-297A2080B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Constructor Method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A1FABC-8EF0-BB79-7B14-176E1F3369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Use “new” to call explicitly</a:t>
            </a:r>
          </a:p>
          <a:p>
            <a:pPr lvl="1"/>
            <a:r>
              <a:rPr lang="en-US" dirty="0"/>
              <a:t>Must use “new” to create object then call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C71771-590E-8F13-3213-93C72C8260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Call automatically when the object is created, no need call explicitly</a:t>
            </a:r>
          </a:p>
          <a:p>
            <a:pPr lvl="1"/>
            <a:r>
              <a:rPr lang="en-US" dirty="0"/>
              <a:t>When creating the object, directly call the class name and transit the arguments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AF7AF-07AF-594B-5238-7FB4134C3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3429000"/>
            <a:ext cx="3629532" cy="295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9C11CD-7679-A442-AE0C-3D5E05334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3810000"/>
            <a:ext cx="274358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2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EE948-EC50-648C-4FC4-BE16002FF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BC9F-1CE6-63BB-4670-563B53EDE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13" y="914400"/>
            <a:ext cx="5638799" cy="3505200"/>
          </a:xfrm>
        </p:spPr>
        <p:txBody>
          <a:bodyPr/>
          <a:lstStyle/>
          <a:p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CN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构造方法</a:t>
            </a:r>
            <a:br>
              <a:rPr lang="en-US" altLang="zh-C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Constructor –</a:t>
            </a:r>
            <a:b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vs. 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46519-87D9-0139-5223-58A84481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12" y="419100"/>
            <a:ext cx="6019800" cy="6019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DE9903-6698-1DF3-DF7D-15E008A4F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630" y="2998410"/>
            <a:ext cx="532720" cy="861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F6248D-F4AF-974E-19D2-16554DB88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893541">
            <a:off x="9182621" y="3836160"/>
            <a:ext cx="554880" cy="552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3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7BC36-0D1D-9C4B-3DCE-7E26F190C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A09CB-023B-FBDC-30E3-D8F7BC7E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构造方法的定义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5C7B9-8C31-2C5A-530C-38A1E5EB2F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dirty="0"/>
              <a:t>Java</a:t>
            </a:r>
            <a:r>
              <a:rPr lang="zh-CN" altLang="en-US" dirty="0"/>
              <a:t>的构造方法是一个与类同名的方法，没有返回类型（连</a:t>
            </a:r>
            <a:r>
              <a:rPr lang="en-US" altLang="zh-CN" dirty="0"/>
              <a:t>void</a:t>
            </a:r>
            <a:r>
              <a:rPr lang="zh-CN" altLang="en-US" dirty="0"/>
              <a:t>也没有）</a:t>
            </a:r>
            <a:endParaRPr lang="en-US" altLang="zh-CN" dirty="0"/>
          </a:p>
          <a:p>
            <a:pPr lvl="1"/>
            <a:r>
              <a:rPr lang="zh-CN" altLang="en-US" dirty="0"/>
              <a:t>构造方法在对象创建时通过</a:t>
            </a:r>
            <a:r>
              <a:rPr lang="en-US" altLang="zh-CN" dirty="0"/>
              <a:t>new</a:t>
            </a:r>
            <a:r>
              <a:rPr lang="zh-CN" altLang="en-US" dirty="0"/>
              <a:t>关键字调用</a:t>
            </a:r>
            <a:endParaRPr lang="en-US" altLang="zh-CN" dirty="0"/>
          </a:p>
          <a:p>
            <a:pPr lvl="1"/>
            <a:r>
              <a:rPr lang="en-US" dirty="0"/>
              <a:t>Java</a:t>
            </a:r>
            <a:r>
              <a:rPr lang="zh-CN" altLang="en-US" dirty="0"/>
              <a:t>的构造方法没有</a:t>
            </a:r>
            <a:r>
              <a:rPr lang="en-US" altLang="zh-CN" dirty="0"/>
              <a:t>self</a:t>
            </a:r>
            <a:r>
              <a:rPr lang="zh-CN" altLang="en-US" dirty="0"/>
              <a:t>或</a:t>
            </a:r>
            <a:r>
              <a:rPr lang="en-US" altLang="zh-CN" dirty="0"/>
              <a:t>this</a:t>
            </a:r>
            <a:r>
              <a:rPr lang="zh-CN" altLang="en-US" dirty="0"/>
              <a:t>作为默认参数，但可以使用</a:t>
            </a:r>
            <a:r>
              <a:rPr lang="en-US" altLang="zh-CN" dirty="0"/>
              <a:t>this</a:t>
            </a:r>
            <a:r>
              <a:rPr lang="zh-CN" altLang="en-US" dirty="0"/>
              <a:t>关键字访问当前对象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A2B591-0426-BA9A-B68C-ED843A0233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/>
              <a:t>Python</a:t>
            </a:r>
            <a:r>
              <a:rPr lang="zh-CN" altLang="en-US" dirty="0"/>
              <a:t>的构造方法时一个特殊的方法，名为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zh-CN" altLang="en-US" dirty="0"/>
              <a:t>方法在对象创建时自动调用，用于初始化对象的属性</a:t>
            </a:r>
            <a:endParaRPr lang="en-US" altLang="zh-CN" dirty="0"/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  <a:r>
              <a:rPr lang="zh-CN" altLang="en-US" dirty="0"/>
              <a:t>方法的第一个参数必须是</a:t>
            </a:r>
            <a:r>
              <a:rPr lang="en-US" altLang="zh-CN" dirty="0"/>
              <a:t>self</a:t>
            </a:r>
            <a:r>
              <a:rPr lang="zh-CN" altLang="en-US" dirty="0"/>
              <a:t>，表示类的实例本身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5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13E4A-ECC1-1655-CC5A-32E0FE25A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D1AA-97F9-C570-B8BC-170D8C5A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构造方法的定义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1864F-F861-0C66-FECB-850BCE1857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39765E-2433-4BFF-258B-9D2A2FD83B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05400-370C-F91E-EB6F-5B8F4A56D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2286000"/>
            <a:ext cx="4029637" cy="3200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FCD338-36CF-D648-F005-652169B9C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2" y="2286000"/>
            <a:ext cx="316274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3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AC62E-AA65-1A2B-C4A6-91C89B06E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E0EE-DC7C-0FC7-F225-629ED429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构造方法的调用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3A6D3-9196-05DD-4B47-27194BAC69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  <a:p>
            <a:pPr lvl="1"/>
            <a:r>
              <a:rPr lang="en-US" altLang="zh-CN" dirty="0"/>
              <a:t>Java</a:t>
            </a:r>
            <a:r>
              <a:rPr lang="zh-CN" altLang="en-US" dirty="0"/>
              <a:t>的构造方法通过</a:t>
            </a:r>
            <a:r>
              <a:rPr lang="en-US" altLang="zh-CN" dirty="0"/>
              <a:t>new</a:t>
            </a:r>
            <a:r>
              <a:rPr lang="zh-CN" altLang="en-US" dirty="0"/>
              <a:t>关键字显式调用</a:t>
            </a:r>
            <a:endParaRPr lang="en-US" altLang="zh-CN" dirty="0"/>
          </a:p>
          <a:p>
            <a:pPr lvl="1"/>
            <a:r>
              <a:rPr lang="zh-CN" altLang="en-US" dirty="0"/>
              <a:t>创建对象时，必须使用</a:t>
            </a:r>
            <a:r>
              <a:rPr lang="en-US" altLang="zh-CN" dirty="0"/>
              <a:t>new</a:t>
            </a:r>
            <a:r>
              <a:rPr lang="zh-CN" altLang="en-US" dirty="0"/>
              <a:t>关键字并调用构造方法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69B7E9-10FB-6DE4-27DB-BD91CCF2C1E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的构造方法在对象创建时自动调用，不需要显式调用</a:t>
            </a:r>
            <a:endParaRPr lang="en-US" altLang="zh-CN" dirty="0"/>
          </a:p>
          <a:p>
            <a:pPr lvl="1"/>
            <a:r>
              <a:rPr lang="zh-CN" altLang="en-US" dirty="0"/>
              <a:t>创建对象时，直接调用类名并传递参数即可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E120A8-A845-8CDA-1018-7FCAF728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3429000"/>
            <a:ext cx="3629532" cy="295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3F1BC9-A8EB-4162-6348-EE19FA500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012" y="3810000"/>
            <a:ext cx="2743583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0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Geometric design templat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ometric design slides.potx" id="{F67263A8-1AB1-4C27-90C5-8DFF5AB0A457}" vid="{97C8510C-5076-4DB0-83F7-452F3E0654AF}"/>
    </a:ext>
  </a:extLst>
</a:theme>
</file>

<file path=ppt/theme/theme2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atercolor_16x9">
      <a:dk1>
        <a:sysClr val="windowText" lastClr="000000"/>
      </a:dk1>
      <a:lt1>
        <a:sysClr val="window" lastClr="FFFFFF"/>
      </a:lt1>
      <a:dk2>
        <a:srgbClr val="09AFA7"/>
      </a:dk2>
      <a:lt2>
        <a:srgbClr val="AEF1EA"/>
      </a:lt2>
      <a:accent1>
        <a:srgbClr val="08CAC1"/>
      </a:accent1>
      <a:accent2>
        <a:srgbClr val="76C714"/>
      </a:accent2>
      <a:accent3>
        <a:srgbClr val="0E70C2"/>
      </a:accent3>
      <a:accent4>
        <a:srgbClr val="259F39"/>
      </a:accent4>
      <a:accent5>
        <a:srgbClr val="C8C015"/>
      </a:accent5>
      <a:accent6>
        <a:srgbClr val="444FDC"/>
      </a:accent6>
      <a:hlink>
        <a:srgbClr val="76C714"/>
      </a:hlink>
      <a:folHlink>
        <a:srgbClr val="7F7F7F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design presentation</Template>
  <TotalTime>110</TotalTime>
  <Words>354</Words>
  <Application>Microsoft Office PowerPoint</Application>
  <PresentationFormat>Custom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Palatino Linotype</vt:lpstr>
      <vt:lpstr>Geometric design template</vt:lpstr>
      <vt:lpstr>Constructor – Java vs. Python</vt:lpstr>
      <vt:lpstr>Definition of Constructor Method</vt:lpstr>
      <vt:lpstr>Definition of Constructor Method</vt:lpstr>
      <vt:lpstr>Calling Constructor Method</vt:lpstr>
      <vt:lpstr>  构造方法 Constructor – Java vs. Python</vt:lpstr>
      <vt:lpstr>构造方法的定义</vt:lpstr>
      <vt:lpstr>构造方法的定义</vt:lpstr>
      <vt:lpstr>构造方法的调用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8</cp:revision>
  <dcterms:created xsi:type="dcterms:W3CDTF">2025-05-17T05:36:41Z</dcterms:created>
  <dcterms:modified xsi:type="dcterms:W3CDTF">2025-05-17T07:27:52Z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74063800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MSIP_Label_19540963-e559-4020-8a90-fe8a502c2801_Enabled">
    <vt:lpwstr>true</vt:lpwstr>
  </property>
  <property fmtid="{D5CDD505-2E9C-101B-9397-08002B2CF9AE}" pid="13" name="MSIP_Label_19540963-e559-4020-8a90-fe8a502c2801_SetDate">
    <vt:lpwstr>2025-05-17T05:37:03Z</vt:lpwstr>
  </property>
  <property fmtid="{D5CDD505-2E9C-101B-9397-08002B2CF9AE}" pid="14" name="MSIP_Label_19540963-e559-4020-8a90-fe8a502c2801_Method">
    <vt:lpwstr>Standard</vt:lpwstr>
  </property>
  <property fmtid="{D5CDD505-2E9C-101B-9397-08002B2CF9AE}" pid="15" name="MSIP_Label_19540963-e559-4020-8a90-fe8a502c2801_Name">
    <vt:lpwstr>19540963-e559-4020-8a90-fe8a502c2801</vt:lpwstr>
  </property>
  <property fmtid="{D5CDD505-2E9C-101B-9397-08002B2CF9AE}" pid="16" name="MSIP_Label_19540963-e559-4020-8a90-fe8a502c2801_SiteId">
    <vt:lpwstr>f25493ae-1c98-41d7-8a33-0be75f5fe603</vt:lpwstr>
  </property>
  <property fmtid="{D5CDD505-2E9C-101B-9397-08002B2CF9AE}" pid="17" name="MSIP_Label_19540963-e559-4020-8a90-fe8a502c2801_ActionId">
    <vt:lpwstr>f768598e-7e06-4e38-a2d9-a718bc0398b5</vt:lpwstr>
  </property>
  <property fmtid="{D5CDD505-2E9C-101B-9397-08002B2CF9AE}" pid="18" name="MSIP_Label_19540963-e559-4020-8a90-fe8a502c2801_ContentBits">
    <vt:lpwstr>0</vt:lpwstr>
  </property>
  <property fmtid="{D5CDD505-2E9C-101B-9397-08002B2CF9AE}" pid="19" name="MSIP_Label_19540963-e559-4020-8a90-fe8a502c2801_Tag">
    <vt:lpwstr>10, 3, 0, 1</vt:lpwstr>
  </property>
</Properties>
</file>