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3"/>
  </p:notesMasterIdLst>
  <p:handoutMasterIdLst>
    <p:handoutMasterId r:id="rId14"/>
  </p:handoutMasterIdLst>
  <p:sldIdLst>
    <p:sldId id="268" r:id="rId2"/>
    <p:sldId id="269" r:id="rId3"/>
    <p:sldId id="270" r:id="rId4"/>
    <p:sldId id="271" r:id="rId5"/>
    <p:sldId id="272" r:id="rId6"/>
    <p:sldId id="273" r:id="rId7"/>
    <p:sldId id="280" r:id="rId8"/>
    <p:sldId id="275" r:id="rId9"/>
    <p:sldId id="277" r:id="rId10"/>
    <p:sldId id="278" r:id="rId11"/>
    <p:sldId id="285"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91" autoAdjust="0"/>
  </p:normalViewPr>
  <p:slideViewPr>
    <p:cSldViewPr>
      <p:cViewPr varScale="1">
        <p:scale>
          <a:sx n="77" d="100"/>
          <a:sy n="77" d="100"/>
        </p:scale>
        <p:origin x="888" y="3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7/3/2019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7/3/2019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7076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244573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158174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7/3/2019</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7/3/2019</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7/3/2019</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7/3/2019</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7/3/2019</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7/3/2019</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7/3/2019</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7/3/2019</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7/3/2019</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7/3/2019</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7/3/2019</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7/3/2019</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7/3/2019</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Care Manager Nurse Assignment Tool</a:t>
            </a:r>
          </a:p>
        </p:txBody>
      </p:sp>
      <p:sp>
        <p:nvSpPr>
          <p:cNvPr id="3" name="Content Placeholder 2"/>
          <p:cNvSpPr>
            <a:spLocks noGrp="1"/>
          </p:cNvSpPr>
          <p:nvPr>
            <p:ph type="subTitle" idx="1"/>
          </p:nvPr>
        </p:nvSpPr>
        <p:spPr/>
        <p:txBody>
          <a:bodyPr/>
          <a:lstStyle/>
          <a:p>
            <a:r>
              <a:rPr lang="en-US" dirty="0"/>
              <a:t>Presented By Eric Hall and </a:t>
            </a:r>
            <a:r>
              <a:rPr lang="en-US" dirty="0" err="1"/>
              <a:t>Vitaliy</a:t>
            </a:r>
            <a:r>
              <a:rPr lang="en-US" dirty="0"/>
              <a:t> </a:t>
            </a:r>
            <a:r>
              <a:rPr lang="en-US" dirty="0" err="1"/>
              <a:t>Yasenivskyy</a:t>
            </a:r>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Extended Features!</a:t>
            </a:r>
          </a:p>
        </p:txBody>
      </p:sp>
      <p:sp>
        <p:nvSpPr>
          <p:cNvPr id="2" name="Content Placeholder 1"/>
          <p:cNvSpPr>
            <a:spLocks noGrp="1"/>
          </p:cNvSpPr>
          <p:nvPr>
            <p:ph idx="1"/>
          </p:nvPr>
        </p:nvSpPr>
        <p:spPr/>
        <p:txBody>
          <a:bodyPr>
            <a:normAutofit lnSpcReduction="10000"/>
          </a:bodyPr>
          <a:lstStyle/>
          <a:p>
            <a:r>
              <a:rPr lang="en-US" dirty="0"/>
              <a:t>Re-assignment module</a:t>
            </a:r>
          </a:p>
          <a:p>
            <a:pPr lvl="1"/>
            <a:r>
              <a:rPr lang="en-US" dirty="0"/>
              <a:t>This will allow the user to manually move a Care Manager to a member. In case care manager is on vacation or re-signed.</a:t>
            </a:r>
          </a:p>
          <a:p>
            <a:r>
              <a:rPr lang="en-US" dirty="0"/>
              <a:t>API to Member Data</a:t>
            </a:r>
          </a:p>
          <a:p>
            <a:pPr lvl="1"/>
            <a:r>
              <a:rPr lang="en-US" dirty="0"/>
              <a:t>Import Member Data automatically from database</a:t>
            </a:r>
          </a:p>
          <a:p>
            <a:r>
              <a:rPr lang="en-US" dirty="0"/>
              <a:t>Freeze column headers when scrolling</a:t>
            </a:r>
          </a:p>
          <a:p>
            <a:pPr lvl="1"/>
            <a:r>
              <a:rPr lang="en-US" dirty="0"/>
              <a:t>Allow users to always know data headers when scrolling.</a:t>
            </a:r>
          </a:p>
          <a:p>
            <a:r>
              <a:rPr lang="en-US" dirty="0"/>
              <a:t>Center Google Map based on different locale</a:t>
            </a:r>
          </a:p>
          <a:p>
            <a:pPr lvl="1"/>
            <a:r>
              <a:rPr lang="en-US" dirty="0"/>
              <a:t>In case I want to use application in different part of the state.</a:t>
            </a:r>
          </a:p>
          <a:p>
            <a:pPr marL="320040" lvl="1" indent="0">
              <a:buNone/>
            </a:pPr>
            <a:endParaRPr lang="en-US" dirty="0"/>
          </a:p>
          <a:p>
            <a:pPr marL="0" indent="0">
              <a:buNone/>
            </a:pPr>
            <a:endParaRPr lang="en-US" dirty="0"/>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643" y="2438400"/>
            <a:ext cx="9143538" cy="1066800"/>
          </a:xfrm>
        </p:spPr>
        <p:txBody>
          <a:bodyPr/>
          <a:lstStyle/>
          <a:p>
            <a:pPr algn="ctr"/>
            <a:r>
              <a:rPr lang="en-US" dirty="0"/>
              <a:t>THE END</a:t>
            </a:r>
          </a:p>
        </p:txBody>
      </p:sp>
    </p:spTree>
    <p:extLst>
      <p:ext uri="{BB962C8B-B14F-4D97-AF65-F5344CB8AC3E}">
        <p14:creationId xmlns:p14="http://schemas.microsoft.com/office/powerpoint/2010/main" val="64784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Goals</a:t>
            </a:r>
          </a:p>
        </p:txBody>
      </p:sp>
      <p:sp>
        <p:nvSpPr>
          <p:cNvPr id="3" name="Content Placeholder 2"/>
          <p:cNvSpPr>
            <a:spLocks noGrp="1"/>
          </p:cNvSpPr>
          <p:nvPr>
            <p:ph idx="1"/>
          </p:nvPr>
        </p:nvSpPr>
        <p:spPr/>
        <p:txBody>
          <a:bodyPr/>
          <a:lstStyle/>
          <a:p>
            <a:r>
              <a:rPr lang="en-US" dirty="0"/>
              <a:t>Construct a tool that will allow Nursing Supervisors and Administration to assign staff appropriately for maximum efficiency</a:t>
            </a:r>
          </a:p>
          <a:p>
            <a:r>
              <a:rPr lang="en-US" dirty="0"/>
              <a:t>Easy to Use tool to display Nursing Assignment allocation</a:t>
            </a:r>
          </a:p>
          <a:p>
            <a:r>
              <a:rPr lang="en-US" dirty="0"/>
              <a:t>Allow Nursing Staff to choose preferred areas that are close to their home or neighborhood and assign staff accordingly.</a:t>
            </a:r>
          </a:p>
          <a:p>
            <a:pPr marL="0" indent="0">
              <a:buNone/>
            </a:pPr>
            <a:endParaRPr lang="en-US"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7012" y="2348948"/>
            <a:ext cx="11582400" cy="1066800"/>
          </a:xfrm>
        </p:spPr>
        <p:txBody>
          <a:bodyPr/>
          <a:lstStyle/>
          <a:p>
            <a:r>
              <a:rPr lang="en-US" dirty="0"/>
              <a:t>A Brief Discussion of Managed Care Organizations Insurance Plans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611" y="609600"/>
            <a:ext cx="9829803" cy="685800"/>
          </a:xfrm>
        </p:spPr>
        <p:txBody>
          <a:bodyPr/>
          <a:lstStyle/>
          <a:p>
            <a:r>
              <a:rPr lang="en-US" dirty="0"/>
              <a:t>The Problems!</a:t>
            </a:r>
          </a:p>
        </p:txBody>
      </p:sp>
      <p:graphicFrame>
        <p:nvGraphicFramePr>
          <p:cNvPr id="5" name="Table 4">
            <a:extLst>
              <a:ext uri="{FF2B5EF4-FFF2-40B4-BE49-F238E27FC236}">
                <a16:creationId xmlns:a16="http://schemas.microsoft.com/office/drawing/2014/main" id="{8FA2E119-611C-48A7-993B-61BDF7A2B267}"/>
              </a:ext>
            </a:extLst>
          </p:cNvPr>
          <p:cNvGraphicFramePr>
            <a:graphicFrameLocks noGrp="1"/>
          </p:cNvGraphicFramePr>
          <p:nvPr>
            <p:extLst>
              <p:ext uri="{D42A27DB-BD31-4B8C-83A1-F6EECF244321}">
                <p14:modId xmlns:p14="http://schemas.microsoft.com/office/powerpoint/2010/main" val="2874571383"/>
              </p:ext>
            </p:extLst>
          </p:nvPr>
        </p:nvGraphicFramePr>
        <p:xfrm>
          <a:off x="760412" y="1447800"/>
          <a:ext cx="9906003" cy="4293985"/>
        </p:xfrm>
        <a:graphic>
          <a:graphicData uri="http://schemas.openxmlformats.org/drawingml/2006/table">
            <a:tbl>
              <a:tblPr firstRow="1" bandRow="1">
                <a:tableStyleId>{3B4B98B0-60AC-42C2-AFA5-B58CD77FA1E5}</a:tableStyleId>
              </a:tblPr>
              <a:tblGrid>
                <a:gridCol w="3302001">
                  <a:extLst>
                    <a:ext uri="{9D8B030D-6E8A-4147-A177-3AD203B41FA5}">
                      <a16:colId xmlns:a16="http://schemas.microsoft.com/office/drawing/2014/main" val="3442698062"/>
                    </a:ext>
                  </a:extLst>
                </a:gridCol>
                <a:gridCol w="3508858">
                  <a:extLst>
                    <a:ext uri="{9D8B030D-6E8A-4147-A177-3AD203B41FA5}">
                      <a16:colId xmlns:a16="http://schemas.microsoft.com/office/drawing/2014/main" val="821205428"/>
                    </a:ext>
                  </a:extLst>
                </a:gridCol>
                <a:gridCol w="3095144">
                  <a:extLst>
                    <a:ext uri="{9D8B030D-6E8A-4147-A177-3AD203B41FA5}">
                      <a16:colId xmlns:a16="http://schemas.microsoft.com/office/drawing/2014/main" val="1887829220"/>
                    </a:ext>
                  </a:extLst>
                </a:gridCol>
              </a:tblGrid>
              <a:tr h="245687">
                <a:tc>
                  <a:txBody>
                    <a:bodyPr/>
                    <a:lstStyle/>
                    <a:p>
                      <a:r>
                        <a:rPr lang="en-US" dirty="0"/>
                        <a:t>Care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Care Manager Supervisor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Member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3679592"/>
                  </a:ext>
                </a:extLst>
              </a:tr>
              <a:tr h="3562465">
                <a:tc>
                  <a:txBody>
                    <a:bodyPr/>
                    <a:lstStyle/>
                    <a:p>
                      <a:pPr marL="285750" indent="-285750">
                        <a:buFont typeface="Arial" panose="020B0604020202020204" pitchFamily="34" charset="0"/>
                        <a:buChar char="•"/>
                      </a:pPr>
                      <a:r>
                        <a:rPr lang="en-US" sz="1600" dirty="0"/>
                        <a:t>Assigned to members in locations that are not in close proximity to each other in various locations. Care Managers typically have a case load of 150 members which can make visiting them strenuous </a:t>
                      </a:r>
                      <a:r>
                        <a:rPr lang="en-US" sz="1600"/>
                        <a:t>and unreliable.</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US" sz="1600" dirty="0"/>
                        <a:t>Must assign members to care managers manually. This can be a time consuming process prone to errors and incorrect scheduling of the care manager</a:t>
                      </a:r>
                    </a:p>
                    <a:p>
                      <a:pPr marL="285750" indent="-285750">
                        <a:buFont typeface="Arial" panose="020B0604020202020204" pitchFamily="34" charset="0"/>
                        <a:buChar char="•"/>
                      </a:pPr>
                      <a:r>
                        <a:rPr lang="en-US" sz="1600" dirty="0"/>
                        <a:t>Do not have insight on the care managers schedule. Cannot effectively manage the care managers time effectively.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US" sz="1600" dirty="0"/>
                        <a:t>Will not be seen by their care manager due to not be able to manage their assigned schedule that is not centralized to the members</a:t>
                      </a:r>
                    </a:p>
                    <a:p>
                      <a:pPr marL="285750" indent="-285750">
                        <a:buFont typeface="Arial" panose="020B0604020202020204" pitchFamily="34" charset="0"/>
                        <a:buChar char="•"/>
                      </a:pPr>
                      <a:r>
                        <a:rPr lang="en-US" sz="1600" dirty="0"/>
                        <a:t>Hospitalizations may occur due to inaccurate documentation because the care managers time constraint for visiting several members in various locations that are not in close proximity to each other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3573420"/>
                  </a:ext>
                </a:extLst>
              </a:tr>
              <a:tr h="245687">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98572679"/>
                  </a:ext>
                </a:extLst>
              </a:tr>
            </a:tbl>
          </a:graphicData>
        </a:graphic>
      </p:graphicFrame>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Solution! Create a Web Application!</a:t>
            </a:r>
          </a:p>
        </p:txBody>
      </p:sp>
      <p:sp>
        <p:nvSpPr>
          <p:cNvPr id="2" name="Content Placeholder 1"/>
          <p:cNvSpPr>
            <a:spLocks noGrp="1"/>
          </p:cNvSpPr>
          <p:nvPr>
            <p:ph idx="1"/>
          </p:nvPr>
        </p:nvSpPr>
        <p:spPr/>
        <p:txBody>
          <a:bodyPr>
            <a:normAutofit fontScale="85000" lnSpcReduction="20000"/>
          </a:bodyPr>
          <a:lstStyle/>
          <a:p>
            <a:r>
              <a:rPr lang="en-US" dirty="0"/>
              <a:t>Create a way to auto assign care managers to members and equally divide the members to area’s that the care manager can easily navigate throughout the day. The tool will replace the manually assignment and cut down on user errors when assigning cases. This will increase productivity for the care manager supervisor and care manager</a:t>
            </a:r>
          </a:p>
          <a:p>
            <a:r>
              <a:rPr lang="en-US" dirty="0"/>
              <a:t>Allow care managers to select locations that are close to their homes or neighborhoods to effectively maintain work-life balance and also ensures care managers can visit the members without the constraint of time due to proximity of the members.</a:t>
            </a:r>
          </a:p>
          <a:p>
            <a:r>
              <a:rPr lang="en-US" dirty="0"/>
              <a:t>Create a way to have the Care Manager Supervisors insight on the members assigned to care managers and the locations the care manager is servicing members. This will allow the Care Manager Supervisor to manage where their staff is allocated and to monitor the members to ensure continuity of care.</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533400"/>
          </a:xfrm>
        </p:spPr>
        <p:txBody>
          <a:bodyPr/>
          <a:lstStyle/>
          <a:p>
            <a:r>
              <a:rPr lang="en-US" dirty="0"/>
              <a:t>The Tools and Technology to GET IT DONE!</a:t>
            </a:r>
          </a:p>
        </p:txBody>
      </p:sp>
      <p:sp>
        <p:nvSpPr>
          <p:cNvPr id="2" name="Content Placeholder 1"/>
          <p:cNvSpPr>
            <a:spLocks noGrp="1"/>
          </p:cNvSpPr>
          <p:nvPr>
            <p:ph idx="1"/>
          </p:nvPr>
        </p:nvSpPr>
        <p:spPr>
          <a:xfrm>
            <a:off x="912812" y="1143000"/>
            <a:ext cx="9753602" cy="4459465"/>
          </a:xfrm>
        </p:spPr>
        <p:txBody>
          <a:bodyPr>
            <a:normAutofit fontScale="25000" lnSpcReduction="20000"/>
          </a:bodyPr>
          <a:lstStyle/>
          <a:p>
            <a:r>
              <a:rPr lang="en-US" sz="4400" b="1" u="sng" dirty="0"/>
              <a:t>User Interface</a:t>
            </a:r>
          </a:p>
          <a:p>
            <a:pPr lvl="1"/>
            <a:r>
              <a:rPr lang="en-US" sz="4400" dirty="0"/>
              <a:t>React JS</a:t>
            </a:r>
          </a:p>
          <a:p>
            <a:pPr lvl="1"/>
            <a:r>
              <a:rPr lang="en-US" sz="4400" dirty="0"/>
              <a:t>HTML</a:t>
            </a:r>
          </a:p>
          <a:p>
            <a:pPr lvl="1"/>
            <a:r>
              <a:rPr lang="en-US" sz="4400" dirty="0"/>
              <a:t>CSS</a:t>
            </a:r>
          </a:p>
          <a:p>
            <a:r>
              <a:rPr lang="en-US" sz="4400" b="1" u="sng" dirty="0"/>
              <a:t>Database</a:t>
            </a:r>
          </a:p>
          <a:p>
            <a:pPr lvl="1"/>
            <a:r>
              <a:rPr lang="en-US" sz="4400" dirty="0"/>
              <a:t>SQLite3</a:t>
            </a:r>
          </a:p>
          <a:p>
            <a:r>
              <a:rPr lang="en-US" sz="4400" b="1" u="sng" dirty="0"/>
              <a:t>API and Logic</a:t>
            </a:r>
          </a:p>
          <a:p>
            <a:pPr lvl="1"/>
            <a:r>
              <a:rPr lang="en-US" sz="4400" dirty="0"/>
              <a:t>Python 3.7</a:t>
            </a:r>
          </a:p>
          <a:p>
            <a:pPr lvl="1"/>
            <a:r>
              <a:rPr lang="en-US" sz="4400" dirty="0"/>
              <a:t>Flask</a:t>
            </a:r>
          </a:p>
          <a:p>
            <a:pPr lvl="1"/>
            <a:r>
              <a:rPr lang="en-US" sz="4400" dirty="0"/>
              <a:t>Google Maps API</a:t>
            </a:r>
          </a:p>
          <a:p>
            <a:r>
              <a:rPr lang="en-US" sz="4400" b="1" u="sng" dirty="0"/>
              <a:t>Python Libraries</a:t>
            </a:r>
          </a:p>
          <a:p>
            <a:pPr lvl="1"/>
            <a:r>
              <a:rPr lang="en-US" sz="4400" dirty="0"/>
              <a:t>Sqlite3</a:t>
            </a:r>
          </a:p>
          <a:p>
            <a:pPr lvl="1"/>
            <a:r>
              <a:rPr lang="en-US" sz="4400" dirty="0"/>
              <a:t>Flask </a:t>
            </a:r>
          </a:p>
          <a:p>
            <a:r>
              <a:rPr lang="en-US" sz="4400" b="1" u="sng" dirty="0"/>
              <a:t>React Libraries</a:t>
            </a:r>
          </a:p>
          <a:p>
            <a:pPr lvl="1"/>
            <a:r>
              <a:rPr lang="en-US" sz="4400" dirty="0"/>
              <a:t>React, react-select, react-router-</a:t>
            </a:r>
            <a:r>
              <a:rPr lang="en-US" sz="4400" dirty="0" err="1"/>
              <a:t>dom</a:t>
            </a:r>
            <a:r>
              <a:rPr lang="en-US" sz="4400" dirty="0"/>
              <a:t>, </a:t>
            </a:r>
            <a:r>
              <a:rPr lang="en-US" sz="4400" dirty="0" err="1"/>
              <a:t>BrowserRouter</a:t>
            </a:r>
            <a:r>
              <a:rPr lang="en-US" sz="4400" dirty="0"/>
              <a:t>, Redirect and route</a:t>
            </a:r>
          </a:p>
          <a:p>
            <a:pPr lvl="1"/>
            <a:r>
              <a:rPr lang="en-US" sz="4400" dirty="0"/>
              <a:t>Material-</a:t>
            </a:r>
            <a:r>
              <a:rPr lang="en-US" sz="4400" dirty="0" err="1"/>
              <a:t>ui</a:t>
            </a:r>
            <a:r>
              <a:rPr lang="en-US" sz="4400" dirty="0"/>
              <a:t>/icons, Material-</a:t>
            </a:r>
            <a:r>
              <a:rPr lang="en-US" sz="4400" dirty="0" err="1"/>
              <a:t>ui</a:t>
            </a:r>
            <a:r>
              <a:rPr lang="en-US" sz="4400" dirty="0"/>
              <a:t>/core</a:t>
            </a:r>
          </a:p>
          <a:p>
            <a:pPr lvl="1"/>
            <a:endParaRPr lang="en-US"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a:t>
            </a:r>
          </a:p>
        </p:txBody>
      </p:sp>
      <p:sp>
        <p:nvSpPr>
          <p:cNvPr id="2" name="Content Placeholder 1"/>
          <p:cNvSpPr>
            <a:spLocks noGrp="1"/>
          </p:cNvSpPr>
          <p:nvPr>
            <p:ph idx="1"/>
          </p:nvPr>
        </p:nvSpPr>
        <p:spPr/>
        <p:txBody>
          <a:bodyPr>
            <a:normAutofit/>
          </a:bodyPr>
          <a:lstStyle/>
          <a:p>
            <a:r>
              <a:rPr lang="en-US" dirty="0"/>
              <a:t>Need to create an algorithm that divides members to care managers within the care managers reserved zip codes while maintaining a close proximity to location of each member</a:t>
            </a:r>
          </a:p>
          <a:p>
            <a:r>
              <a:rPr lang="en-US" dirty="0"/>
              <a:t>Make sure care managers cannot be assigned to a member more than once.</a:t>
            </a:r>
          </a:p>
          <a:p>
            <a:r>
              <a:rPr lang="en-US" dirty="0"/>
              <a:t>Come up with an effective layout that provides ease of use and a display with intuitive functionality</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27719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643" y="2057400"/>
            <a:ext cx="9143538" cy="1066800"/>
          </a:xfrm>
        </p:spPr>
        <p:txBody>
          <a:bodyPr/>
          <a:lstStyle/>
          <a:p>
            <a:pPr algn="ctr"/>
            <a:r>
              <a:rPr lang="en-US" dirty="0"/>
              <a:t>Review of the Care Manager Nurse Assignment Tool</a:t>
            </a:r>
            <a:br>
              <a:rPr lang="en-US" dirty="0"/>
            </a:br>
            <a:r>
              <a:rPr lang="en-US" dirty="0"/>
              <a:t>(CMNAT)</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643" y="2286000"/>
            <a:ext cx="9143538" cy="1066800"/>
          </a:xfrm>
        </p:spPr>
        <p:txBody>
          <a:bodyPr/>
          <a:lstStyle/>
          <a:p>
            <a:pPr algn="ctr"/>
            <a:r>
              <a:rPr lang="en-US" dirty="0"/>
              <a:t>Time for the Demo!</a:t>
            </a:r>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1277</TotalTime>
  <Words>582</Words>
  <Application>Microsoft Office PowerPoint</Application>
  <PresentationFormat>Custom</PresentationFormat>
  <Paragraphs>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Project planning overview presentation</vt:lpstr>
      <vt:lpstr>Care Manager Nurse Assignment Tool</vt:lpstr>
      <vt:lpstr>Business Goals</vt:lpstr>
      <vt:lpstr>A Brief Discussion of Managed Care Organizations Insurance Plans</vt:lpstr>
      <vt:lpstr>The Problems!</vt:lpstr>
      <vt:lpstr>The Solution! Create a Web Application!</vt:lpstr>
      <vt:lpstr>The Tools and Technology to GET IT DONE!</vt:lpstr>
      <vt:lpstr>Challenges</vt:lpstr>
      <vt:lpstr>Review of the Care Manager Nurse Assignment Tool (CMNAT)</vt:lpstr>
      <vt:lpstr>Time for the Demo!</vt:lpstr>
      <vt:lpstr>Extended Features!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 Manager Nurse Assignment Tool</dc:title>
  <dc:creator>Eric Hall</dc:creator>
  <cp:lastModifiedBy>Eric Hall</cp:lastModifiedBy>
  <cp:revision>35</cp:revision>
  <dcterms:created xsi:type="dcterms:W3CDTF">2019-07-03T21:03:19Z</dcterms:created>
  <dcterms:modified xsi:type="dcterms:W3CDTF">2019-07-04T18:20:58Z</dcterms:modified>
</cp:coreProperties>
</file>