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5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5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6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6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8"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9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0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4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366840"/>
            <a:ext cx="9143280" cy="83520"/>
          </a:xfrm>
          <a:prstGeom prst="rect">
            <a:avLst/>
          </a:prstGeom>
          <a:solidFill>
            <a:schemeClr val="accent2">
              <a:alpha val="5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0"/>
            <a:ext cx="9143280" cy="309960"/>
          </a:xfrm>
          <a:prstGeom prst="rect">
            <a:avLst/>
          </a:prstGeom>
          <a:solidFill>
            <a:schemeClr val="tx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0" y="308160"/>
            <a:ext cx="9143280" cy="90720"/>
          </a:xfrm>
          <a:prstGeom prst="rect">
            <a:avLst/>
          </a:prstGeom>
          <a:solidFill>
            <a:schemeClr val="accent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flipV="1">
            <a:off x="5410080" y="358920"/>
            <a:ext cx="3733200" cy="90360"/>
          </a:xfrm>
          <a:prstGeom prst="rect">
            <a:avLst/>
          </a:prstGeom>
          <a:solidFill>
            <a:schemeClr val="accent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flipV="1">
            <a:off x="5410080" y="438840"/>
            <a:ext cx="3733200" cy="179280"/>
          </a:xfrm>
          <a:prstGeom prst="rect">
            <a:avLst/>
          </a:prstGeom>
          <a:solidFill>
            <a:schemeClr val="accent2">
              <a:alpha val="5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5407200" y="497520"/>
            <a:ext cx="3062520" cy="26640"/>
          </a:xfrm>
          <a:prstGeom prst="roundRect">
            <a:avLst>
              <a:gd name="adj" fmla="val 16667"/>
            </a:avLst>
          </a:prstGeom>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7373520" y="588960"/>
            <a:ext cx="1599480" cy="36000"/>
          </a:xfrm>
          <a:prstGeom prst="roundRect">
            <a:avLst>
              <a:gd name="adj" fmla="val 16667"/>
            </a:avLst>
          </a:prstGeom>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hidden="1"/>
          <p:cNvSpPr/>
          <p:nvPr/>
        </p:nvSpPr>
        <p:spPr>
          <a:xfrm>
            <a:off x="9084960" y="-2160"/>
            <a:ext cx="56880" cy="621000"/>
          </a:xfrm>
          <a:prstGeom prst="rect">
            <a:avLst/>
          </a:prstGeom>
          <a:solidFill>
            <a:srgbClr val="ffffff">
              <a:alpha val="66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9044640" y="-2160"/>
            <a:ext cx="26640" cy="621000"/>
          </a:xfrm>
          <a:prstGeom prst="rect">
            <a:avLst/>
          </a:prstGeom>
          <a:solidFill>
            <a:srgbClr val="ffffff">
              <a:alpha val="66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hidden="1"/>
          <p:cNvSpPr/>
          <p:nvPr/>
        </p:nvSpPr>
        <p:spPr>
          <a:xfrm>
            <a:off x="9025560" y="-2160"/>
            <a:ext cx="8280" cy="621000"/>
          </a:xfrm>
          <a:prstGeom prst="rect">
            <a:avLst/>
          </a:prstGeom>
          <a:solidFill>
            <a:srgbClr val="ffffff">
              <a:alpha val="60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hidden="1"/>
          <p:cNvSpPr/>
          <p:nvPr/>
        </p:nvSpPr>
        <p:spPr>
          <a:xfrm>
            <a:off x="8975520" y="-2160"/>
            <a:ext cx="26640" cy="621000"/>
          </a:xfrm>
          <a:prstGeom prst="rect">
            <a:avLst/>
          </a:prstGeom>
          <a:solidFill>
            <a:srgbClr val="ffffff">
              <a:alpha val="40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hidden="1"/>
          <p:cNvSpPr/>
          <p:nvPr/>
        </p:nvSpPr>
        <p:spPr>
          <a:xfrm>
            <a:off x="8915760" y="360"/>
            <a:ext cx="54000" cy="584640"/>
          </a:xfrm>
          <a:prstGeom prst="rect">
            <a:avLst/>
          </a:prstGeom>
          <a:solidFill>
            <a:srgbClr val="ffffff">
              <a:alpha val="20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hidden="1"/>
          <p:cNvSpPr/>
          <p:nvPr/>
        </p:nvSpPr>
        <p:spPr>
          <a:xfrm>
            <a:off x="8873640" y="360"/>
            <a:ext cx="8280" cy="584640"/>
          </a:xfrm>
          <a:prstGeom prst="rect">
            <a:avLst/>
          </a:prstGeom>
          <a:solidFill>
            <a:srgbClr val="ffffff">
              <a:alpha val="31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CustomShape 14"/>
          <p:cNvSpPr/>
          <p:nvPr/>
        </p:nvSpPr>
        <p:spPr>
          <a:xfrm flipV="1">
            <a:off x="5410080" y="3808440"/>
            <a:ext cx="3733200" cy="90360"/>
          </a:xfrm>
          <a:prstGeom prst="rect">
            <a:avLst/>
          </a:prstGeom>
          <a:solidFill>
            <a:schemeClr val="accent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4" name="CustomShape 15"/>
          <p:cNvSpPr/>
          <p:nvPr/>
        </p:nvSpPr>
        <p:spPr>
          <a:xfrm flipV="1">
            <a:off x="5410080" y="3895560"/>
            <a:ext cx="3733200" cy="191160"/>
          </a:xfrm>
          <a:prstGeom prst="rect">
            <a:avLst/>
          </a:prstGeom>
          <a:solidFill>
            <a:schemeClr val="accent2">
              <a:alpha val="5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5" name="CustomShape 16"/>
          <p:cNvSpPr/>
          <p:nvPr/>
        </p:nvSpPr>
        <p:spPr>
          <a:xfrm flipV="1">
            <a:off x="5410080" y="4113720"/>
            <a:ext cx="3733200" cy="8280"/>
          </a:xfrm>
          <a:prstGeom prst="rect">
            <a:avLst/>
          </a:prstGeom>
          <a:solidFill>
            <a:schemeClr val="accent2">
              <a:alpha val="65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6" name="CustomShape 17"/>
          <p:cNvSpPr/>
          <p:nvPr/>
        </p:nvSpPr>
        <p:spPr>
          <a:xfrm flipV="1">
            <a:off x="5410080" y="4163040"/>
            <a:ext cx="1965240" cy="17640"/>
          </a:xfrm>
          <a:prstGeom prst="rect">
            <a:avLst/>
          </a:prstGeom>
          <a:solidFill>
            <a:schemeClr val="accent2">
              <a:alpha val="6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flipV="1">
            <a:off x="5410080" y="4197960"/>
            <a:ext cx="1965240" cy="8280"/>
          </a:xfrm>
          <a:prstGeom prst="rect">
            <a:avLst/>
          </a:prstGeom>
          <a:solidFill>
            <a:schemeClr val="accent2">
              <a:alpha val="65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5410080" y="3962520"/>
            <a:ext cx="3062520" cy="26640"/>
          </a:xfrm>
          <a:prstGeom prst="roundRect">
            <a:avLst>
              <a:gd name="adj" fmla="val 16667"/>
            </a:avLst>
          </a:prstGeom>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7376400" y="4061160"/>
            <a:ext cx="1599480" cy="36000"/>
          </a:xfrm>
          <a:prstGeom prst="roundRect">
            <a:avLst>
              <a:gd name="adj" fmla="val 16667"/>
            </a:avLst>
          </a:prstGeom>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0" y="3649680"/>
            <a:ext cx="9143280" cy="243360"/>
          </a:xfrm>
          <a:prstGeom prst="rect">
            <a:avLst/>
          </a:prstGeom>
          <a:solidFill>
            <a:schemeClr val="accent2">
              <a:alpha val="5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0" y="3675600"/>
            <a:ext cx="9143280" cy="140040"/>
          </a:xfrm>
          <a:prstGeom prst="rect">
            <a:avLst/>
          </a:prstGeom>
          <a:solidFill>
            <a:schemeClr val="accent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flipV="1">
            <a:off x="6414120" y="3641760"/>
            <a:ext cx="2729160" cy="247680"/>
          </a:xfrm>
          <a:prstGeom prst="rect">
            <a:avLst/>
          </a:prstGeom>
          <a:solidFill>
            <a:schemeClr val="accent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0" y="0"/>
            <a:ext cx="9143280" cy="3701160"/>
          </a:xfrm>
          <a:prstGeom prst="rect">
            <a:avLst/>
          </a:prstGeom>
          <a:solidFill>
            <a:schemeClr val="tx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PlaceHolder 25"/>
          <p:cNvSpPr>
            <a:spLocks noGrp="1"/>
          </p:cNvSpPr>
          <p:nvPr>
            <p:ph type="title"/>
          </p:nvPr>
        </p:nvSpPr>
        <p:spPr>
          <a:xfrm>
            <a:off x="457200" y="1103400"/>
            <a:ext cx="82288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5" name="PlaceHolder 2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0" y="366840"/>
            <a:ext cx="9143280" cy="83520"/>
          </a:xfrm>
          <a:prstGeom prst="rect">
            <a:avLst/>
          </a:prstGeom>
          <a:solidFill>
            <a:schemeClr val="accent2">
              <a:alpha val="5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3" name="CustomShape 2"/>
          <p:cNvSpPr/>
          <p:nvPr/>
        </p:nvSpPr>
        <p:spPr>
          <a:xfrm>
            <a:off x="0" y="0"/>
            <a:ext cx="9143280" cy="309960"/>
          </a:xfrm>
          <a:prstGeom prst="rect">
            <a:avLst/>
          </a:prstGeom>
          <a:solidFill>
            <a:schemeClr val="tx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4" name="CustomShape 3"/>
          <p:cNvSpPr/>
          <p:nvPr/>
        </p:nvSpPr>
        <p:spPr>
          <a:xfrm>
            <a:off x="0" y="308160"/>
            <a:ext cx="9143280" cy="90720"/>
          </a:xfrm>
          <a:prstGeom prst="rect">
            <a:avLst/>
          </a:prstGeom>
          <a:solidFill>
            <a:schemeClr val="accent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5" name="CustomShape 4"/>
          <p:cNvSpPr/>
          <p:nvPr/>
        </p:nvSpPr>
        <p:spPr>
          <a:xfrm flipV="1">
            <a:off x="5410080" y="358920"/>
            <a:ext cx="3733200" cy="90360"/>
          </a:xfrm>
          <a:prstGeom prst="rect">
            <a:avLst/>
          </a:prstGeom>
          <a:solidFill>
            <a:schemeClr val="accent2">
              <a:alpha val="10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6" name="CustomShape 5"/>
          <p:cNvSpPr/>
          <p:nvPr/>
        </p:nvSpPr>
        <p:spPr>
          <a:xfrm flipV="1">
            <a:off x="5410080" y="438840"/>
            <a:ext cx="3733200" cy="179280"/>
          </a:xfrm>
          <a:prstGeom prst="rect">
            <a:avLst/>
          </a:prstGeom>
          <a:solidFill>
            <a:schemeClr val="accent2">
              <a:alpha val="50000"/>
            </a:scheme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CustomShape 6"/>
          <p:cNvSpPr/>
          <p:nvPr/>
        </p:nvSpPr>
        <p:spPr>
          <a:xfrm>
            <a:off x="5407200" y="497520"/>
            <a:ext cx="3062520" cy="26640"/>
          </a:xfrm>
          <a:prstGeom prst="roundRect">
            <a:avLst>
              <a:gd name="adj" fmla="val 16667"/>
            </a:avLst>
          </a:prstGeom>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8" name="CustomShape 7"/>
          <p:cNvSpPr/>
          <p:nvPr/>
        </p:nvSpPr>
        <p:spPr>
          <a:xfrm>
            <a:off x="7373520" y="588960"/>
            <a:ext cx="1599480" cy="36000"/>
          </a:xfrm>
          <a:prstGeom prst="roundRect">
            <a:avLst>
              <a:gd name="adj" fmla="val 16667"/>
            </a:avLst>
          </a:prstGeom>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9" name="CustomShape 8"/>
          <p:cNvSpPr/>
          <p:nvPr/>
        </p:nvSpPr>
        <p:spPr>
          <a:xfrm>
            <a:off x="9084960" y="-2160"/>
            <a:ext cx="56880" cy="621000"/>
          </a:xfrm>
          <a:prstGeom prst="rect">
            <a:avLst/>
          </a:prstGeom>
          <a:solidFill>
            <a:srgbClr val="ffffff">
              <a:alpha val="66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0" name="CustomShape 9"/>
          <p:cNvSpPr/>
          <p:nvPr/>
        </p:nvSpPr>
        <p:spPr>
          <a:xfrm>
            <a:off x="9044640" y="-2160"/>
            <a:ext cx="26640" cy="621000"/>
          </a:xfrm>
          <a:prstGeom prst="rect">
            <a:avLst/>
          </a:prstGeom>
          <a:solidFill>
            <a:srgbClr val="ffffff">
              <a:alpha val="66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1" name="CustomShape 10"/>
          <p:cNvSpPr/>
          <p:nvPr/>
        </p:nvSpPr>
        <p:spPr>
          <a:xfrm>
            <a:off x="9025560" y="-2160"/>
            <a:ext cx="8280" cy="621000"/>
          </a:xfrm>
          <a:prstGeom prst="rect">
            <a:avLst/>
          </a:prstGeom>
          <a:solidFill>
            <a:srgbClr val="ffffff">
              <a:alpha val="60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2" name="CustomShape 11"/>
          <p:cNvSpPr/>
          <p:nvPr/>
        </p:nvSpPr>
        <p:spPr>
          <a:xfrm>
            <a:off x="8975520" y="-2160"/>
            <a:ext cx="26640" cy="621000"/>
          </a:xfrm>
          <a:prstGeom prst="rect">
            <a:avLst/>
          </a:prstGeom>
          <a:solidFill>
            <a:srgbClr val="ffffff">
              <a:alpha val="40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3" name="CustomShape 12"/>
          <p:cNvSpPr/>
          <p:nvPr/>
        </p:nvSpPr>
        <p:spPr>
          <a:xfrm>
            <a:off x="8915760" y="360"/>
            <a:ext cx="54000" cy="584640"/>
          </a:xfrm>
          <a:prstGeom prst="rect">
            <a:avLst/>
          </a:prstGeom>
          <a:solidFill>
            <a:srgbClr val="ffffff">
              <a:alpha val="20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4" name="CustomShape 13"/>
          <p:cNvSpPr/>
          <p:nvPr/>
        </p:nvSpPr>
        <p:spPr>
          <a:xfrm>
            <a:off x="8873640" y="360"/>
            <a:ext cx="8280" cy="584640"/>
          </a:xfrm>
          <a:prstGeom prst="rect">
            <a:avLst/>
          </a:prstGeom>
          <a:solidFill>
            <a:srgbClr val="ffffff">
              <a:alpha val="31000"/>
            </a:srgbClr>
          </a:solidFill>
          <a:ln w="5076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5" name="PlaceHolder 14"/>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6"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401920"/>
            <a:ext cx="8457480" cy="1469160"/>
          </a:xfrm>
          <a:prstGeom prst="rect">
            <a:avLst/>
          </a:prstGeom>
          <a:noFill/>
          <a:ln>
            <a:noFill/>
          </a:ln>
        </p:spPr>
        <p:style>
          <a:lnRef idx="0"/>
          <a:fillRef idx="0"/>
          <a:effectRef idx="0"/>
          <a:fontRef idx="minor"/>
        </p:style>
        <p:txBody>
          <a:bodyPr lIns="90000" rIns="90000" tIns="45000" bIns="45000" anchor="b">
            <a:normAutofit/>
          </a:bodyPr>
          <a:p>
            <a:pPr rtl="1">
              <a:lnSpc>
                <a:spcPct val="100000"/>
              </a:lnSpc>
            </a:pPr>
            <a:r>
              <a:rPr b="0" lang="en-US" sz="4400" spc="-1" strike="noStrike">
                <a:solidFill>
                  <a:srgbClr val="ffffff"/>
                </a:solidFill>
                <a:latin typeface="Trebuchet MS"/>
              </a:rPr>
              <a:t>The time complexity of the algorithm</a:t>
            </a:r>
            <a:endParaRPr b="0" lang="en-US" sz="4400" spc="-1" strike="noStrike">
              <a:latin typeface="Arial"/>
            </a:endParaRPr>
          </a:p>
        </p:txBody>
      </p:sp>
      <p:sp>
        <p:nvSpPr>
          <p:cNvPr id="114" name="CustomShape 2"/>
          <p:cNvSpPr/>
          <p:nvPr/>
        </p:nvSpPr>
        <p:spPr>
          <a:xfrm>
            <a:off x="457200" y="3899880"/>
            <a:ext cx="4952160" cy="1751760"/>
          </a:xfrm>
          <a:prstGeom prst="rect">
            <a:avLst/>
          </a:prstGeom>
          <a:noFill/>
          <a:ln>
            <a:noFill/>
          </a:ln>
        </p:spPr>
        <p:style>
          <a:lnRef idx="0"/>
          <a:fillRef idx="0"/>
          <a:effectRef idx="0"/>
          <a:fontRef idx="minor"/>
        </p:style>
        <p:txBody>
          <a:bodyPr lIns="90000" rIns="90000" tIns="45000" bIns="45000">
            <a:noAutofit/>
          </a:bodyPr>
          <a:p>
            <a:pPr marL="64080" rtl="1">
              <a:lnSpc>
                <a:spcPct val="100000"/>
              </a:lnSpc>
              <a:spcBef>
                <a:spcPts val="300"/>
              </a:spcBef>
            </a:pPr>
            <a:r>
              <a:rPr b="0" lang="en-US" sz="2400" spc="-1" strike="noStrike">
                <a:solidFill>
                  <a:srgbClr val="424456"/>
                </a:solidFill>
                <a:latin typeface="Georgia"/>
              </a:rPr>
              <a:t>The time complexity ( loops)</a:t>
            </a:r>
            <a:endParaRPr b="0" lang="en-US" sz="2400" spc="-1" strike="noStrike">
              <a:latin typeface="Arial"/>
            </a:endParaRPr>
          </a:p>
        </p:txBody>
      </p:sp>
    </p:spTree>
  </p:cSld>
  <p:transition spd="slow">
    <p:dissolv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5" presetSubtype="10">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filter="checkerboard(across)" transition="in">
                                      <p:cBhvr additive="repl">
                                        <p:cTn id="7" dur="500"/>
                                        <p:tgtEl>
                                          <p:spTgt spid="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114">
                                            <p:txEl>
                                              <p:pRg st="0" end="0"/>
                                            </p:txEl>
                                          </p:spTgt>
                                        </p:tgtEl>
                                        <p:attrNameLst>
                                          <p:attrName>style.visibility</p:attrName>
                                        </p:attrNameLst>
                                      </p:cBhvr>
                                      <p:to>
                                        <p:strVal val="visible"/>
                                      </p:to>
                                    </p:set>
                                    <p:animEffect filter="blinds(horizontal)" transition="in">
                                      <p:cBhvr additive="repl">
                                        <p:cTn id="12" dur="500"/>
                                        <p:tgtEl>
                                          <p:spTgt spid="114">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67640" y="908640"/>
            <a:ext cx="8228880" cy="1065960"/>
          </a:xfrm>
          <a:prstGeom prst="rect">
            <a:avLst/>
          </a:prstGeom>
          <a:noFill/>
          <a:ln>
            <a:noFill/>
          </a:ln>
        </p:spPr>
        <p:style>
          <a:lnRef idx="0"/>
          <a:fillRef idx="0"/>
          <a:effectRef idx="0"/>
          <a:fontRef idx="minor"/>
        </p:style>
        <p:txBody>
          <a:bodyPr lIns="90000" rIns="90000" tIns="45000" bIns="45000" anchor="ctr">
            <a:normAutofit fontScale="37000"/>
          </a:bodyPr>
          <a:p>
            <a:pPr rtl="1">
              <a:lnSpc>
                <a:spcPct val="100000"/>
              </a:lnSpc>
            </a:pPr>
            <a:br/>
            <a:r>
              <a:rPr b="1" lang="en-US" sz="4000" spc="-1" strike="noStrike">
                <a:solidFill>
                  <a:srgbClr val="424456"/>
                </a:solidFill>
                <a:latin typeface="Trebuchet MS"/>
              </a:rPr>
              <a:t> </a:t>
            </a:r>
            <a:r>
              <a:rPr b="1" lang="en-US" sz="4000" spc="-1" strike="noStrike">
                <a:solidFill>
                  <a:srgbClr val="c00000"/>
                </a:solidFill>
                <a:latin typeface="Trebuchet MS"/>
              </a:rPr>
              <a:t>While loop</a:t>
            </a:r>
            <a:r>
              <a:rPr b="1" lang="en-US" sz="4000" spc="-1" strike="noStrike">
                <a:solidFill>
                  <a:srgbClr val="c00000"/>
                </a:solidFill>
                <a:latin typeface="Trebuchet MS"/>
              </a:rPr>
              <a:t> </a:t>
            </a:r>
            <a:br/>
            <a:br/>
            <a:endParaRPr b="0" lang="en-US" sz="4000" spc="-1" strike="noStrike">
              <a:latin typeface="Arial"/>
            </a:endParaRPr>
          </a:p>
        </p:txBody>
      </p:sp>
      <p:sp>
        <p:nvSpPr>
          <p:cNvPr id="133"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rtl="1">
              <a:lnSpc>
                <a:spcPct val="100000"/>
              </a:lnSpc>
              <a:spcBef>
                <a:spcPts val="300"/>
              </a:spcBef>
            </a:pPr>
            <a:r>
              <a:rPr b="0" lang="en-US" sz="2800" spc="-1" strike="noStrike">
                <a:solidFill>
                  <a:srgbClr val="000000"/>
                </a:solidFill>
                <a:latin typeface="Georgia"/>
              </a:rPr>
              <a:t>var i = 0</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while (i&lt; n)</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n //              i</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1" lang="en-US" sz="4400" spc="-1" strike="noStrike">
                <a:solidFill>
                  <a:srgbClr val="0070c0"/>
                </a:solidFill>
                <a:latin typeface="Georgia"/>
              </a:rPr>
              <a:t>Then O(n)= n</a:t>
            </a:r>
            <a:endParaRPr b="0" lang="en-US" sz="4400" spc="-1" strike="noStrike">
              <a:latin typeface="Arial"/>
            </a:endParaRPr>
          </a:p>
        </p:txBody>
      </p:sp>
    </p:spTree>
  </p:cSld>
  <p:transition spd="slow">
    <p:dissolv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fontScale="82000"/>
          </a:bodyPr>
          <a:p>
            <a:pPr rtl="1">
              <a:lnSpc>
                <a:spcPct val="100000"/>
              </a:lnSpc>
            </a:pPr>
            <a:r>
              <a:rPr b="0" lang="en-US" sz="4000" spc="-1" strike="noStrike">
                <a:solidFill>
                  <a:srgbClr val="c00000"/>
                </a:solidFill>
                <a:latin typeface="Trebuchet MS"/>
              </a:rPr>
              <a:t>Code  </a:t>
            </a:r>
            <a:r>
              <a:rPr b="0" lang="en-US" sz="3200" spc="-1" strike="noStrike">
                <a:solidFill>
                  <a:srgbClr val="c00000"/>
                </a:solidFill>
                <a:latin typeface="Trebuchet MS"/>
              </a:rPr>
              <a:t>-</a:t>
            </a:r>
            <a:r>
              <a:rPr b="0" lang="en-US" sz="4000" spc="-1" strike="noStrike">
                <a:solidFill>
                  <a:srgbClr val="c00000"/>
                </a:solidFill>
                <a:latin typeface="Trebuchet MS"/>
              </a:rPr>
              <a:t> </a:t>
            </a:r>
            <a:r>
              <a:rPr b="1" lang="en-US" sz="4000" spc="-1" strike="noStrike">
                <a:solidFill>
                  <a:srgbClr val="c00000"/>
                </a:solidFill>
                <a:latin typeface="Trebuchet MS"/>
              </a:rPr>
              <a:t>While loop</a:t>
            </a:r>
            <a:r>
              <a:rPr b="1" lang="en-US" sz="4000" spc="-1" strike="noStrike">
                <a:solidFill>
                  <a:srgbClr val="c00000"/>
                </a:solidFill>
                <a:latin typeface="Trebuchet MS"/>
              </a:rPr>
              <a:t> </a:t>
            </a:r>
            <a:br/>
            <a:endParaRPr b="0" lang="en-US" sz="4000" spc="-1" strike="noStrike">
              <a:latin typeface="Arial"/>
            </a:endParaRPr>
          </a:p>
        </p:txBody>
      </p:sp>
      <p:graphicFrame>
        <p:nvGraphicFramePr>
          <p:cNvPr id="135" name="Table 2"/>
          <p:cNvGraphicFramePr/>
          <p:nvPr/>
        </p:nvGraphicFramePr>
        <p:xfrm>
          <a:off x="251640" y="2421000"/>
          <a:ext cx="8229240" cy="4023720"/>
        </p:xfrm>
        <a:graphic>
          <a:graphicData uri="http://schemas.openxmlformats.org/drawingml/2006/table">
            <a:tbl>
              <a:tblPr/>
              <a:tblGrid>
                <a:gridCol w="8229600"/>
              </a:tblGrid>
              <a:tr h="3386520">
                <a:tc>
                  <a:txBody>
                    <a:bodyPr>
                      <a:noAutofit/>
                    </a:bodyPr>
                    <a:p>
                      <a:pPr rtl="1">
                        <a:lnSpc>
                          <a:spcPct val="100000"/>
                        </a:lnSpc>
                      </a:pPr>
                      <a:r>
                        <a:rPr b="1" lang="en-US" sz="1800" spc="-1" strike="noStrike">
                          <a:solidFill>
                            <a:srgbClr val="ffffff"/>
                          </a:solidFill>
                          <a:latin typeface="Georgia"/>
                        </a:rPr>
                        <a:t>var end, start</a:t>
                      </a:r>
                      <a:r>
                        <a:rPr b="1" lang="en-US" sz="1800" spc="-1" strike="noStrike">
                          <a:solidFill>
                            <a:srgbClr val="ffffff"/>
                          </a:solidFill>
                          <a:latin typeface="Georgia"/>
                        </a:rPr>
                        <a:t>; </a:t>
                      </a:r>
                      <a:endParaRPr b="0" lang="en-US" sz="1800" spc="-1" strike="noStrike">
                        <a:latin typeface="Arial"/>
                      </a:endParaRPr>
                    </a:p>
                    <a:p>
                      <a:pPr rtl="1">
                        <a:lnSpc>
                          <a:spcPct val="100000"/>
                        </a:lnSpc>
                      </a:pPr>
                      <a:r>
                        <a:rPr b="1" lang="en-US" sz="1800" spc="-1" strike="noStrike">
                          <a:solidFill>
                            <a:srgbClr val="ffffff"/>
                          </a:solidFill>
                          <a:latin typeface="Georgia"/>
                        </a:rPr>
                        <a:t>start = new Date</a:t>
                      </a:r>
                      <a:r>
                        <a:rPr b="1" lang="en-US" sz="1800" spc="-1" strike="noStrike">
                          <a:solidFill>
                            <a:srgbClr val="ffffff"/>
                          </a:solidFill>
                          <a:latin typeface="Georgia"/>
                        </a:rPr>
                        <a:t>();</a:t>
                      </a:r>
                      <a:endParaRPr b="0" lang="en-US" sz="1800" spc="-1" strike="noStrike">
                        <a:latin typeface="Arial"/>
                      </a:endParaRPr>
                    </a:p>
                    <a:p>
                      <a:pPr rtl="1">
                        <a:lnSpc>
                          <a:spcPct val="100000"/>
                        </a:lnSpc>
                      </a:pPr>
                      <a:endParaRPr b="0" lang="en-US" sz="1800" spc="-1" strike="noStrike">
                        <a:latin typeface="Arial"/>
                      </a:endParaRPr>
                    </a:p>
                    <a:p>
                      <a:pPr rtl="1">
                        <a:lnSpc>
                          <a:spcPct val="100000"/>
                        </a:lnSpc>
                      </a:pPr>
                      <a:r>
                        <a:rPr b="1" lang="en-US" sz="1800" spc="-1" strike="noStrike">
                          <a:solidFill>
                            <a:srgbClr val="ffffff"/>
                          </a:solidFill>
                          <a:latin typeface="Georgia"/>
                        </a:rPr>
                        <a:t>var i = 0</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while (i&lt;10000000)</a:t>
                      </a:r>
                      <a:r>
                        <a:rPr b="1" lang="en-US" sz="1800" spc="-1" strike="noStrike">
                          <a:solidFill>
                            <a:srgbClr val="ffffff"/>
                          </a:solidFill>
                          <a:latin typeface="Georgia"/>
                        </a:rPr>
                        <a:t> </a:t>
                      </a:r>
                      <a:endParaRPr b="0" lang="en-US" sz="1800" spc="-1" strike="noStrike">
                        <a:latin typeface="Arial"/>
                      </a:endParaRPr>
                    </a:p>
                    <a:p>
                      <a:pPr rtl="1">
                        <a:lnSpc>
                          <a:spcPct val="100000"/>
                        </a:lnSpc>
                      </a:pPr>
                      <a:r>
                        <a:rPr b="1" lang="en-US" sz="1800" spc="-1" strike="noStrike">
                          <a:solidFill>
                            <a:srgbClr val="ffffff"/>
                          </a:solidFill>
                          <a:latin typeface="Georgia"/>
                        </a:rPr>
                        <a:t>{  </a:t>
                      </a:r>
                      <a:r>
                        <a:rPr b="1" lang="en-US" sz="1800" spc="-1" strike="noStrike">
                          <a:solidFill>
                            <a:srgbClr val="ffffff"/>
                          </a:solidFill>
                          <a:latin typeface="Georgia"/>
                        </a:rPr>
                        <a:t>i</a:t>
                      </a:r>
                      <a:r>
                        <a:rPr b="1" lang="en-US" sz="1800" spc="-1" strike="noStrike">
                          <a:solidFill>
                            <a:srgbClr val="ffffff"/>
                          </a:solidFill>
                          <a:latin typeface="Georgia"/>
                        </a:rPr>
                        <a:t>++;} </a:t>
                      </a:r>
                      <a:endParaRPr b="0" lang="en-US" sz="1800" spc="-1" strike="noStrike">
                        <a:latin typeface="Arial"/>
                      </a:endParaRPr>
                    </a:p>
                    <a:p>
                      <a:pPr rtl="1">
                        <a:lnSpc>
                          <a:spcPct val="100000"/>
                        </a:lnSpc>
                      </a:pPr>
                      <a:r>
                        <a:rPr b="1" lang="en-US" sz="1800" spc="-1" strike="noStrike">
                          <a:solidFill>
                            <a:srgbClr val="ffffff"/>
                          </a:solidFill>
                          <a:latin typeface="Georgia"/>
                        </a:rPr>
                        <a:t>console.log("number of operations= "+i)</a:t>
                      </a:r>
                      <a:r>
                        <a:rPr b="1" lang="en-US" sz="1800" spc="-1" strike="noStrike">
                          <a:solidFill>
                            <a:srgbClr val="ffffff"/>
                          </a:solidFill>
                          <a:latin typeface="Georgia"/>
                        </a:rPr>
                        <a:t>;</a:t>
                      </a:r>
                      <a:endParaRPr b="0" lang="en-US" sz="1800" spc="-1" strike="noStrike">
                        <a:latin typeface="Arial"/>
                      </a:endParaRPr>
                    </a:p>
                    <a:p>
                      <a:pPr rtl="1">
                        <a:lnSpc>
                          <a:spcPct val="100000"/>
                        </a:lnSpc>
                      </a:pPr>
                      <a:endParaRPr b="0" lang="en-US" sz="1800" spc="-1" strike="noStrike">
                        <a:latin typeface="Arial"/>
                      </a:endParaRPr>
                    </a:p>
                    <a:p>
                      <a:pPr rtl="1">
                        <a:lnSpc>
                          <a:spcPct val="100000"/>
                        </a:lnSpc>
                      </a:pPr>
                      <a:r>
                        <a:rPr b="1" lang="en-US" sz="1800" spc="-1" strike="noStrike">
                          <a:solidFill>
                            <a:srgbClr val="ffffff"/>
                          </a:solidFill>
                          <a:latin typeface="Georgia"/>
                        </a:rPr>
                        <a:t>end = new Date</a:t>
                      </a:r>
                      <a:r>
                        <a:rPr b="1" lang="en-US" sz="1800" spc="-1" strike="noStrike">
                          <a:solidFill>
                            <a:srgbClr val="ffffff"/>
                          </a:solidFill>
                          <a:latin typeface="Georgia"/>
                        </a:rPr>
                        <a:t>();</a:t>
                      </a:r>
                      <a:endParaRPr b="0" lang="en-US" sz="1800" spc="-1" strike="noStrike">
                        <a:latin typeface="Arial"/>
                      </a:endParaRPr>
                    </a:p>
                    <a:p>
                      <a:pPr rtl="1">
                        <a:lnSpc>
                          <a:spcPct val="100000"/>
                        </a:lnSpc>
                      </a:pPr>
                      <a:endParaRPr b="0" lang="en-US" sz="1800" spc="-1" strike="noStrike">
                        <a:latin typeface="Arial"/>
                      </a:endParaRPr>
                    </a:p>
                    <a:p>
                      <a:pPr rtl="1">
                        <a:lnSpc>
                          <a:spcPct val="100000"/>
                        </a:lnSpc>
                      </a:pPr>
                      <a:r>
                        <a:rPr b="1" lang="en-US" sz="1800" spc="-1" strike="noStrike">
                          <a:solidFill>
                            <a:srgbClr val="ffffff"/>
                          </a:solidFill>
                          <a:latin typeface="Georgia"/>
                        </a:rPr>
                        <a:t>console.log('Operation took time  O(n)=  ' + (end.getTime() - start.getTime()) + ' msec')</a:t>
                      </a:r>
                      <a:r>
                        <a:rPr b="1" lang="en-US" sz="1800" spc="-1" strike="noStrike">
                          <a:solidFill>
                            <a:srgbClr val="ffffff"/>
                          </a:solidFill>
                          <a:latin typeface="Georgia"/>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3548a"/>
                    </a:solidFill>
                  </a:tcPr>
                </a:tc>
              </a:tr>
              <a:tr h="637200">
                <a:tc>
                  <a:txBody>
                    <a:bodyPr>
                      <a:noAutofit/>
                    </a:bodyPr>
                    <a:p>
                      <a:pPr rtl="1">
                        <a:lnSpc>
                          <a:spcPct val="100000"/>
                        </a:lnSpc>
                      </a:pPr>
                      <a:r>
                        <a:rPr b="0" lang="en-US" sz="1800" spc="-1" strike="noStrike">
                          <a:solidFill>
                            <a:srgbClr val="000000"/>
                          </a:solidFill>
                          <a:latin typeface="Georgia"/>
                        </a:rPr>
                        <a:t>"</a:t>
                      </a:r>
                      <a:r>
                        <a:rPr b="0" lang="en-US" sz="1800" spc="-1" strike="noStrike">
                          <a:solidFill>
                            <a:srgbClr val="000000"/>
                          </a:solidFill>
                          <a:latin typeface="Georgia"/>
                        </a:rPr>
                        <a:t>number of operations= 10000000</a:t>
                      </a:r>
                      <a:r>
                        <a:rPr b="0" lang="en-US" sz="1800" spc="-1" strike="noStrike">
                          <a:solidFill>
                            <a:srgbClr val="000000"/>
                          </a:solidFill>
                          <a:latin typeface="Georgia"/>
                        </a:rPr>
                        <a:t>”</a:t>
                      </a:r>
                      <a:endParaRPr b="0" lang="en-US" sz="1800" spc="-1" strike="noStrike">
                        <a:latin typeface="Arial"/>
                      </a:endParaRPr>
                    </a:p>
                    <a:p>
                      <a:pPr rtl="1">
                        <a:lnSpc>
                          <a:spcPct val="100000"/>
                        </a:lnSpc>
                      </a:pPr>
                      <a:r>
                        <a:rPr b="0" lang="en-US" sz="1800" spc="-1" strike="noStrike">
                          <a:solidFill>
                            <a:srgbClr val="000000"/>
                          </a:solidFill>
                          <a:latin typeface="Georgia"/>
                        </a:rPr>
                        <a:t> "</a:t>
                      </a:r>
                      <a:r>
                        <a:rPr b="0" lang="en-US" sz="1800" spc="-1" strike="noStrike">
                          <a:solidFill>
                            <a:srgbClr val="000000"/>
                          </a:solidFill>
                          <a:latin typeface="Georgia"/>
                        </a:rPr>
                        <a:t>Operation took time O(n)= 8 msec</a:t>
                      </a:r>
                      <a:r>
                        <a:rPr b="0" lang="en-US" sz="1800" spc="-1" strike="noStrike">
                          <a:solidFill>
                            <a:srgbClr val="000000"/>
                          </a:solidFill>
                          <a:latin typeface="Georgia"/>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a"/>
                    </a:solidFill>
                  </a:tcPr>
                </a:tc>
              </a:tr>
            </a:tbl>
          </a:graphicData>
        </a:graphic>
      </p:graphicFrame>
    </p:spTree>
  </p:cSld>
  <p:transition spd="slow">
    <p:dissolv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67640" y="908640"/>
            <a:ext cx="8228880" cy="1065960"/>
          </a:xfrm>
          <a:prstGeom prst="rect">
            <a:avLst/>
          </a:prstGeom>
          <a:noFill/>
          <a:ln>
            <a:noFill/>
          </a:ln>
        </p:spPr>
        <p:style>
          <a:lnRef idx="0"/>
          <a:fillRef idx="0"/>
          <a:effectRef idx="0"/>
          <a:fontRef idx="minor"/>
        </p:style>
        <p:txBody>
          <a:bodyPr lIns="90000" rIns="90000" tIns="45000" bIns="45000" anchor="ctr">
            <a:normAutofit fontScale="37000"/>
          </a:bodyPr>
          <a:p>
            <a:pPr rtl="1">
              <a:lnSpc>
                <a:spcPct val="100000"/>
              </a:lnSpc>
            </a:pPr>
            <a:br/>
            <a:r>
              <a:rPr b="1" lang="en-US" sz="4000" spc="-1" strike="noStrike">
                <a:solidFill>
                  <a:srgbClr val="424456"/>
                </a:solidFill>
                <a:latin typeface="Trebuchet MS"/>
              </a:rPr>
              <a:t> </a:t>
            </a:r>
            <a:r>
              <a:rPr b="1" lang="en-US" sz="4000" spc="-1" strike="noStrike">
                <a:solidFill>
                  <a:srgbClr val="c00000"/>
                </a:solidFill>
                <a:latin typeface="Trebuchet MS"/>
              </a:rPr>
              <a:t>if else statement</a:t>
            </a:r>
            <a:r>
              <a:rPr b="1" lang="en-US" sz="4000" spc="-1" strike="noStrike">
                <a:solidFill>
                  <a:srgbClr val="c00000"/>
                </a:solidFill>
                <a:latin typeface="Trebuchet MS"/>
              </a:rPr>
              <a:t> </a:t>
            </a:r>
            <a:br/>
            <a:br/>
            <a:endParaRPr b="0" lang="en-US" sz="4000" spc="-1" strike="noStrike">
              <a:latin typeface="Arial"/>
            </a:endParaRPr>
          </a:p>
        </p:txBody>
      </p:sp>
      <p:sp>
        <p:nvSpPr>
          <p:cNvPr id="137"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rtl="1">
              <a:lnSpc>
                <a:spcPct val="100000"/>
              </a:lnSpc>
              <a:spcBef>
                <a:spcPts val="300"/>
              </a:spcBef>
            </a:pPr>
            <a:r>
              <a:rPr b="0" lang="en-US" sz="2800" spc="-1" strike="noStrike">
                <a:solidFill>
                  <a:srgbClr val="000000"/>
                </a:solidFill>
                <a:latin typeface="Georgia"/>
              </a:rPr>
              <a:t>While(m!=n)</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if (m &gt; n)</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max O(n)=n min O(n)=1;//    m=m-n</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else</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n=n-m</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1" lang="en-US" sz="4400" spc="-1" strike="noStrike">
                <a:solidFill>
                  <a:srgbClr val="0070c0"/>
                </a:solidFill>
                <a:latin typeface="Georgia"/>
              </a:rPr>
              <a:t>Then O(n)= n</a:t>
            </a:r>
            <a:endParaRPr b="0" lang="en-US" sz="4400" spc="-1" strike="noStrike">
              <a:latin typeface="Arial"/>
            </a:endParaRPr>
          </a:p>
        </p:txBody>
      </p:sp>
    </p:spTree>
  </p:cSld>
  <p:transition spd="slow">
    <p:dissolv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fontScale="82000"/>
          </a:bodyPr>
          <a:p>
            <a:pPr rtl="1">
              <a:lnSpc>
                <a:spcPct val="100000"/>
              </a:lnSpc>
            </a:pPr>
            <a:r>
              <a:rPr b="0" lang="en-US" sz="4000" spc="-1" strike="noStrike">
                <a:solidFill>
                  <a:srgbClr val="c00000"/>
                </a:solidFill>
                <a:latin typeface="Trebuchet MS"/>
              </a:rPr>
              <a:t>Code  </a:t>
            </a:r>
            <a:r>
              <a:rPr b="0" lang="en-US" sz="3200" spc="-1" strike="noStrike">
                <a:solidFill>
                  <a:srgbClr val="c00000"/>
                </a:solidFill>
                <a:latin typeface="Trebuchet MS"/>
              </a:rPr>
              <a:t>-</a:t>
            </a:r>
            <a:r>
              <a:rPr b="0" lang="en-US" sz="4000" spc="-1" strike="noStrike">
                <a:solidFill>
                  <a:srgbClr val="c00000"/>
                </a:solidFill>
                <a:latin typeface="Trebuchet MS"/>
              </a:rPr>
              <a:t> </a:t>
            </a:r>
            <a:r>
              <a:rPr b="1" lang="en-US" sz="4000" spc="-1" strike="noStrike">
                <a:solidFill>
                  <a:srgbClr val="c00000"/>
                </a:solidFill>
                <a:latin typeface="Trebuchet MS"/>
              </a:rPr>
              <a:t>if else statement</a:t>
            </a:r>
            <a:r>
              <a:rPr b="1" lang="en-US" sz="4000" spc="-1" strike="noStrike">
                <a:solidFill>
                  <a:srgbClr val="c00000"/>
                </a:solidFill>
                <a:latin typeface="Trebuchet MS"/>
              </a:rPr>
              <a:t> </a:t>
            </a:r>
            <a:br/>
            <a:endParaRPr b="0" lang="en-US" sz="4000" spc="-1" strike="noStrike">
              <a:latin typeface="Arial"/>
            </a:endParaRPr>
          </a:p>
        </p:txBody>
      </p:sp>
      <p:graphicFrame>
        <p:nvGraphicFramePr>
          <p:cNvPr id="139" name="Table 2"/>
          <p:cNvGraphicFramePr/>
          <p:nvPr/>
        </p:nvGraphicFramePr>
        <p:xfrm>
          <a:off x="107640" y="1917000"/>
          <a:ext cx="8229240" cy="3356280"/>
        </p:xfrm>
        <a:graphic>
          <a:graphicData uri="http://schemas.openxmlformats.org/drawingml/2006/table">
            <a:tbl>
              <a:tblPr/>
              <a:tblGrid>
                <a:gridCol w="8229600"/>
              </a:tblGrid>
              <a:tr h="2734200">
                <a:tc>
                  <a:txBody>
                    <a:bodyPr>
                      <a:noAutofit/>
                    </a:bodyPr>
                    <a:p>
                      <a:pPr rtl="1">
                        <a:lnSpc>
                          <a:spcPct val="100000"/>
                        </a:lnSpc>
                      </a:pPr>
                      <a:r>
                        <a:rPr b="1" lang="en-US" sz="1800" spc="-1" strike="noStrike">
                          <a:solidFill>
                            <a:srgbClr val="ffffff"/>
                          </a:solidFill>
                          <a:latin typeface="Georgia"/>
                        </a:rPr>
                        <a:t>var  end, start</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 </a:t>
                      </a:r>
                      <a:r>
                        <a:rPr b="1" lang="en-US" sz="1800" spc="-1" strike="noStrike">
                          <a:solidFill>
                            <a:srgbClr val="ffffff"/>
                          </a:solidFill>
                          <a:latin typeface="Georgia"/>
                        </a:rPr>
                        <a:t>start = new Date</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var m=160000,n=4</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while (m!=n)</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if (m &gt; n) {m=m-n;}</a:t>
                      </a:r>
                      <a:r>
                        <a:rPr b="1" lang="en-US" sz="1800" spc="-1" strike="noStrike">
                          <a:solidFill>
                            <a:srgbClr val="ffffff"/>
                          </a:solidFill>
                          <a:latin typeface="Georgia"/>
                        </a:rPr>
                        <a:t> </a:t>
                      </a:r>
                      <a:endParaRPr b="0" lang="en-US" sz="1800" spc="-1" strike="noStrike">
                        <a:latin typeface="Arial"/>
                      </a:endParaRPr>
                    </a:p>
                    <a:p>
                      <a:pPr rtl="1">
                        <a:lnSpc>
                          <a:spcPct val="100000"/>
                        </a:lnSpc>
                      </a:pPr>
                      <a:r>
                        <a:rPr b="1" lang="en-US" sz="1800" spc="-1" strike="noStrike">
                          <a:solidFill>
                            <a:srgbClr val="ffffff"/>
                          </a:solidFill>
                          <a:latin typeface="Georgia"/>
                        </a:rPr>
                        <a:t>else {    n=n-m;}</a:t>
                      </a:r>
                      <a:endParaRPr b="0" lang="en-US" sz="1800" spc="-1" strike="noStrike">
                        <a:latin typeface="Arial"/>
                      </a:endParaRPr>
                    </a:p>
                    <a:p>
                      <a:pPr rtl="1">
                        <a:lnSpc>
                          <a:spcPct val="100000"/>
                        </a:lnSpc>
                      </a:pP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console.log("The biggest common denominator= "+m)end = new Date();console.log('Operation took time  O(n)=  ' + (end.getTime() - start.getTime()) + ' msec')</a:t>
                      </a:r>
                      <a:r>
                        <a:rPr b="1" lang="en-US" sz="1800" spc="-1" strike="noStrike">
                          <a:solidFill>
                            <a:srgbClr val="ffffff"/>
                          </a:solidFill>
                          <a:latin typeface="Georgia"/>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3548a"/>
                    </a:solidFill>
                  </a:tcPr>
                </a:tc>
              </a:tr>
              <a:tr h="622440">
                <a:tc>
                  <a:txBody>
                    <a:bodyPr>
                      <a:noAutofit/>
                    </a:bodyPr>
                    <a:p>
                      <a:pPr rtl="1">
                        <a:lnSpc>
                          <a:spcPct val="100000"/>
                        </a:lnSpc>
                      </a:pPr>
                      <a:r>
                        <a:rPr b="0" lang="en-US" sz="1800" spc="-1" strike="noStrike">
                          <a:solidFill>
                            <a:srgbClr val="000000"/>
                          </a:solidFill>
                          <a:latin typeface="Georgia"/>
                        </a:rPr>
                        <a:t>"</a:t>
                      </a:r>
                      <a:r>
                        <a:rPr b="0" lang="en-US" sz="1800" spc="-1" strike="noStrike">
                          <a:solidFill>
                            <a:srgbClr val="000000"/>
                          </a:solidFill>
                          <a:latin typeface="Georgia"/>
                        </a:rPr>
                        <a:t>The biggest common denominator= 4</a:t>
                      </a:r>
                      <a:r>
                        <a:rPr b="0" lang="en-US" sz="1800" spc="-1" strike="noStrike">
                          <a:solidFill>
                            <a:srgbClr val="000000"/>
                          </a:solidFill>
                          <a:latin typeface="Georgia"/>
                        </a:rPr>
                        <a:t>”</a:t>
                      </a:r>
                      <a:endParaRPr b="0" lang="en-US" sz="1800" spc="-1" strike="noStrike">
                        <a:latin typeface="Arial"/>
                      </a:endParaRPr>
                    </a:p>
                    <a:p>
                      <a:pPr rtl="1">
                        <a:lnSpc>
                          <a:spcPct val="100000"/>
                        </a:lnSpc>
                      </a:pPr>
                      <a:r>
                        <a:rPr b="0" lang="en-US" sz="1800" spc="-1" strike="noStrike">
                          <a:solidFill>
                            <a:srgbClr val="000000"/>
                          </a:solidFill>
                          <a:latin typeface="Georgia"/>
                        </a:rPr>
                        <a:t>"</a:t>
                      </a:r>
                      <a:r>
                        <a:rPr b="0" lang="en-US" sz="1800" spc="-1" strike="noStrike">
                          <a:solidFill>
                            <a:srgbClr val="000000"/>
                          </a:solidFill>
                          <a:latin typeface="Georgia"/>
                        </a:rPr>
                        <a:t>Operation took time O(n)= 2 msec</a:t>
                      </a:r>
                      <a:r>
                        <a:rPr b="0" lang="en-US" sz="1800" spc="-1" strike="noStrike">
                          <a:solidFill>
                            <a:srgbClr val="000000"/>
                          </a:solidFill>
                          <a:latin typeface="Georgia"/>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a"/>
                    </a:solidFill>
                  </a:tcPr>
                </a:tc>
              </a:tr>
            </a:tbl>
          </a:graphicData>
        </a:graphic>
      </p:graphicFrame>
    </p:spTree>
  </p:cSld>
  <p:transition spd="slow">
    <p:dissolv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95640" y="764640"/>
            <a:ext cx="8290440" cy="1444320"/>
          </a:xfrm>
          <a:prstGeom prst="rect">
            <a:avLst/>
          </a:prstGeom>
          <a:noFill/>
          <a:ln>
            <a:noFill/>
          </a:ln>
        </p:spPr>
        <p:style>
          <a:lnRef idx="0"/>
          <a:fillRef idx="0"/>
          <a:effectRef idx="0"/>
          <a:fontRef idx="minor"/>
        </p:style>
        <p:txBody>
          <a:bodyPr lIns="90000" rIns="90000" tIns="45000" bIns="45000" anchor="ctr">
            <a:normAutofit fontScale="70000"/>
          </a:bodyPr>
          <a:p>
            <a:pPr rtl="1">
              <a:lnSpc>
                <a:spcPct val="100000"/>
              </a:lnSpc>
            </a:pPr>
            <a:r>
              <a:rPr b="1" lang="en-US" sz="4000" spc="-1" strike="noStrike">
                <a:solidFill>
                  <a:srgbClr val="c00000"/>
                </a:solidFill>
                <a:latin typeface="Trebuchet MS"/>
              </a:rPr>
              <a:t>Three Ways to Factorialize a Number in JavaScript</a:t>
            </a:r>
            <a:br/>
            <a:endParaRPr b="0" lang="en-US" sz="4000" spc="-1" strike="noStrike">
              <a:latin typeface="Arial"/>
            </a:endParaRPr>
          </a:p>
        </p:txBody>
      </p:sp>
      <p:sp>
        <p:nvSpPr>
          <p:cNvPr id="141"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Autofit/>
          </a:bodyPr>
          <a:p>
            <a:pPr marL="365760" indent="-255240" rtl="1">
              <a:lnSpc>
                <a:spcPct val="100000"/>
              </a:lnSpc>
              <a:spcBef>
                <a:spcPts val="300"/>
              </a:spcBef>
            </a:pPr>
            <a:r>
              <a:rPr b="1" lang="en-US" sz="3200" spc="-1" strike="noStrike">
                <a:solidFill>
                  <a:srgbClr val="000000"/>
                </a:solidFill>
                <a:latin typeface="Georgia"/>
              </a:rPr>
              <a:t>1</a:t>
            </a:r>
            <a:r>
              <a:rPr b="1" lang="en-US" sz="3200" spc="-1" strike="noStrike">
                <a:solidFill>
                  <a:srgbClr val="000000"/>
                </a:solidFill>
                <a:latin typeface="Georgia"/>
              </a:rPr>
              <a:t>. </a:t>
            </a:r>
            <a:r>
              <a:rPr b="1" lang="en-US" sz="3200" spc="-1" strike="noStrike">
                <a:solidFill>
                  <a:srgbClr val="000000"/>
                </a:solidFill>
                <a:latin typeface="Georgia"/>
              </a:rPr>
              <a:t>Factorialize a Number With Recursion</a:t>
            </a:r>
            <a:endParaRPr b="0" lang="en-US" sz="3200" spc="-1" strike="noStrike">
              <a:latin typeface="Arial"/>
            </a:endParaRPr>
          </a:p>
          <a:p>
            <a:pPr marL="365760" indent="-255240" rtl="1">
              <a:lnSpc>
                <a:spcPct val="100000"/>
              </a:lnSpc>
              <a:spcBef>
                <a:spcPts val="300"/>
              </a:spcBef>
            </a:pPr>
            <a:r>
              <a:rPr b="1" lang="en-US" sz="3200" spc="-1" strike="noStrike">
                <a:solidFill>
                  <a:srgbClr val="000000"/>
                </a:solidFill>
                <a:latin typeface="Georgia"/>
              </a:rPr>
              <a:t>2</a:t>
            </a:r>
            <a:r>
              <a:rPr b="1" lang="en-US" sz="3200" spc="-1" strike="noStrike">
                <a:solidFill>
                  <a:srgbClr val="000000"/>
                </a:solidFill>
                <a:latin typeface="Georgia"/>
              </a:rPr>
              <a:t>. </a:t>
            </a:r>
            <a:r>
              <a:rPr b="1" lang="en-US" sz="3200" spc="-1" strike="noStrike">
                <a:solidFill>
                  <a:srgbClr val="000000"/>
                </a:solidFill>
                <a:latin typeface="Georgia"/>
              </a:rPr>
              <a:t>Factorialize a Number with a WHILE loop</a:t>
            </a:r>
            <a:endParaRPr b="0" lang="en-US" sz="3200" spc="-1" strike="noStrike">
              <a:latin typeface="Arial"/>
            </a:endParaRPr>
          </a:p>
          <a:p>
            <a:pPr marL="365760" indent="-255240" rtl="1">
              <a:lnSpc>
                <a:spcPct val="100000"/>
              </a:lnSpc>
              <a:spcBef>
                <a:spcPts val="300"/>
              </a:spcBef>
            </a:pPr>
            <a:r>
              <a:rPr b="1" lang="en-US" sz="3200" spc="-1" strike="noStrike">
                <a:solidFill>
                  <a:srgbClr val="000000"/>
                </a:solidFill>
                <a:latin typeface="Georgia"/>
              </a:rPr>
              <a:t>3</a:t>
            </a:r>
            <a:r>
              <a:rPr b="1" lang="en-US" sz="3200" spc="-1" strike="noStrike">
                <a:solidFill>
                  <a:srgbClr val="000000"/>
                </a:solidFill>
                <a:latin typeface="Georgia"/>
              </a:rPr>
              <a:t>. </a:t>
            </a:r>
            <a:r>
              <a:rPr b="1" lang="en-US" sz="3200" spc="-1" strike="noStrike">
                <a:solidFill>
                  <a:srgbClr val="000000"/>
                </a:solidFill>
                <a:latin typeface="Georgia"/>
              </a:rPr>
              <a:t>Factorialize a Number with a FOR loop</a:t>
            </a:r>
            <a:endParaRPr b="0" lang="en-US" sz="3200" spc="-1" strike="noStrike">
              <a:latin typeface="Arial"/>
            </a:endParaRPr>
          </a:p>
          <a:p>
            <a:pPr marL="365760" indent="-255240" rtl="1">
              <a:lnSpc>
                <a:spcPct val="100000"/>
              </a:lnSpc>
              <a:spcBef>
                <a:spcPts val="300"/>
              </a:spcBef>
            </a:pPr>
            <a:endParaRPr b="0" lang="en-US" sz="3200" spc="-1" strike="noStrike">
              <a:latin typeface="Arial"/>
            </a:endParaRPr>
          </a:p>
        </p:txBody>
      </p:sp>
    </p:spTree>
  </p:cSld>
  <p:transition spd="slow">
    <p:dissolv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67640" y="908640"/>
            <a:ext cx="8218440" cy="1300320"/>
          </a:xfrm>
          <a:prstGeom prst="rect">
            <a:avLst/>
          </a:prstGeom>
          <a:noFill/>
          <a:ln>
            <a:noFill/>
          </a:ln>
        </p:spPr>
        <p:style>
          <a:lnRef idx="0"/>
          <a:fillRef idx="0"/>
          <a:effectRef idx="0"/>
          <a:fontRef idx="minor"/>
        </p:style>
        <p:txBody>
          <a:bodyPr lIns="90000" rIns="90000" tIns="45000" bIns="45000" anchor="ctr">
            <a:normAutofit fontScale="49000"/>
          </a:bodyPr>
          <a:p>
            <a:pPr rtl="1">
              <a:lnSpc>
                <a:spcPct val="100000"/>
              </a:lnSpc>
            </a:pPr>
            <a:br/>
            <a:r>
              <a:rPr b="1" lang="en-US" sz="4000" spc="-1" strike="noStrike">
                <a:solidFill>
                  <a:srgbClr val="00b050"/>
                </a:solidFill>
                <a:latin typeface="Trebuchet MS"/>
              </a:rPr>
              <a:t>1</a:t>
            </a:r>
            <a:r>
              <a:rPr b="1" lang="en-US" sz="4000" spc="-1" strike="noStrike">
                <a:solidFill>
                  <a:srgbClr val="00b050"/>
                </a:solidFill>
                <a:latin typeface="Trebuchet MS"/>
              </a:rPr>
              <a:t>. </a:t>
            </a:r>
            <a:r>
              <a:rPr b="1" lang="en-US" sz="4000" spc="-1" strike="noStrike">
                <a:solidFill>
                  <a:srgbClr val="00b050"/>
                </a:solidFill>
                <a:latin typeface="Trebuchet MS"/>
              </a:rPr>
              <a:t>Factorialize a Number With Recursion</a:t>
            </a:r>
            <a:br/>
            <a:endParaRPr b="0" lang="en-US" sz="4000" spc="-1" strike="noStrike">
              <a:latin typeface="Arial"/>
            </a:endParaRPr>
          </a:p>
        </p:txBody>
      </p:sp>
      <p:sp>
        <p:nvSpPr>
          <p:cNvPr id="143"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fontScale="70000"/>
          </a:bodyPr>
          <a:p>
            <a:pPr marL="365760" indent="-255240" rtl="1">
              <a:lnSpc>
                <a:spcPct val="100000"/>
              </a:lnSpc>
              <a:spcBef>
                <a:spcPts val="300"/>
              </a:spcBef>
            </a:pPr>
            <a:r>
              <a:rPr b="0" lang="en-US" sz="2800" spc="-1" strike="noStrike">
                <a:solidFill>
                  <a:srgbClr val="000000"/>
                </a:solidFill>
                <a:latin typeface="Georgia"/>
              </a:rPr>
              <a:t>var  end, start</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start = new Date</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function factorialize(num)</a:t>
            </a:r>
            <a:r>
              <a:rPr b="0" lang="en-US" sz="2800" spc="-1" strike="noStrike">
                <a:solidFill>
                  <a:srgbClr val="000000"/>
                </a:solidFill>
                <a:latin typeface="Georgia"/>
              </a:rPr>
              <a:t> {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if (num &lt; 0) return -1</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else if (num == 0) return 1</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else { return (num * factorialize(num - 1)); }</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console.log( factorialize(100))</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end = new Date</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console.log('Operation took time  O(n)=  ' + (end.getTime() - start.getTime()) + ' msec')</a:t>
            </a:r>
            <a:r>
              <a:rPr b="0" lang="en-US" sz="2800" spc="-1" strike="noStrike">
                <a:solidFill>
                  <a:srgbClr val="000000"/>
                </a:solidFill>
                <a:latin typeface="Georgia"/>
              </a:rPr>
              <a:t>;</a:t>
            </a:r>
            <a:endParaRPr b="0" lang="en-US" sz="2800" spc="-1" strike="noStrike">
              <a:latin typeface="Arial"/>
            </a:endParaRPr>
          </a:p>
        </p:txBody>
      </p:sp>
    </p:spTree>
  </p:cSld>
  <p:transition spd="slow">
    <p:dissolv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1183320"/>
            <a:ext cx="8228880" cy="1065960"/>
          </a:xfrm>
          <a:prstGeom prst="rect">
            <a:avLst/>
          </a:prstGeom>
          <a:noFill/>
          <a:ln>
            <a:noFill/>
          </a:ln>
        </p:spPr>
        <p:style>
          <a:lnRef idx="0"/>
          <a:fillRef idx="0"/>
          <a:effectRef idx="0"/>
          <a:fontRef idx="minor"/>
        </p:style>
        <p:txBody>
          <a:bodyPr lIns="90000" rIns="90000" tIns="45000" bIns="45000" anchor="ctr">
            <a:normAutofit fontScale="35000"/>
          </a:bodyPr>
          <a:p>
            <a:pPr rtl="1">
              <a:lnSpc>
                <a:spcPct val="100000"/>
              </a:lnSpc>
            </a:pPr>
            <a:br/>
            <a:r>
              <a:rPr b="1" lang="en-US" sz="4000" spc="-1" strike="noStrike">
                <a:solidFill>
                  <a:srgbClr val="00b050"/>
                </a:solidFill>
                <a:latin typeface="Trebuchet MS"/>
              </a:rPr>
              <a:t>2</a:t>
            </a:r>
            <a:r>
              <a:rPr b="1" lang="en-US" sz="4000" spc="-1" strike="noStrike">
                <a:solidFill>
                  <a:srgbClr val="00b050"/>
                </a:solidFill>
                <a:latin typeface="Trebuchet MS"/>
              </a:rPr>
              <a:t>. </a:t>
            </a:r>
            <a:r>
              <a:rPr b="1" lang="en-US" sz="4000" spc="-1" strike="noStrike">
                <a:solidFill>
                  <a:srgbClr val="00b050"/>
                </a:solidFill>
                <a:latin typeface="Trebuchet MS"/>
              </a:rPr>
              <a:t>Factorialize a Number with a WHILE loop</a:t>
            </a:r>
            <a:br/>
            <a:endParaRPr b="0" lang="en-US" sz="4000" spc="-1" strike="noStrike">
              <a:latin typeface="Arial"/>
            </a:endParaRPr>
          </a:p>
        </p:txBody>
      </p:sp>
      <p:sp>
        <p:nvSpPr>
          <p:cNvPr id="145"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fontScale="70000"/>
          </a:bodyPr>
          <a:p>
            <a:pPr marL="365760" indent="-255240" rtl="1">
              <a:lnSpc>
                <a:spcPct val="100000"/>
              </a:lnSpc>
              <a:spcBef>
                <a:spcPts val="300"/>
              </a:spcBef>
            </a:pPr>
            <a:r>
              <a:rPr b="0" lang="en-US" sz="2800" spc="-1" strike="noStrike">
                <a:solidFill>
                  <a:srgbClr val="000000"/>
                </a:solidFill>
                <a:latin typeface="Georgia"/>
              </a:rPr>
              <a:t>var  end, start</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start = new Date</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function factorialize(num)</a:t>
            </a:r>
            <a:r>
              <a:rPr b="0" lang="en-US" sz="2800" spc="-1" strike="noStrike">
                <a:solidFill>
                  <a:srgbClr val="000000"/>
                </a:solidFill>
                <a:latin typeface="Georgia"/>
              </a:rPr>
              <a:t> {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var result = num</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if (num === 0 || num === 1) return 1</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while (num &gt; 1) { num--; result *= num;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return result</a:t>
            </a:r>
            <a:r>
              <a:rPr b="0" lang="en-US" sz="2800" spc="-1" strike="noStrike">
                <a:solidFill>
                  <a:srgbClr val="000000"/>
                </a:solidFill>
                <a:latin typeface="Georgia"/>
              </a:rPr>
              <a:t>; }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console.log( factorialize(100))</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end = new Date</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console.log('Operation took time  O(n)=  ' + (end.getTime() - start.getTime()) + ' msec')</a:t>
            </a:r>
            <a:r>
              <a:rPr b="0" lang="en-US" sz="2800" spc="-1" strike="noStrike">
                <a:solidFill>
                  <a:srgbClr val="000000"/>
                </a:solidFill>
                <a:latin typeface="Georgia"/>
              </a:rPr>
              <a:t>;</a:t>
            </a:r>
            <a:endParaRPr b="0" lang="en-US" sz="2800" spc="-1" strike="noStrike">
              <a:latin typeface="Arial"/>
            </a:endParaRPr>
          </a:p>
        </p:txBody>
      </p:sp>
    </p:spTree>
  </p:cSld>
  <p:transition spd="slow">
    <p:dissolv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fontScale="35000"/>
          </a:bodyPr>
          <a:p>
            <a:pPr rtl="1">
              <a:lnSpc>
                <a:spcPct val="100000"/>
              </a:lnSpc>
            </a:pPr>
            <a:br/>
            <a:r>
              <a:rPr b="1" lang="en-US" sz="4000" spc="-1" strike="noStrike">
                <a:solidFill>
                  <a:srgbClr val="00b050"/>
                </a:solidFill>
                <a:latin typeface="Trebuchet MS"/>
              </a:rPr>
              <a:t>3</a:t>
            </a:r>
            <a:r>
              <a:rPr b="1" lang="en-US" sz="4000" spc="-1" strike="noStrike">
                <a:solidFill>
                  <a:srgbClr val="00b050"/>
                </a:solidFill>
                <a:latin typeface="Trebuchet MS"/>
              </a:rPr>
              <a:t>. </a:t>
            </a:r>
            <a:r>
              <a:rPr b="1" lang="en-US" sz="4000" spc="-1" strike="noStrike">
                <a:solidFill>
                  <a:srgbClr val="00b050"/>
                </a:solidFill>
                <a:latin typeface="Trebuchet MS"/>
              </a:rPr>
              <a:t>Factorialize a Number with a FOR loop</a:t>
            </a:r>
            <a:br/>
            <a:endParaRPr b="0" lang="en-US" sz="4000" spc="-1" strike="noStrike">
              <a:latin typeface="Arial"/>
            </a:endParaRPr>
          </a:p>
        </p:txBody>
      </p:sp>
      <p:sp>
        <p:nvSpPr>
          <p:cNvPr id="147"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fontScale="81000"/>
          </a:bodyPr>
          <a:p>
            <a:pPr marL="365760" indent="-255240" rtl="1">
              <a:lnSpc>
                <a:spcPct val="100000"/>
              </a:lnSpc>
              <a:spcBef>
                <a:spcPts val="300"/>
              </a:spcBef>
            </a:pPr>
            <a:r>
              <a:rPr b="0" lang="en-US" sz="2800" spc="-1" strike="noStrike">
                <a:solidFill>
                  <a:srgbClr val="000000"/>
                </a:solidFill>
                <a:latin typeface="Georgia"/>
              </a:rPr>
              <a:t>var  end, start</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start = new Date</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function factorialize(num)</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if (num === 0 || num === 1) return 1</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for (var i = num - 1; i &gt;= 1; i--) { num *= i; } return num</a:t>
            </a:r>
            <a:r>
              <a:rPr b="0" lang="en-US" sz="2800" spc="-1" strike="noStrike">
                <a:solidFill>
                  <a:srgbClr val="000000"/>
                </a:solidFill>
                <a:latin typeface="Georgia"/>
              </a:rPr>
              <a:t>; }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console.log(factorialize(100))</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end = new Date</a:t>
            </a: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console.log('Operation took time  O(n)=  ' + (end.getTime() - start.getTime()) + ' msec')</a:t>
            </a:r>
            <a:r>
              <a:rPr b="0" lang="en-US" sz="2800" spc="-1" strike="noStrike">
                <a:solidFill>
                  <a:srgbClr val="000000"/>
                </a:solidFill>
                <a:latin typeface="Georgia"/>
              </a:rPr>
              <a:t>;</a:t>
            </a:r>
            <a:endParaRPr b="0" lang="en-US" sz="2800" spc="-1" strike="noStrike">
              <a:latin typeface="Arial"/>
            </a:endParaRPr>
          </a:p>
        </p:txBody>
      </p:sp>
    </p:spTree>
  </p:cSld>
  <p:transition spd="slow">
    <p:dissolv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7200" y="1143000"/>
            <a:ext cx="8228880" cy="1065960"/>
          </a:xfrm>
          <a:prstGeom prst="rect">
            <a:avLst/>
          </a:prstGeom>
          <a:noFill/>
          <a:ln>
            <a:noFill/>
          </a:ln>
        </p:spPr>
        <p:style>
          <a:lnRef idx="0"/>
          <a:fillRef idx="0"/>
          <a:effectRef idx="0"/>
          <a:fontRef idx="minor"/>
        </p:style>
      </p:sp>
      <p:sp>
        <p:nvSpPr>
          <p:cNvPr id="149"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Autofit/>
          </a:bodyPr>
          <a:p>
            <a:pPr marL="365760" indent="-255240" rtl="1">
              <a:lnSpc>
                <a:spcPct val="100000"/>
              </a:lnSpc>
              <a:spcBef>
                <a:spcPts val="300"/>
              </a:spcBef>
            </a:pPr>
            <a:r>
              <a:rPr b="0" lang="en-US" sz="2800" spc="-1" strike="noStrike" u="sng">
                <a:solidFill>
                  <a:srgbClr val="67afbd"/>
                </a:solidFill>
                <a:uFillTx/>
                <a:latin typeface="Georgia"/>
              </a:rPr>
              <a:t>https://developer.mozilla.org/en-US/docs/Web/JavaScript/Reference/Global_Objects/Date/getTime</a:t>
            </a:r>
            <a:endParaRPr b="0" lang="en-US" sz="2800" spc="-1" strike="noStrike">
              <a:latin typeface="Arial"/>
            </a:endParaRPr>
          </a:p>
        </p:txBody>
      </p:sp>
    </p:spTree>
  </p:cSld>
  <p:transition spd="slow">
    <p:dissolv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fontScale="82000"/>
          </a:bodyPr>
          <a:p>
            <a:pPr rtl="1">
              <a:lnSpc>
                <a:spcPct val="100000"/>
              </a:lnSpc>
            </a:pPr>
            <a:r>
              <a:rPr b="1" lang="en-US" sz="4000" spc="-1" strike="noStrike">
                <a:solidFill>
                  <a:srgbClr val="424456"/>
                </a:solidFill>
                <a:latin typeface="Trebuchet MS"/>
              </a:rPr>
              <a:t>Algorithm</a:t>
            </a:r>
            <a:br/>
            <a:endParaRPr b="0" lang="en-US" sz="4000" spc="-1" strike="noStrike">
              <a:latin typeface="Arial"/>
            </a:endParaRPr>
          </a:p>
        </p:txBody>
      </p:sp>
      <p:sp>
        <p:nvSpPr>
          <p:cNvPr id="116" name="CustomShape 2"/>
          <p:cNvSpPr/>
          <p:nvPr/>
        </p:nvSpPr>
        <p:spPr>
          <a:xfrm>
            <a:off x="467640" y="2249280"/>
            <a:ext cx="8218440" cy="2259000"/>
          </a:xfrm>
          <a:prstGeom prst="rect">
            <a:avLst/>
          </a:prstGeom>
          <a:noFill/>
          <a:ln>
            <a:noFill/>
          </a:ln>
        </p:spPr>
        <p:style>
          <a:lnRef idx="0"/>
          <a:fillRef idx="0"/>
          <a:effectRef idx="0"/>
          <a:fontRef idx="minor"/>
        </p:style>
        <p:txBody>
          <a:bodyPr lIns="90000" rIns="90000" tIns="45000" bIns="45000">
            <a:normAutofit fontScale="62000"/>
          </a:bodyPr>
          <a:p>
            <a:pPr marL="365760" indent="-255240">
              <a:lnSpc>
                <a:spcPct val="100000"/>
              </a:lnSpc>
              <a:spcBef>
                <a:spcPts val="300"/>
              </a:spcBef>
              <a:buClr>
                <a:srgbClr val="a04da3"/>
              </a:buClr>
              <a:buFont typeface="Georgia"/>
              <a:buChar char="•"/>
            </a:pPr>
            <a:r>
              <a:rPr b="1" lang="en-US" sz="2800" spc="-1" strike="noStrike">
                <a:solidFill>
                  <a:srgbClr val="ff0000"/>
                </a:solidFill>
                <a:latin typeface="Georgia"/>
              </a:rPr>
              <a:t>Definition - What does Algorithm mean?</a:t>
            </a:r>
            <a:endParaRPr b="0" lang="en-US" sz="2800" spc="-1" strike="noStrike">
              <a:latin typeface="Arial"/>
            </a:endParaRPr>
          </a:p>
          <a:p>
            <a:pPr marL="365760" indent="-255240">
              <a:lnSpc>
                <a:spcPct val="100000"/>
              </a:lnSpc>
              <a:spcBef>
                <a:spcPts val="300"/>
              </a:spcBef>
            </a:pPr>
            <a:r>
              <a:rPr b="0" lang="en-US" sz="2800" spc="-1" strike="noStrike">
                <a:solidFill>
                  <a:srgbClr val="000000"/>
                </a:solidFill>
                <a:latin typeface="Georgia"/>
              </a:rPr>
              <a:t>-An algorithm is a step by step method of solving a problem. It is commonly used for data processing, calculation and other related computer and mathematical operations.</a:t>
            </a:r>
            <a:endParaRPr b="0" lang="en-US" sz="2800" spc="-1" strike="noStrike">
              <a:latin typeface="Arial"/>
            </a:endParaRPr>
          </a:p>
        </p:txBody>
      </p:sp>
      <p:sp>
        <p:nvSpPr>
          <p:cNvPr id="117" name="CustomShape 3"/>
          <p:cNvSpPr/>
          <p:nvPr/>
        </p:nvSpPr>
        <p:spPr>
          <a:xfrm>
            <a:off x="755640" y="4581000"/>
            <a:ext cx="7632000" cy="1796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Georgia"/>
                <a:ea typeface="DejaVu Sans"/>
              </a:rPr>
              <a:t>-</a:t>
            </a:r>
            <a:r>
              <a:rPr b="0" lang="en-US" sz="2800" spc="-1" strike="noStrike">
                <a:solidFill>
                  <a:srgbClr val="ff0000"/>
                </a:solidFill>
                <a:latin typeface="Georgia"/>
                <a:ea typeface="DejaVu Sans"/>
              </a:rPr>
              <a:t>An algorithm is also used to manipulate data </a:t>
            </a:r>
            <a:r>
              <a:rPr b="0" lang="en-US" sz="2800" spc="-1" strike="noStrike">
                <a:solidFill>
                  <a:srgbClr val="000000"/>
                </a:solidFill>
                <a:latin typeface="Georgia"/>
                <a:ea typeface="DejaVu Sans"/>
              </a:rPr>
              <a:t>in various ways, such as inserting a new data item, searching for a particular item or sorting an item.</a:t>
            </a:r>
            <a:endParaRPr b="0" lang="en-US" sz="2800" spc="-1" strike="noStrike">
              <a:latin typeface="Arial"/>
            </a:endParaRPr>
          </a:p>
        </p:txBody>
      </p:sp>
    </p:spTree>
  </p:cSld>
  <p:transition spd="slow">
    <p:pull dir="rd"/>
  </p:transition>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2" presetSubtype="4">
                                  <p:stCondLst>
                                    <p:cond delay="0"/>
                                  </p:stCondLst>
                                  <p:childTnLst>
                                    <p:set>
                                      <p:cBhvr>
                                        <p:cTn id="18" dur="1" fill="hold">
                                          <p:stCondLst>
                                            <p:cond delay="0"/>
                                          </p:stCondLst>
                                        </p:cTn>
                                        <p:tgtEl>
                                          <p:spTgt spid="116">
                                            <p:txEl>
                                              <p:pRg st="0" end="0"/>
                                            </p:txEl>
                                          </p:spTgt>
                                        </p:tgtEl>
                                        <p:attrNameLst>
                                          <p:attrName>style.visibility</p:attrName>
                                        </p:attrNameLst>
                                      </p:cBhvr>
                                      <p:to>
                                        <p:strVal val="visible"/>
                                      </p:to>
                                    </p:set>
                                    <p:anim calcmode="lin" valueType="num">
                                      <p:cBhvr additive="repl">
                                        <p:cTn id="19" dur="500" fill="hold"/>
                                        <p:tgtEl>
                                          <p:spTgt spid="116">
                                            <p:txEl>
                                              <p:pRg st="0" end="0"/>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2" presetSubtype="4">
                                  <p:stCondLst>
                                    <p:cond delay="0"/>
                                  </p:stCondLst>
                                  <p:childTnLst>
                                    <p:set>
                                      <p:cBhvr>
                                        <p:cTn id="24" dur="1" fill="hold">
                                          <p:stCondLst>
                                            <p:cond delay="0"/>
                                          </p:stCondLst>
                                        </p:cTn>
                                        <p:tgtEl>
                                          <p:spTgt spid="116">
                                            <p:txEl>
                                              <p:pRg st="1" end="1"/>
                                            </p:txEl>
                                          </p:spTgt>
                                        </p:tgtEl>
                                        <p:attrNameLst>
                                          <p:attrName>style.visibility</p:attrName>
                                        </p:attrNameLst>
                                      </p:cBhvr>
                                      <p:to>
                                        <p:strVal val="visible"/>
                                      </p:to>
                                    </p:set>
                                    <p:anim calcmode="lin" valueType="num">
                                      <p:cBhvr additive="repl">
                                        <p:cTn id="25" dur="500" fill="hold"/>
                                        <p:tgtEl>
                                          <p:spTgt spid="116">
                                            <p:txEl>
                                              <p:pRg st="1" end="1"/>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2" presetSubtype="4">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repl">
                                        <p:cTn id="31" dur="500" fill="hold"/>
                                        <p:tgtEl>
                                          <p:spTgt spid="117"/>
                                        </p:tgtEl>
                                        <p:attrNameLst>
                                          <p:attrName>ppt_x</p:attrName>
                                        </p:attrNameLst>
                                      </p:cBhvr>
                                      <p:tavLst>
                                        <p:tav tm="0">
                                          <p:val>
                                            <p:strVal val="#ppt_x"/>
                                          </p:val>
                                        </p:tav>
                                        <p:tav tm="100000">
                                          <p:val>
                                            <p:strVal val="#ppt_x"/>
                                          </p:val>
                                        </p:tav>
                                      </p:tavLst>
                                    </p:anim>
                                    <p:anim calcmode="lin" valueType="num">
                                      <p:cBhvr additive="repl">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fontScale="82000"/>
          </a:bodyPr>
          <a:p>
            <a:pPr rtl="1">
              <a:lnSpc>
                <a:spcPct val="100000"/>
              </a:lnSpc>
            </a:pPr>
            <a:r>
              <a:rPr b="1" lang="en-US" sz="4000" spc="-1" strike="noStrike">
                <a:solidFill>
                  <a:srgbClr val="ff0000"/>
                </a:solidFill>
                <a:latin typeface="Trebuchet MS"/>
              </a:rPr>
              <a:t>Complexity</a:t>
            </a:r>
            <a:br/>
            <a:endParaRPr b="0" lang="en-US" sz="4000" spc="-1" strike="noStrike">
              <a:latin typeface="Arial"/>
            </a:endParaRPr>
          </a:p>
        </p:txBody>
      </p:sp>
      <p:sp>
        <p:nvSpPr>
          <p:cNvPr id="119"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nSpc>
                <a:spcPct val="100000"/>
              </a:lnSpc>
              <a:spcBef>
                <a:spcPts val="300"/>
              </a:spcBef>
              <a:buClr>
                <a:srgbClr val="a04da3"/>
              </a:buClr>
              <a:buFont typeface="Georgia"/>
              <a:buChar char="•"/>
            </a:pPr>
            <a:r>
              <a:rPr b="0" lang="en-US" sz="2800" spc="-1" strike="noStrike">
                <a:solidFill>
                  <a:srgbClr val="000000"/>
                </a:solidFill>
                <a:latin typeface="Georgia"/>
              </a:rPr>
              <a:t>Complexity of an algorithm is a measure of the amount of </a:t>
            </a:r>
            <a:r>
              <a:rPr b="1" lang="en-US" sz="3200" spc="-1" strike="noStrike">
                <a:solidFill>
                  <a:srgbClr val="00b050"/>
                </a:solidFill>
                <a:latin typeface="Georgia"/>
              </a:rPr>
              <a:t>time</a:t>
            </a:r>
            <a:r>
              <a:rPr b="0" lang="en-US" sz="2800" spc="-1" strike="noStrike">
                <a:solidFill>
                  <a:srgbClr val="000000"/>
                </a:solidFill>
                <a:latin typeface="Georgia"/>
              </a:rPr>
              <a:t> and/or </a:t>
            </a:r>
            <a:r>
              <a:rPr b="1" lang="en-US" sz="3200" spc="-1" strike="noStrike">
                <a:solidFill>
                  <a:srgbClr val="00b050"/>
                </a:solidFill>
                <a:latin typeface="Georgia"/>
              </a:rPr>
              <a:t>space</a:t>
            </a:r>
            <a:r>
              <a:rPr b="0" lang="en-US" sz="2800" spc="-1" strike="noStrike">
                <a:solidFill>
                  <a:srgbClr val="000000"/>
                </a:solidFill>
                <a:latin typeface="Georgia"/>
              </a:rPr>
              <a:t> required by an algorithm for an input of a given size (n).</a:t>
            </a:r>
            <a:endParaRPr b="0" lang="en-US" sz="2800" spc="-1" strike="noStrike">
              <a:latin typeface="Arial"/>
            </a:endParaRPr>
          </a:p>
          <a:p>
            <a:pPr>
              <a:lnSpc>
                <a:spcPct val="100000"/>
              </a:lnSpc>
              <a:spcBef>
                <a:spcPts val="300"/>
              </a:spcBef>
            </a:pPr>
            <a:endParaRPr b="0" lang="en-US" sz="2800" spc="-1" strike="noStrike">
              <a:latin typeface="Arial"/>
            </a:endParaRPr>
          </a:p>
          <a:p>
            <a:pPr marL="365760" indent="-255240">
              <a:lnSpc>
                <a:spcPct val="100000"/>
              </a:lnSpc>
              <a:spcBef>
                <a:spcPts val="300"/>
              </a:spcBef>
              <a:buClr>
                <a:srgbClr val="a04da3"/>
              </a:buClr>
              <a:buFont typeface="Georgia"/>
              <a:buChar char="•"/>
            </a:pPr>
            <a:r>
              <a:rPr b="0" lang="en-US" sz="2800" spc="-1" strike="noStrike">
                <a:solidFill>
                  <a:srgbClr val="000000"/>
                </a:solidFill>
                <a:latin typeface="Georgia"/>
              </a:rPr>
              <a:t>An algorithm is said to be constant time (also written as </a:t>
            </a:r>
            <a:r>
              <a:rPr b="1" lang="en-US" sz="2800" spc="-1" strike="noStrike">
                <a:solidFill>
                  <a:srgbClr val="00b050"/>
                </a:solidFill>
                <a:latin typeface="Georgia"/>
              </a:rPr>
              <a:t>O(1) time</a:t>
            </a:r>
            <a:r>
              <a:rPr b="0" lang="en-US" sz="2800" spc="-1" strike="noStrike">
                <a:solidFill>
                  <a:srgbClr val="000000"/>
                </a:solidFill>
                <a:latin typeface="Georgia"/>
              </a:rPr>
              <a:t>)</a:t>
            </a:r>
            <a:endParaRPr b="0" lang="en-US" sz="2800" spc="-1" strike="noStrike">
              <a:latin typeface="Arial"/>
            </a:endParaRPr>
          </a:p>
          <a:p>
            <a:pPr>
              <a:lnSpc>
                <a:spcPct val="100000"/>
              </a:lnSpc>
              <a:spcBef>
                <a:spcPts val="300"/>
              </a:spcBef>
            </a:pPr>
            <a:endParaRPr b="0" lang="en-US" sz="2800" spc="-1" strike="noStrike">
              <a:latin typeface="Arial"/>
            </a:endParaRPr>
          </a:p>
        </p:txBody>
      </p:sp>
    </p:spTree>
  </p:cSld>
  <p:transition spd="slow">
    <p:dissolve/>
  </p:transition>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4" presetSubtype="16">
                                  <p:stCondLst>
                                    <p:cond delay="0"/>
                                  </p:stCondLst>
                                  <p:childTnLst>
                                    <p:set>
                                      <p:cBhvr>
                                        <p:cTn id="38" dur="1" fill="hold">
                                          <p:stCondLst>
                                            <p:cond delay="0"/>
                                          </p:stCondLst>
                                        </p:cTn>
                                        <p:tgtEl>
                                          <p:spTgt spid="119">
                                            <p:txEl>
                                              <p:pRg st="0" end="0"/>
                                            </p:txEl>
                                          </p:spTgt>
                                        </p:tgtEl>
                                        <p:attrNameLst>
                                          <p:attrName>style.visibility</p:attrName>
                                        </p:attrNameLst>
                                      </p:cBhvr>
                                      <p:to>
                                        <p:strVal val="visible"/>
                                      </p:to>
                                    </p:set>
                                    <p:animEffect filter="box(in)" transition="in">
                                      <p:cBhvr additive="repl">
                                        <p:cTn id="39" dur="500"/>
                                        <p:tgtEl>
                                          <p:spTgt spid="11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4" presetSubtype="16">
                                  <p:stCondLst>
                                    <p:cond delay="0"/>
                                  </p:stCondLst>
                                  <p:childTnLst>
                                    <p:set>
                                      <p:cBhvr>
                                        <p:cTn id="43" dur="1" fill="hold">
                                          <p:stCondLst>
                                            <p:cond delay="0"/>
                                          </p:stCondLst>
                                        </p:cTn>
                                        <p:tgtEl>
                                          <p:spTgt spid="119">
                                            <p:txEl>
                                              <p:pRg st="2" end="2"/>
                                            </p:txEl>
                                          </p:spTgt>
                                        </p:tgtEl>
                                        <p:attrNameLst>
                                          <p:attrName>style.visibility</p:attrName>
                                        </p:attrNameLst>
                                      </p:cBhvr>
                                      <p:to>
                                        <p:strVal val="visible"/>
                                      </p:to>
                                    </p:set>
                                    <p:animEffect filter="box(in)" transition="in">
                                      <p:cBhvr additive="repl">
                                        <p:cTn id="44" dur="500"/>
                                        <p:tgtEl>
                                          <p:spTgt spid="119">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2" presetSubtype="4">
                                  <p:stCondLst>
                                    <p:cond delay="0"/>
                                  </p:stCondLst>
                                  <p:childTnLst>
                                    <p:set>
                                      <p:cBhvr>
                                        <p:cTn id="48" dur="1" fill="hold">
                                          <p:stCondLst>
                                            <p:cond delay="0"/>
                                          </p:stCondLst>
                                        </p:cTn>
                                        <p:tgtEl>
                                          <p:spTgt spid="119">
                                            <p:txEl>
                                              <p:pRg st="2" end="2"/>
                                            </p:txEl>
                                          </p:spTgt>
                                        </p:tgtEl>
                                        <p:attrNameLst>
                                          <p:attrName>style.visibility</p:attrName>
                                        </p:attrNameLst>
                                      </p:cBhvr>
                                      <p:to>
                                        <p:strVal val="visible"/>
                                      </p:to>
                                    </p:set>
                                    <p:anim calcmode="lin" valueType="num">
                                      <p:cBhvr additive="repl">
                                        <p:cTn id="49" dur="500" fill="hold"/>
                                        <p:tgtEl>
                                          <p:spTgt spid="119">
                                            <p:txEl>
                                              <p:pRg st="2" end="2"/>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1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fontScale="42000"/>
          </a:bodyPr>
          <a:p>
            <a:pPr rtl="1">
              <a:lnSpc>
                <a:spcPct val="100000"/>
              </a:lnSpc>
            </a:pPr>
            <a:r>
              <a:rPr b="1" lang="en-US" sz="4000" spc="-1" strike="noStrike">
                <a:solidFill>
                  <a:srgbClr val="ff0000"/>
                </a:solidFill>
                <a:latin typeface="Trebuchet MS"/>
              </a:rPr>
              <a:t>Time for an algorithm to run t(n)</a:t>
            </a:r>
            <a:br/>
            <a:endParaRPr b="0" lang="en-US" sz="4000" spc="-1" strike="noStrike">
              <a:latin typeface="Arial"/>
            </a:endParaRPr>
          </a:p>
        </p:txBody>
      </p:sp>
      <p:sp>
        <p:nvSpPr>
          <p:cNvPr id="121"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Autofit/>
          </a:bodyPr>
          <a:p>
            <a:pPr marL="365760" indent="-255240">
              <a:lnSpc>
                <a:spcPct val="100000"/>
              </a:lnSpc>
              <a:spcBef>
                <a:spcPts val="300"/>
              </a:spcBef>
              <a:buClr>
                <a:srgbClr val="a04da3"/>
              </a:buClr>
              <a:buFont typeface="Georgia"/>
              <a:buChar char="•"/>
            </a:pPr>
            <a:r>
              <a:rPr b="0" lang="en-US" sz="2800" spc="-1" strike="noStrike">
                <a:solidFill>
                  <a:srgbClr val="000000"/>
                </a:solidFill>
                <a:latin typeface="Georgia"/>
              </a:rPr>
              <a:t>A function of input. However, we will attempt to characterize  this by the size of the input. We will try and estimate the WORST CASE, and sometimes the BEST CASE, and very rarely the AVERAGE CASE.</a:t>
            </a:r>
            <a:endParaRPr b="0" lang="en-US" sz="2800" spc="-1" strike="noStrike">
              <a:latin typeface="Arial"/>
            </a:endParaRPr>
          </a:p>
          <a:p>
            <a:pPr>
              <a:lnSpc>
                <a:spcPct val="100000"/>
              </a:lnSpc>
              <a:spcBef>
                <a:spcPts val="300"/>
              </a:spcBef>
            </a:pPr>
            <a:endParaRPr b="0" lang="en-US" sz="2800" spc="-1" strike="noStrike">
              <a:latin typeface="Arial"/>
            </a:endParaRPr>
          </a:p>
        </p:txBody>
      </p:sp>
    </p:spTree>
  </p:cSld>
  <p:transition spd="slow">
    <p:dissolve/>
  </p:transition>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8" presetSubtype="16">
                                  <p:stCondLst>
                                    <p:cond delay="0"/>
                                  </p:stCondLst>
                                  <p:childTnLst>
                                    <p:set>
                                      <p:cBhvr>
                                        <p:cTn id="56" dur="1" fill="hold">
                                          <p:stCondLst>
                                            <p:cond delay="0"/>
                                          </p:stCondLst>
                                        </p:cTn>
                                        <p:tgtEl>
                                          <p:spTgt spid="121">
                                            <p:txEl>
                                              <p:pRg st="0" end="0"/>
                                            </p:txEl>
                                          </p:spTgt>
                                        </p:tgtEl>
                                        <p:attrNameLst>
                                          <p:attrName>style.visibility</p:attrName>
                                        </p:attrNameLst>
                                      </p:cBhvr>
                                      <p:to>
                                        <p:strVal val="visible"/>
                                      </p:to>
                                    </p:set>
                                    <p:animEffect filter="diamond(in)" transition="in">
                                      <p:cBhvr additive="repl">
                                        <p:cTn id="57" dur="2000"/>
                                        <p:tgtEl>
                                          <p:spTgt spid="121">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Autofit/>
          </a:bodyPr>
          <a:p>
            <a:pPr rtl="1">
              <a:lnSpc>
                <a:spcPct val="100000"/>
              </a:lnSpc>
            </a:pPr>
            <a:r>
              <a:rPr b="1" lang="en-US" sz="4000" spc="-1" strike="noStrike">
                <a:solidFill>
                  <a:srgbClr val="c00000"/>
                </a:solidFill>
                <a:latin typeface="Trebuchet MS"/>
              </a:rPr>
              <a:t>Time Complexity Examples</a:t>
            </a:r>
            <a:endParaRPr b="0" lang="en-US" sz="4000" spc="-1" strike="noStrike">
              <a:latin typeface="Arial"/>
            </a:endParaRPr>
          </a:p>
        </p:txBody>
      </p:sp>
      <p:sp>
        <p:nvSpPr>
          <p:cNvPr id="123"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Autofit/>
          </a:bodyPr>
          <a:p>
            <a:pPr marL="365760" indent="-255240" rtl="1">
              <a:lnSpc>
                <a:spcPct val="100000"/>
              </a:lnSpc>
              <a:spcBef>
                <a:spcPts val="300"/>
              </a:spcBef>
            </a:pPr>
            <a:r>
              <a:rPr b="0" lang="en-US" sz="3600" spc="-1" strike="noStrike">
                <a:solidFill>
                  <a:srgbClr val="000000"/>
                </a:solidFill>
                <a:latin typeface="Georgia"/>
              </a:rPr>
              <a:t>-</a:t>
            </a:r>
            <a:r>
              <a:rPr b="0" lang="en-US" sz="2800" spc="-1" strike="noStrike">
                <a:solidFill>
                  <a:srgbClr val="000000"/>
                </a:solidFill>
                <a:latin typeface="Georgia"/>
              </a:rPr>
              <a:t> </a:t>
            </a:r>
            <a:r>
              <a:rPr b="1" lang="en-US" sz="4400" spc="-1" strike="noStrike">
                <a:solidFill>
                  <a:srgbClr val="000000"/>
                </a:solidFill>
                <a:latin typeface="Georgia"/>
              </a:rPr>
              <a:t>For statement</a:t>
            </a:r>
            <a:endParaRPr b="0" lang="en-US" sz="4400" spc="-1" strike="noStrike">
              <a:latin typeface="Arial"/>
            </a:endParaRPr>
          </a:p>
          <a:p>
            <a:pPr marL="365760" indent="-255240" rtl="1">
              <a:lnSpc>
                <a:spcPct val="100000"/>
              </a:lnSpc>
              <a:spcBef>
                <a:spcPts val="300"/>
              </a:spcBef>
            </a:pPr>
            <a:r>
              <a:rPr b="1" lang="en-US" sz="4400" spc="-1" strike="noStrike">
                <a:solidFill>
                  <a:srgbClr val="000000"/>
                </a:solidFill>
                <a:latin typeface="Georgia"/>
              </a:rPr>
              <a:t>- </a:t>
            </a:r>
            <a:r>
              <a:rPr b="1" lang="en-US" sz="4400" spc="-1" strike="noStrike">
                <a:solidFill>
                  <a:srgbClr val="000000"/>
                </a:solidFill>
                <a:latin typeface="Georgia"/>
              </a:rPr>
              <a:t>Nested For loop</a:t>
            </a:r>
            <a:endParaRPr b="0" lang="en-US" sz="4400" spc="-1" strike="noStrike">
              <a:latin typeface="Arial"/>
            </a:endParaRPr>
          </a:p>
          <a:p>
            <a:pPr marL="365760" indent="-255240" rtl="1">
              <a:lnSpc>
                <a:spcPct val="100000"/>
              </a:lnSpc>
              <a:spcBef>
                <a:spcPts val="300"/>
              </a:spcBef>
            </a:pPr>
            <a:r>
              <a:rPr b="1" lang="en-US" sz="4400" spc="-1" strike="noStrike">
                <a:solidFill>
                  <a:srgbClr val="000000"/>
                </a:solidFill>
                <a:latin typeface="Georgia"/>
              </a:rPr>
              <a:t>- </a:t>
            </a:r>
            <a:r>
              <a:rPr b="1" lang="en-US" sz="4400" spc="-1" strike="noStrike">
                <a:solidFill>
                  <a:srgbClr val="000000"/>
                </a:solidFill>
                <a:latin typeface="Georgia"/>
              </a:rPr>
              <a:t>While loop</a:t>
            </a:r>
            <a:endParaRPr b="0" lang="en-US" sz="4400" spc="-1" strike="noStrike">
              <a:latin typeface="Arial"/>
            </a:endParaRPr>
          </a:p>
          <a:p>
            <a:pPr marL="365760" indent="-255240" rtl="1">
              <a:lnSpc>
                <a:spcPct val="100000"/>
              </a:lnSpc>
              <a:spcBef>
                <a:spcPts val="300"/>
              </a:spcBef>
            </a:pPr>
            <a:r>
              <a:rPr b="1" lang="en-US" sz="4400" spc="-1" strike="noStrike">
                <a:solidFill>
                  <a:srgbClr val="000000"/>
                </a:solidFill>
                <a:latin typeface="Georgia"/>
              </a:rPr>
              <a:t> - </a:t>
            </a:r>
            <a:r>
              <a:rPr b="1" lang="en-US" sz="4400" spc="-1" strike="noStrike">
                <a:solidFill>
                  <a:srgbClr val="000000"/>
                </a:solidFill>
                <a:latin typeface="Georgia"/>
              </a:rPr>
              <a:t>if else statement</a:t>
            </a:r>
            <a:endParaRPr b="0" lang="en-US" sz="4400" spc="-1" strike="noStrike">
              <a:latin typeface="Arial"/>
            </a:endParaRPr>
          </a:p>
          <a:p>
            <a:pPr marL="365760" indent="-255240" rtl="1">
              <a:lnSpc>
                <a:spcPct val="100000"/>
              </a:lnSpc>
              <a:spcBef>
                <a:spcPts val="300"/>
              </a:spcBef>
            </a:pPr>
            <a:endParaRPr b="0" lang="en-US" sz="4400" spc="-1" strike="noStrike">
              <a:latin typeface="Arial"/>
            </a:endParaRPr>
          </a:p>
        </p:txBody>
      </p:sp>
    </p:spTree>
  </p:cSld>
  <p:transition spd="slow">
    <p:dissolve/>
  </p:transition>
  <p:timing>
    <p:tnLst>
      <p:par>
        <p:cTn id="58" dur="indefinite" restart="never" nodeType="tmRoot">
          <p:childTnLst>
            <p:seq>
              <p:cTn id="59" dur="indefinite" nodeType="mainSeq">
                <p:childTnLst>
                  <p:par>
                    <p:cTn id="60" fill="hold">
                      <p:stCondLst>
                        <p:cond delay="indefinite"/>
                      </p:stCondLst>
                      <p:childTnLst>
                        <p:par>
                          <p:cTn id="61" fill="hold">
                            <p:stCondLst>
                              <p:cond delay="0"/>
                            </p:stCondLst>
                            <p:childTnLst>
                              <p:par>
                                <p:cTn id="62" nodeType="clickEffect" fill="hold" presetClass="entr" presetID="3" presetSubtype="10">
                                  <p:stCondLst>
                                    <p:cond delay="0"/>
                                  </p:stCondLst>
                                  <p:childTnLst>
                                    <p:set>
                                      <p:cBhvr>
                                        <p:cTn id="63" dur="1" fill="hold">
                                          <p:stCondLst>
                                            <p:cond delay="0"/>
                                          </p:stCondLst>
                                        </p:cTn>
                                        <p:tgtEl>
                                          <p:spTgt spid="123">
                                            <p:txEl>
                                              <p:pRg st="0" end="0"/>
                                            </p:txEl>
                                          </p:spTgt>
                                        </p:tgtEl>
                                        <p:attrNameLst>
                                          <p:attrName>style.visibility</p:attrName>
                                        </p:attrNameLst>
                                      </p:cBhvr>
                                      <p:to>
                                        <p:strVal val="visible"/>
                                      </p:to>
                                    </p:set>
                                    <p:animEffect filter="blinds(horizontal)" transition="in">
                                      <p:cBhvr additive="repl">
                                        <p:cTn id="64" dur="500"/>
                                        <p:tgtEl>
                                          <p:spTgt spid="123">
                                            <p:txEl>
                                              <p:pRg st="0" end="0"/>
                                            </p:txEl>
                                          </p:spTgt>
                                        </p:tgtEl>
                                      </p:cBhvr>
                                    </p:animEffect>
                                  </p:childTnLst>
                                </p:cTn>
                              </p:par>
                              <p:par>
                                <p:cTn id="65" nodeType="withEffect" fill="hold" presetClass="entr" presetID="3" presetSubtype="10">
                                  <p:stCondLst>
                                    <p:cond delay="0"/>
                                  </p:stCondLst>
                                  <p:childTnLst>
                                    <p:set>
                                      <p:cBhvr>
                                        <p:cTn id="66" dur="1" fill="hold">
                                          <p:stCondLst>
                                            <p:cond delay="0"/>
                                          </p:stCondLst>
                                        </p:cTn>
                                        <p:tgtEl>
                                          <p:spTgt spid="123">
                                            <p:txEl>
                                              <p:pRg st="1" end="1"/>
                                            </p:txEl>
                                          </p:spTgt>
                                        </p:tgtEl>
                                        <p:attrNameLst>
                                          <p:attrName>style.visibility</p:attrName>
                                        </p:attrNameLst>
                                      </p:cBhvr>
                                      <p:to>
                                        <p:strVal val="visible"/>
                                      </p:to>
                                    </p:set>
                                    <p:animEffect filter="blinds(horizontal)" transition="in">
                                      <p:cBhvr additive="repl">
                                        <p:cTn id="67" dur="500"/>
                                        <p:tgtEl>
                                          <p:spTgt spid="123">
                                            <p:txEl>
                                              <p:pRg st="1" end="1"/>
                                            </p:txEl>
                                          </p:spTgt>
                                        </p:tgtEl>
                                      </p:cBhvr>
                                    </p:animEffect>
                                  </p:childTnLst>
                                </p:cTn>
                              </p:par>
                              <p:par>
                                <p:cTn id="68" nodeType="withEffect" fill="hold" presetClass="entr" presetID="3" presetSubtype="10">
                                  <p:stCondLst>
                                    <p:cond delay="0"/>
                                  </p:stCondLst>
                                  <p:childTnLst>
                                    <p:set>
                                      <p:cBhvr>
                                        <p:cTn id="69"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70" dur="500"/>
                                        <p:tgtEl>
                                          <p:spTgt spid="123">
                                            <p:txEl>
                                              <p:pRg st="2" end="2"/>
                                            </p:txEl>
                                          </p:spTgt>
                                        </p:tgtEl>
                                      </p:cBhvr>
                                    </p:animEffect>
                                  </p:childTnLst>
                                </p:cTn>
                              </p:par>
                              <p:par>
                                <p:cTn id="71" nodeType="withEffect" fill="hold" presetClass="entr" presetID="3" presetSubtype="10">
                                  <p:stCondLst>
                                    <p:cond delay="0"/>
                                  </p:stCondLst>
                                  <p:childTnLst>
                                    <p:set>
                                      <p:cBhvr>
                                        <p:cTn id="72" dur="1" fill="hold">
                                          <p:stCondLst>
                                            <p:cond delay="0"/>
                                          </p:stCondLst>
                                        </p:cTn>
                                        <p:tgtEl>
                                          <p:spTgt spid="123">
                                            <p:txEl>
                                              <p:pRg st="3" end="3"/>
                                            </p:txEl>
                                          </p:spTgt>
                                        </p:tgtEl>
                                        <p:attrNameLst>
                                          <p:attrName>style.visibility</p:attrName>
                                        </p:attrNameLst>
                                      </p:cBhvr>
                                      <p:to>
                                        <p:strVal val="visible"/>
                                      </p:to>
                                    </p:set>
                                    <p:animEffect filter="blinds(horizontal)" transition="in">
                                      <p:cBhvr additive="repl">
                                        <p:cTn id="73" dur="500"/>
                                        <p:tgtEl>
                                          <p:spTgt spid="123">
                                            <p:txEl>
                                              <p:pRg st="3" end="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fontScale="82000"/>
          </a:bodyPr>
          <a:p>
            <a:pPr rtl="1">
              <a:lnSpc>
                <a:spcPct val="100000"/>
              </a:lnSpc>
            </a:pPr>
            <a:r>
              <a:rPr b="0" lang="en-US" sz="3200" spc="-1" strike="noStrike">
                <a:solidFill>
                  <a:srgbClr val="c00000"/>
                </a:solidFill>
                <a:latin typeface="Trebuchet MS"/>
              </a:rPr>
              <a:t>-</a:t>
            </a:r>
            <a:r>
              <a:rPr b="0" lang="en-US" sz="4000" spc="-1" strike="noStrike">
                <a:solidFill>
                  <a:srgbClr val="c00000"/>
                </a:solidFill>
                <a:latin typeface="Trebuchet MS"/>
              </a:rPr>
              <a:t> </a:t>
            </a:r>
            <a:r>
              <a:rPr b="1" lang="en-US" sz="4000" spc="-1" strike="noStrike">
                <a:solidFill>
                  <a:srgbClr val="c00000"/>
                </a:solidFill>
                <a:latin typeface="Trebuchet MS"/>
              </a:rPr>
              <a:t>For statement</a:t>
            </a:r>
            <a:br/>
            <a:endParaRPr b="0" lang="en-US" sz="4000" spc="-1" strike="noStrike">
              <a:latin typeface="Arial"/>
            </a:endParaRPr>
          </a:p>
        </p:txBody>
      </p:sp>
      <p:sp>
        <p:nvSpPr>
          <p:cNvPr id="125"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Autofit/>
          </a:bodyPr>
          <a:p>
            <a:pPr marL="365760" indent="-255240" rtl="1">
              <a:lnSpc>
                <a:spcPct val="100000"/>
              </a:lnSpc>
              <a:spcBef>
                <a:spcPts val="300"/>
              </a:spcBef>
            </a:pPr>
            <a:r>
              <a:rPr b="0" lang="en-US" sz="2800" spc="-1" strike="noStrike">
                <a:solidFill>
                  <a:srgbClr val="000000"/>
                </a:solidFill>
                <a:latin typeface="Georgia"/>
              </a:rPr>
              <a:t>var i;</a:t>
            </a:r>
            <a:br/>
            <a:r>
              <a:rPr b="0" lang="en-US" sz="2800" spc="-1" strike="noStrike">
                <a:solidFill>
                  <a:srgbClr val="000000"/>
                </a:solidFill>
                <a:latin typeface="Georgia"/>
              </a:rPr>
              <a:t>for (i = 0; i &lt; n; i++)</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a:t>
            </a:r>
            <a:r>
              <a:rPr b="0" lang="en-US" sz="1800" spc="-1" strike="noStrike">
                <a:solidFill>
                  <a:srgbClr val="000000"/>
                </a:solidFill>
                <a:latin typeface="Georgia"/>
              </a:rPr>
              <a:t>how times execute this code </a:t>
            </a:r>
            <a:r>
              <a:rPr b="0" lang="en-US" sz="2800" spc="-1" strike="noStrike">
                <a:solidFill>
                  <a:srgbClr val="000000"/>
                </a:solidFill>
                <a:latin typeface="Georgia"/>
              </a:rPr>
              <a:t>(</a:t>
            </a:r>
            <a:r>
              <a:rPr b="0" lang="en-US" sz="2800" spc="-1" strike="noStrike">
                <a:solidFill>
                  <a:srgbClr val="00b050"/>
                </a:solidFill>
                <a:latin typeface="Georgia"/>
              </a:rPr>
              <a:t>n times </a:t>
            </a:r>
            <a:r>
              <a:rPr b="0" lang="en-US" sz="2800" spc="-1" strike="noStrike">
                <a:solidFill>
                  <a:srgbClr val="000000"/>
                </a:solidFill>
                <a:latin typeface="Georgia"/>
              </a:rPr>
              <a:t>//statement</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endParaRPr b="0" lang="en-US" sz="2800" spc="-1" strike="noStrike">
              <a:latin typeface="Arial"/>
            </a:endParaRPr>
          </a:p>
          <a:p>
            <a:pPr marL="365760" indent="-255240" rtl="1">
              <a:lnSpc>
                <a:spcPct val="100000"/>
              </a:lnSpc>
              <a:spcBef>
                <a:spcPts val="300"/>
              </a:spcBef>
            </a:pPr>
            <a:r>
              <a:rPr b="1" lang="en-US" sz="4400" spc="-1" strike="noStrike">
                <a:solidFill>
                  <a:srgbClr val="0070c0"/>
                </a:solidFill>
                <a:latin typeface="Georgia"/>
              </a:rPr>
              <a:t>Then O(n)= n</a:t>
            </a:r>
            <a:r>
              <a:rPr b="1" lang="en-US" sz="4400" spc="-1" strike="noStrike">
                <a:solidFill>
                  <a:srgbClr val="0070c0"/>
                </a:solidFill>
                <a:latin typeface="Georgia"/>
              </a:rPr>
              <a:t> </a:t>
            </a:r>
            <a:endParaRPr b="0" lang="en-US" sz="4400" spc="-1" strike="noStrike">
              <a:latin typeface="Arial"/>
            </a:endParaRPr>
          </a:p>
        </p:txBody>
      </p:sp>
    </p:spTree>
  </p:cSld>
  <p:transition spd="slow">
    <p:dissolv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fontScale="82000"/>
          </a:bodyPr>
          <a:p>
            <a:pPr rtl="1">
              <a:lnSpc>
                <a:spcPct val="100000"/>
              </a:lnSpc>
            </a:pPr>
            <a:r>
              <a:rPr b="0" lang="en-US" sz="4000" spc="-1" strike="noStrike">
                <a:solidFill>
                  <a:srgbClr val="c00000"/>
                </a:solidFill>
                <a:latin typeface="Trebuchet MS"/>
              </a:rPr>
              <a:t>Code  </a:t>
            </a:r>
            <a:r>
              <a:rPr b="0" lang="en-US" sz="3200" spc="-1" strike="noStrike">
                <a:solidFill>
                  <a:srgbClr val="c00000"/>
                </a:solidFill>
                <a:latin typeface="Trebuchet MS"/>
              </a:rPr>
              <a:t>-</a:t>
            </a:r>
            <a:r>
              <a:rPr b="0" lang="en-US" sz="4000" spc="-1" strike="noStrike">
                <a:solidFill>
                  <a:srgbClr val="c00000"/>
                </a:solidFill>
                <a:latin typeface="Trebuchet MS"/>
              </a:rPr>
              <a:t> </a:t>
            </a:r>
            <a:r>
              <a:rPr b="1" lang="en-US" sz="4000" spc="-1" strike="noStrike">
                <a:solidFill>
                  <a:srgbClr val="c00000"/>
                </a:solidFill>
                <a:latin typeface="Trebuchet MS"/>
              </a:rPr>
              <a:t>For statement</a:t>
            </a:r>
            <a:br/>
            <a:endParaRPr b="0" lang="en-US" sz="4000" spc="-1" strike="noStrike">
              <a:latin typeface="Arial"/>
            </a:endParaRPr>
          </a:p>
        </p:txBody>
      </p:sp>
      <p:graphicFrame>
        <p:nvGraphicFramePr>
          <p:cNvPr id="127" name="Table 2"/>
          <p:cNvGraphicFramePr/>
          <p:nvPr/>
        </p:nvGraphicFramePr>
        <p:xfrm>
          <a:off x="251640" y="2421000"/>
          <a:ext cx="8229240" cy="3127680"/>
        </p:xfrm>
        <a:graphic>
          <a:graphicData uri="http://schemas.openxmlformats.org/drawingml/2006/table">
            <a:tbl>
              <a:tblPr/>
              <a:tblGrid>
                <a:gridCol w="8229600"/>
              </a:tblGrid>
              <a:tr h="2505600">
                <a:tc>
                  <a:txBody>
                    <a:bodyPr>
                      <a:noAutofit/>
                    </a:bodyPr>
                    <a:p>
                      <a:pPr rtl="1">
                        <a:lnSpc>
                          <a:spcPct val="100000"/>
                        </a:lnSpc>
                      </a:pPr>
                      <a:r>
                        <a:rPr b="1" lang="en-US" sz="1800" spc="-1" strike="noStrike">
                          <a:solidFill>
                            <a:srgbClr val="ffffff"/>
                          </a:solidFill>
                          <a:latin typeface="Georgia"/>
                        </a:rPr>
                        <a:t>var end, start</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var t=0</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start = new Date</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for (var i = 0; i &lt; 100000; i++)</a:t>
                      </a:r>
                      <a:endParaRPr b="0" lang="en-US" sz="1800" spc="-1" strike="noStrike">
                        <a:latin typeface="Arial"/>
                      </a:endParaRPr>
                    </a:p>
                    <a:p>
                      <a:pPr rtl="1">
                        <a:lnSpc>
                          <a:spcPct val="100000"/>
                        </a:lnSpc>
                      </a:pPr>
                      <a:r>
                        <a:rPr b="1" lang="en-US" sz="1800" spc="-1" strike="noStrike">
                          <a:solidFill>
                            <a:srgbClr val="ffffff"/>
                          </a:solidFill>
                          <a:latin typeface="Georgia"/>
                        </a:rPr>
                        <a:t> {  </a:t>
                      </a:r>
                      <a:r>
                        <a:rPr b="1" lang="en-US" sz="1800" spc="-1" strike="noStrike">
                          <a:solidFill>
                            <a:srgbClr val="ffffff"/>
                          </a:solidFill>
                          <a:latin typeface="Georgia"/>
                        </a:rPr>
                        <a:t>t</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a:t>
                      </a:r>
                      <a:r>
                        <a:rPr b="1" lang="en-US" sz="1800" spc="-1" strike="noStrike">
                          <a:solidFill>
                            <a:srgbClr val="ffffff"/>
                          </a:solidFill>
                          <a:latin typeface="Georgia"/>
                        </a:rPr>
                        <a:t>console.log("number of operations= "+t)</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end = new Date</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console.log('Operation took time  O(n)=  ' + (end.getTime() - start.getTime()) + ' msec')</a:t>
                      </a:r>
                      <a:r>
                        <a:rPr b="1" lang="en-US" sz="1800" spc="-1" strike="noStrike">
                          <a:solidFill>
                            <a:srgbClr val="ffffff"/>
                          </a:solidFill>
                          <a:latin typeface="Georgia"/>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3548a"/>
                    </a:solidFill>
                  </a:tcPr>
                </a:tc>
              </a:tr>
              <a:tr h="622440">
                <a:tc>
                  <a:txBody>
                    <a:bodyPr>
                      <a:noAutofit/>
                    </a:bodyPr>
                    <a:p>
                      <a:pPr rtl="1">
                        <a:lnSpc>
                          <a:spcPct val="100000"/>
                        </a:lnSpc>
                      </a:pPr>
                      <a:r>
                        <a:rPr b="0" lang="en-US" sz="1800" spc="-1" strike="noStrike">
                          <a:solidFill>
                            <a:srgbClr val="000000"/>
                          </a:solidFill>
                          <a:latin typeface="Georgia"/>
                        </a:rPr>
                        <a:t>"</a:t>
                      </a:r>
                      <a:r>
                        <a:rPr b="0" lang="en-US" sz="1800" spc="-1" strike="noStrike">
                          <a:solidFill>
                            <a:srgbClr val="000000"/>
                          </a:solidFill>
                          <a:latin typeface="Georgia"/>
                        </a:rPr>
                        <a:t>number of operations= 100000</a:t>
                      </a:r>
                      <a:r>
                        <a:rPr b="0" lang="en-US" sz="1800" spc="-1" strike="noStrike">
                          <a:solidFill>
                            <a:srgbClr val="000000"/>
                          </a:solidFill>
                          <a:latin typeface="Georgia"/>
                        </a:rPr>
                        <a:t>" &gt; </a:t>
                      </a:r>
                      <a:endParaRPr b="0" lang="en-US" sz="1800" spc="-1" strike="noStrike">
                        <a:latin typeface="Arial"/>
                      </a:endParaRPr>
                    </a:p>
                    <a:p>
                      <a:pPr rtl="1">
                        <a:lnSpc>
                          <a:spcPct val="100000"/>
                        </a:lnSpc>
                      </a:pPr>
                      <a:r>
                        <a:rPr b="0" lang="en-US" sz="1800" spc="-1" strike="noStrike">
                          <a:solidFill>
                            <a:srgbClr val="000000"/>
                          </a:solidFill>
                          <a:latin typeface="Georgia"/>
                        </a:rPr>
                        <a:t>"</a:t>
                      </a:r>
                      <a:r>
                        <a:rPr b="0" lang="en-US" sz="1800" spc="-1" strike="noStrike">
                          <a:solidFill>
                            <a:srgbClr val="000000"/>
                          </a:solidFill>
                          <a:latin typeface="Georgia"/>
                        </a:rPr>
                        <a:t>Operation took time O(n)= 2 msec</a:t>
                      </a:r>
                      <a:r>
                        <a:rPr b="0" lang="en-US" sz="1800" spc="-1" strike="noStrike">
                          <a:solidFill>
                            <a:srgbClr val="000000"/>
                          </a:solidFill>
                          <a:latin typeface="Georgia"/>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a"/>
                    </a:solidFill>
                  </a:tcPr>
                </a:tc>
              </a:tr>
            </a:tbl>
          </a:graphicData>
        </a:graphic>
      </p:graphicFrame>
    </p:spTree>
  </p:cSld>
  <p:transition spd="slow">
    <p:dissolv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67640" y="908640"/>
            <a:ext cx="8228880" cy="1065960"/>
          </a:xfrm>
          <a:prstGeom prst="rect">
            <a:avLst/>
          </a:prstGeom>
          <a:noFill/>
          <a:ln>
            <a:noFill/>
          </a:ln>
        </p:spPr>
        <p:style>
          <a:lnRef idx="0"/>
          <a:fillRef idx="0"/>
          <a:effectRef idx="0"/>
          <a:fontRef idx="minor"/>
        </p:style>
        <p:txBody>
          <a:bodyPr lIns="90000" rIns="90000" tIns="45000" bIns="45000" anchor="ctr">
            <a:normAutofit fontScale="37000"/>
          </a:bodyPr>
          <a:p>
            <a:pPr rtl="1">
              <a:lnSpc>
                <a:spcPct val="100000"/>
              </a:lnSpc>
            </a:pPr>
            <a:br/>
            <a:r>
              <a:rPr b="1" lang="en-US" sz="4000" spc="-1" strike="noStrike">
                <a:solidFill>
                  <a:srgbClr val="c00000"/>
                </a:solidFill>
                <a:latin typeface="Trebuchet MS"/>
              </a:rPr>
              <a:t>Nested For loop</a:t>
            </a:r>
            <a:br/>
            <a:br/>
            <a:endParaRPr b="0" lang="en-US" sz="4000" spc="-1" strike="noStrike">
              <a:latin typeface="Arial"/>
            </a:endParaRPr>
          </a:p>
        </p:txBody>
      </p:sp>
      <p:sp>
        <p:nvSpPr>
          <p:cNvPr id="129"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fontScale="81000"/>
          </a:bodyPr>
          <a:p>
            <a:pPr marL="365760" indent="-255240" rtl="1">
              <a:lnSpc>
                <a:spcPct val="100000"/>
              </a:lnSpc>
              <a:spcBef>
                <a:spcPts val="300"/>
              </a:spcBef>
            </a:pPr>
            <a:r>
              <a:rPr b="0" lang="en-US" sz="2800" spc="-1" strike="noStrike">
                <a:solidFill>
                  <a:srgbClr val="000000"/>
                </a:solidFill>
                <a:latin typeface="Georgia"/>
              </a:rPr>
              <a:t>var i;</a:t>
            </a:r>
            <a:br/>
            <a:r>
              <a:rPr b="0" lang="en-US" sz="2800" spc="-1" strike="noStrike">
                <a:solidFill>
                  <a:srgbClr val="000000"/>
                </a:solidFill>
                <a:latin typeface="Georgia"/>
              </a:rPr>
              <a:t> for (i = 0; i &lt; n; i++)</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r>
              <a:rPr b="0" lang="en-US" sz="2800" spc="-1" strike="noStrike">
                <a:solidFill>
                  <a:srgbClr val="000000"/>
                </a:solidFill>
                <a:latin typeface="Georgia"/>
              </a:rPr>
              <a:t>for (j = 0; j &lt; n; j++)</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a:t>
            </a:r>
            <a:r>
              <a:rPr b="0" lang="en-US" sz="1800" spc="-1" strike="noStrike">
                <a:solidFill>
                  <a:srgbClr val="000000"/>
                </a:solidFill>
                <a:latin typeface="Georgia"/>
              </a:rPr>
              <a:t>how times execute this code </a:t>
            </a:r>
            <a:r>
              <a:rPr b="0" lang="en-US" sz="2800" spc="-1" strike="noStrike">
                <a:solidFill>
                  <a:srgbClr val="000000"/>
                </a:solidFill>
                <a:latin typeface="Georgia"/>
              </a:rPr>
              <a:t>(</a:t>
            </a:r>
            <a:r>
              <a:rPr b="0" lang="en-US" sz="2800" spc="-1" strike="noStrike">
                <a:solidFill>
                  <a:srgbClr val="00b050"/>
                </a:solidFill>
                <a:latin typeface="Georgia"/>
              </a:rPr>
              <a:t>n*n times </a:t>
            </a:r>
            <a:r>
              <a:rPr b="0" lang="en-US" sz="2800" spc="-1" strike="noStrike">
                <a:solidFill>
                  <a:srgbClr val="000000"/>
                </a:solidFill>
                <a:latin typeface="Georgia"/>
              </a:rPr>
              <a:t>//statement</a:t>
            </a:r>
            <a:r>
              <a:rPr b="0" lang="en-US" sz="2800" spc="-1" strike="noStrike">
                <a:solidFill>
                  <a:srgbClr val="000000"/>
                </a:solidFill>
                <a:latin typeface="Georgia"/>
              </a:rPr>
              <a:t>;     </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r>
              <a:rPr b="0" lang="en-US" sz="2800" spc="-1" strike="noStrike">
                <a:solidFill>
                  <a:srgbClr val="000000"/>
                </a:solidFill>
                <a:latin typeface="Georgia"/>
              </a:rPr>
              <a:t>}</a:t>
            </a:r>
            <a:endParaRPr b="0" lang="en-US" sz="2800" spc="-1" strike="noStrike">
              <a:latin typeface="Arial"/>
            </a:endParaRPr>
          </a:p>
          <a:p>
            <a:pPr marL="365760" indent="-255240" rtl="1">
              <a:lnSpc>
                <a:spcPct val="100000"/>
              </a:lnSpc>
              <a:spcBef>
                <a:spcPts val="300"/>
              </a:spcBef>
            </a:pPr>
            <a:endParaRPr b="0" lang="en-US" sz="2800" spc="-1" strike="noStrike">
              <a:latin typeface="Arial"/>
            </a:endParaRPr>
          </a:p>
          <a:p>
            <a:pPr marL="365760" indent="-255240" rtl="1">
              <a:lnSpc>
                <a:spcPct val="100000"/>
              </a:lnSpc>
              <a:spcBef>
                <a:spcPts val="300"/>
              </a:spcBef>
            </a:pPr>
            <a:r>
              <a:rPr b="1" lang="en-US" sz="4400" spc="-1" strike="noStrike">
                <a:solidFill>
                  <a:srgbClr val="0070c0"/>
                </a:solidFill>
                <a:latin typeface="Georgia"/>
              </a:rPr>
              <a:t>Then O(n)= n^2</a:t>
            </a:r>
            <a:r>
              <a:rPr b="1" lang="en-US" sz="4400" spc="-1" strike="noStrike">
                <a:solidFill>
                  <a:srgbClr val="0070c0"/>
                </a:solidFill>
                <a:latin typeface="Georgia"/>
              </a:rPr>
              <a:t> </a:t>
            </a:r>
            <a:endParaRPr b="0" lang="en-US" sz="4400" spc="-1" strike="noStrike">
              <a:latin typeface="Arial"/>
            </a:endParaRPr>
          </a:p>
        </p:txBody>
      </p:sp>
    </p:spTree>
  </p:cSld>
  <p:transition spd="slow">
    <p:dissolv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fontScale="82000"/>
          </a:bodyPr>
          <a:p>
            <a:pPr rtl="1">
              <a:lnSpc>
                <a:spcPct val="100000"/>
              </a:lnSpc>
            </a:pPr>
            <a:r>
              <a:rPr b="0" lang="en-US" sz="4000" spc="-1" strike="noStrike">
                <a:solidFill>
                  <a:srgbClr val="c00000"/>
                </a:solidFill>
                <a:latin typeface="Trebuchet MS"/>
              </a:rPr>
              <a:t>Code  </a:t>
            </a:r>
            <a:r>
              <a:rPr b="0" lang="en-US" sz="3200" spc="-1" strike="noStrike">
                <a:solidFill>
                  <a:srgbClr val="c00000"/>
                </a:solidFill>
                <a:latin typeface="Trebuchet MS"/>
              </a:rPr>
              <a:t>-</a:t>
            </a:r>
            <a:r>
              <a:rPr b="0" lang="en-US" sz="4000" spc="-1" strike="noStrike">
                <a:solidFill>
                  <a:srgbClr val="c00000"/>
                </a:solidFill>
                <a:latin typeface="Trebuchet MS"/>
              </a:rPr>
              <a:t> </a:t>
            </a:r>
            <a:r>
              <a:rPr b="1" lang="en-US" sz="4000" spc="-1" strike="noStrike">
                <a:solidFill>
                  <a:srgbClr val="c00000"/>
                </a:solidFill>
                <a:latin typeface="Trebuchet MS"/>
              </a:rPr>
              <a:t>Nested For loop</a:t>
            </a:r>
            <a:r>
              <a:rPr b="1" lang="en-US" sz="4000" spc="-1" strike="noStrike">
                <a:solidFill>
                  <a:srgbClr val="c00000"/>
                </a:solidFill>
                <a:latin typeface="Trebuchet MS"/>
              </a:rPr>
              <a:t> </a:t>
            </a:r>
            <a:br/>
            <a:endParaRPr b="0" lang="en-US" sz="4000" spc="-1" strike="noStrike">
              <a:latin typeface="Arial"/>
            </a:endParaRPr>
          </a:p>
        </p:txBody>
      </p:sp>
      <p:graphicFrame>
        <p:nvGraphicFramePr>
          <p:cNvPr id="131" name="Table 2"/>
          <p:cNvGraphicFramePr/>
          <p:nvPr/>
        </p:nvGraphicFramePr>
        <p:xfrm>
          <a:off x="251640" y="2421000"/>
          <a:ext cx="8229240" cy="3624480"/>
        </p:xfrm>
        <a:graphic>
          <a:graphicData uri="http://schemas.openxmlformats.org/drawingml/2006/table">
            <a:tbl>
              <a:tblPr/>
              <a:tblGrid>
                <a:gridCol w="8229600"/>
              </a:tblGrid>
              <a:tr h="3002400">
                <a:tc>
                  <a:txBody>
                    <a:bodyPr>
                      <a:noAutofit/>
                    </a:bodyPr>
                    <a:p>
                      <a:pPr rtl="1">
                        <a:lnSpc>
                          <a:spcPct val="100000"/>
                        </a:lnSpc>
                      </a:pPr>
                      <a:r>
                        <a:rPr b="1" lang="en-US" sz="1800" spc="-1" strike="noStrike">
                          <a:solidFill>
                            <a:srgbClr val="ffffff"/>
                          </a:solidFill>
                          <a:latin typeface="Georgia"/>
                        </a:rPr>
                        <a:t>var end, start</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var t=0</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start = new Date</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for (var i = 0; i &lt; 100000; i++)</a:t>
                      </a:r>
                      <a:r>
                        <a:rPr b="1" lang="en-US" sz="1800" spc="-1" strike="noStrike">
                          <a:solidFill>
                            <a:srgbClr val="ffffff"/>
                          </a:solidFill>
                          <a:latin typeface="Georgia"/>
                        </a:rPr>
                        <a:t>{   </a:t>
                      </a:r>
                      <a:endParaRPr b="0" lang="en-US" sz="1800" spc="-1" strike="noStrike">
                        <a:latin typeface="Arial"/>
                      </a:endParaRPr>
                    </a:p>
                    <a:p>
                      <a:pPr rtl="1">
                        <a:lnSpc>
                          <a:spcPct val="100000"/>
                        </a:lnSpc>
                      </a:pPr>
                      <a:r>
                        <a:rPr b="1" lang="en-US" sz="1800" spc="-1" strike="noStrike">
                          <a:solidFill>
                            <a:srgbClr val="ffffff"/>
                          </a:solidFill>
                          <a:latin typeface="Georgia"/>
                        </a:rPr>
                        <a:t>     </a:t>
                      </a:r>
                      <a:r>
                        <a:rPr b="1" lang="en-US" sz="1800" spc="-1" strike="noStrike">
                          <a:solidFill>
                            <a:srgbClr val="ffffff"/>
                          </a:solidFill>
                          <a:latin typeface="Georgia"/>
                        </a:rPr>
                        <a:t>for (var j = 0; j &lt; 100000; j++)</a:t>
                      </a:r>
                      <a:endParaRPr b="0" lang="en-US" sz="1800" spc="-1" strike="noStrike">
                        <a:latin typeface="Arial"/>
                      </a:endParaRPr>
                    </a:p>
                    <a:p>
                      <a:pPr rtl="1">
                        <a:lnSpc>
                          <a:spcPct val="100000"/>
                        </a:lnSpc>
                      </a:pPr>
                      <a:r>
                        <a:rPr b="1" lang="en-US" sz="1800" spc="-1" strike="noStrike">
                          <a:solidFill>
                            <a:srgbClr val="ffffff"/>
                          </a:solidFill>
                          <a:latin typeface="Georgia"/>
                        </a:rPr>
                        <a:t>{   </a:t>
                      </a:r>
                      <a:r>
                        <a:rPr b="1" lang="en-US" sz="1800" spc="-1" strike="noStrike">
                          <a:solidFill>
                            <a:srgbClr val="ffffff"/>
                          </a:solidFill>
                          <a:latin typeface="Georgia"/>
                        </a:rPr>
                        <a:t>t</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console.log("number of operations= "+t)</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end = new Date</a:t>
                      </a:r>
                      <a:r>
                        <a:rPr b="1" lang="en-US" sz="1800" spc="-1" strike="noStrike">
                          <a:solidFill>
                            <a:srgbClr val="ffffff"/>
                          </a:solidFill>
                          <a:latin typeface="Georgia"/>
                        </a:rPr>
                        <a:t>();</a:t>
                      </a:r>
                      <a:endParaRPr b="0" lang="en-US" sz="1800" spc="-1" strike="noStrike">
                        <a:latin typeface="Arial"/>
                      </a:endParaRPr>
                    </a:p>
                    <a:p>
                      <a:pPr rtl="1">
                        <a:lnSpc>
                          <a:spcPct val="100000"/>
                        </a:lnSpc>
                      </a:pPr>
                      <a:r>
                        <a:rPr b="1" lang="en-US" sz="1800" spc="-1" strike="noStrike">
                          <a:solidFill>
                            <a:srgbClr val="ffffff"/>
                          </a:solidFill>
                          <a:latin typeface="Georgia"/>
                        </a:rPr>
                        <a:t>console.log('Operation took time  O(n)=  ' + (end.getTime() - start.getTime()) + ' msec')</a:t>
                      </a:r>
                      <a:r>
                        <a:rPr b="1" lang="en-US" sz="1800" spc="-1" strike="noStrike">
                          <a:solidFill>
                            <a:srgbClr val="ffffff"/>
                          </a:solidFill>
                          <a:latin typeface="Georgia"/>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3548a"/>
                    </a:solidFill>
                  </a:tcPr>
                </a:tc>
              </a:tr>
              <a:tr h="622440">
                <a:tc>
                  <a:txBody>
                    <a:bodyPr>
                      <a:noAutofit/>
                    </a:bodyPr>
                    <a:p>
                      <a:pPr rtl="1">
                        <a:lnSpc>
                          <a:spcPct val="100000"/>
                        </a:lnSpc>
                      </a:pPr>
                      <a:r>
                        <a:rPr b="0" lang="en-US" sz="1800" spc="-1" strike="noStrike">
                          <a:solidFill>
                            <a:srgbClr val="000000"/>
                          </a:solidFill>
                          <a:latin typeface="Georgia"/>
                        </a:rPr>
                        <a:t>"</a:t>
                      </a:r>
                      <a:r>
                        <a:rPr b="0" lang="en-US" sz="1800" spc="-1" strike="noStrike">
                          <a:solidFill>
                            <a:srgbClr val="000000"/>
                          </a:solidFill>
                          <a:latin typeface="Georgia"/>
                        </a:rPr>
                        <a:t>number of operations= 10000000000</a:t>
                      </a:r>
                      <a:r>
                        <a:rPr b="0" lang="en-US" sz="1800" spc="-1" strike="noStrike">
                          <a:solidFill>
                            <a:srgbClr val="000000"/>
                          </a:solidFill>
                          <a:latin typeface="Georgia"/>
                        </a:rPr>
                        <a:t>”</a:t>
                      </a:r>
                      <a:endParaRPr b="0" lang="en-US" sz="1800" spc="-1" strike="noStrike">
                        <a:latin typeface="Arial"/>
                      </a:endParaRPr>
                    </a:p>
                    <a:p>
                      <a:pPr rtl="1">
                        <a:lnSpc>
                          <a:spcPct val="100000"/>
                        </a:lnSpc>
                      </a:pPr>
                      <a:r>
                        <a:rPr b="0" lang="en-US" sz="1800" spc="-1" strike="noStrike">
                          <a:solidFill>
                            <a:srgbClr val="000000"/>
                          </a:solidFill>
                          <a:latin typeface="Georgia"/>
                        </a:rPr>
                        <a:t> "</a:t>
                      </a:r>
                      <a:r>
                        <a:rPr b="0" lang="en-US" sz="1800" spc="-1" strike="noStrike">
                          <a:solidFill>
                            <a:srgbClr val="000000"/>
                          </a:solidFill>
                          <a:latin typeface="Georgia"/>
                        </a:rPr>
                        <a:t>Operation took time O(n)= 11431 msec</a:t>
                      </a:r>
                      <a:r>
                        <a:rPr b="0" lang="en-US" sz="1800" spc="-1" strike="noStrike">
                          <a:solidFill>
                            <a:srgbClr val="000000"/>
                          </a:solidFill>
                          <a:latin typeface="Georgia"/>
                        </a:rPr>
                        <a: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0da"/>
                    </a:solidFill>
                  </a:tcPr>
                </a:tc>
              </a:tr>
            </a:tbl>
          </a:graphicData>
        </a:graphic>
      </p:graphicFrame>
    </p:spTree>
  </p:cSld>
  <p:transition spd="slow">
    <p:dissolv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Urban</Template>
  <TotalTime>139</TotalTime>
  <Application>LibreOffice/6.2.4.2.0$Linux_X86_64 LibreOffice_project/b154c0ac6cf11bc010cb60509e6db2f74a9a9fa3</Application>
  <Words>881</Words>
  <Paragraphs>137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2019-06-23T10:28:23Z</dcterms:created>
  <dc:creator>yaser Rifai</dc:creator>
  <dc:description/>
  <dc:language>en-US</dc:language>
  <cp:lastModifiedBy/>
  <dcterms:modified xsi:type="dcterms:W3CDTF">2019-06-23T23:17:14Z</dcterms:modified>
  <cp:revision>21</cp:revision>
  <dc:subject/>
  <dc:title>The time complexity of the algorithm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عرض على الشاشة (3:4)‏</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