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efb4dd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efb4dd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a991f09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a991f0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a991f0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a991f0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a991f0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a991f0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5a6f4e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5a6f4e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efb4dd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efb4dd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efb4dd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efb4dd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5a6f4e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5a6f4e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a991f0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a991f0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a991f0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a991f0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5a6f4e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5a6f4e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a991f09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a991f0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a991f09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da991f0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a991f0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a991f0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a991f0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a991f0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a991f0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a991f0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a991f0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a991f0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a7a418d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a7a418d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ca7a418d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ca7a418d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a7a418d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a7a418d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ca7a418d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ca7a418d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efb4dd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efb4dd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ca7a418d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ca7a418d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ca7a418d2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ca7a418d2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ca7a418d2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ca7a418d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ca7a418d2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ca7a418d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a7a418d2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a7a418d2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ca7a418d2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ca7a418d2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a7a418d2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a7a418d2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ca7a418d2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ca7a418d2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a7a418d2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ca7a418d2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a7a418d2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a7a418d2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efb4d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efb4d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a7a418d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a7a418d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efb4dd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efb4dd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efb4dd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efb4dd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efb4dd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efb4dd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efb4dd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efb4dd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efb4dd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efb4dd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olors/colors_names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counts.google.com/ServiceLogi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s-tricks.com/useful-nth-child-recipi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771475"/>
            <a:ext cx="8520600" cy="4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&lt;style&gt; .color { display: inline-block; width: 150px; padding: 2px; border: 1px solid #c0c0c0; } .color-demo { width: 100%; height: 30px; margin: 0 auto; } .color-value { font-size: 1rem; line-height: 1.5; text-align: center; border-top: 1px solid #c0c0c0; margin-top: 2px; } &lt;/style&gt;</a:t>
            </a:r>
            <a:endParaRPr sz="1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#c0c0c0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#cc181b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#449d45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Table 2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#888888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#c0c0c0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#efefef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#ffbbbb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3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Predeﬁned Color Names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detailed list of predeﬁned colors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390525" y="2381253"/>
            <a:ext cx="5467350" cy="1485900"/>
          </a:xfrm>
          <a:custGeom>
            <a:rect b="b" l="l" r="r" t="t"/>
            <a:pathLst>
              <a:path extrusionOk="0" h="1485900" w="5467350">
                <a:moveTo>
                  <a:pt x="5407733" y="1485900"/>
                </a:moveTo>
                <a:lnTo>
                  <a:pt x="59616" y="1485900"/>
                </a:lnTo>
                <a:lnTo>
                  <a:pt x="50787" y="1483995"/>
                </a:lnTo>
                <a:lnTo>
                  <a:pt x="46491" y="1482090"/>
                </a:lnTo>
                <a:lnTo>
                  <a:pt x="42338" y="1481137"/>
                </a:lnTo>
                <a:lnTo>
                  <a:pt x="38176" y="1479232"/>
                </a:lnTo>
                <a:lnTo>
                  <a:pt x="34223" y="1476375"/>
                </a:lnTo>
                <a:lnTo>
                  <a:pt x="30480" y="1474470"/>
                </a:lnTo>
                <a:lnTo>
                  <a:pt x="5219" y="1443990"/>
                </a:lnTo>
                <a:lnTo>
                  <a:pt x="0" y="1422082"/>
                </a:lnTo>
                <a:lnTo>
                  <a:pt x="0" y="63817"/>
                </a:lnTo>
                <a:lnTo>
                  <a:pt x="14058" y="26670"/>
                </a:lnTo>
                <a:lnTo>
                  <a:pt x="34223" y="9525"/>
                </a:lnTo>
                <a:lnTo>
                  <a:pt x="38176" y="6667"/>
                </a:lnTo>
                <a:lnTo>
                  <a:pt x="42338" y="4762"/>
                </a:lnTo>
                <a:lnTo>
                  <a:pt x="46491" y="3810"/>
                </a:lnTo>
                <a:lnTo>
                  <a:pt x="50787" y="1905"/>
                </a:lnTo>
                <a:lnTo>
                  <a:pt x="59616" y="0"/>
                </a:lnTo>
                <a:lnTo>
                  <a:pt x="5407733" y="0"/>
                </a:lnTo>
                <a:lnTo>
                  <a:pt x="5416562" y="1905"/>
                </a:lnTo>
                <a:lnTo>
                  <a:pt x="5420849" y="3810"/>
                </a:lnTo>
                <a:lnTo>
                  <a:pt x="5425011" y="4762"/>
                </a:lnTo>
                <a:lnTo>
                  <a:pt x="5429173" y="6667"/>
                </a:lnTo>
                <a:lnTo>
                  <a:pt x="5433126" y="9525"/>
                </a:lnTo>
                <a:lnTo>
                  <a:pt x="5436870" y="11430"/>
                </a:lnTo>
                <a:lnTo>
                  <a:pt x="5462130" y="41910"/>
                </a:lnTo>
                <a:lnTo>
                  <a:pt x="5467350" y="63817"/>
                </a:lnTo>
                <a:lnTo>
                  <a:pt x="5467350" y="1422082"/>
                </a:lnTo>
                <a:lnTo>
                  <a:pt x="5453291" y="1459230"/>
                </a:lnTo>
                <a:lnTo>
                  <a:pt x="5433126" y="1476375"/>
                </a:lnTo>
                <a:lnTo>
                  <a:pt x="5429173" y="1479232"/>
                </a:lnTo>
                <a:lnTo>
                  <a:pt x="5425011" y="1481137"/>
                </a:lnTo>
                <a:lnTo>
                  <a:pt x="5420849" y="1482090"/>
                </a:lnTo>
                <a:lnTo>
                  <a:pt x="5416562" y="1483995"/>
                </a:lnTo>
                <a:lnTo>
                  <a:pt x="5407733" y="148590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459" lvl="0" marL="26352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E12D"/>
                </a:solidFill>
              </a:rPr>
              <a:t>.the‑world </a:t>
            </a:r>
            <a:r>
              <a:rPr lang="en" sz="1800">
                <a:solidFill>
                  <a:srgbClr val="F8F8F1"/>
                </a:solidFill>
              </a:rPr>
              <a:t>{  </a:t>
            </a:r>
            <a:endParaRPr sz="1800">
              <a:solidFill>
                <a:srgbClr val="F8F8F1"/>
              </a:solidFill>
            </a:endParaRPr>
          </a:p>
          <a:p>
            <a:pPr indent="-251459" lvl="0" marL="72072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82571"/>
                </a:solidFill>
              </a:rPr>
              <a:t>background‑color</a:t>
            </a:r>
            <a:r>
              <a:rPr lang="en" sz="1800">
                <a:solidFill>
                  <a:srgbClr val="F8F8F1"/>
                </a:solidFill>
              </a:rPr>
              <a:t>: pink;</a:t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8F8F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colors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Hexadecimal notation: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#RRGGBB[AA]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(red), G (green), B (blue), and A (alpha) are hexadecimal characters (0-9, A-F). A is optional.  For example, #ﬀ0000 is equivalent to #ﬀ0000ﬀ.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304800" y="3343275"/>
            <a:ext cx="8409432" cy="1485900"/>
          </a:xfrm>
          <a:custGeom>
            <a:rect b="b" l="l" r="r" t="t"/>
            <a:pathLst>
              <a:path extrusionOk="0" h="1485900" w="9448800">
                <a:moveTo>
                  <a:pt x="9389173" y="1485900"/>
                </a:moveTo>
                <a:lnTo>
                  <a:pt x="59616" y="1485900"/>
                </a:lnTo>
                <a:lnTo>
                  <a:pt x="50787" y="1483995"/>
                </a:lnTo>
                <a:lnTo>
                  <a:pt x="46491" y="1482090"/>
                </a:lnTo>
                <a:lnTo>
                  <a:pt x="42338" y="1481137"/>
                </a:lnTo>
                <a:lnTo>
                  <a:pt x="38176" y="1479232"/>
                </a:lnTo>
                <a:lnTo>
                  <a:pt x="34223" y="1476375"/>
                </a:lnTo>
                <a:lnTo>
                  <a:pt x="30480" y="1474470"/>
                </a:lnTo>
                <a:lnTo>
                  <a:pt x="5219" y="1443990"/>
                </a:lnTo>
                <a:lnTo>
                  <a:pt x="0" y="1422082"/>
                </a:lnTo>
                <a:lnTo>
                  <a:pt x="0" y="63817"/>
                </a:lnTo>
                <a:lnTo>
                  <a:pt x="14058" y="26670"/>
                </a:lnTo>
                <a:lnTo>
                  <a:pt x="46491" y="3810"/>
                </a:lnTo>
                <a:lnTo>
                  <a:pt x="50787" y="1905"/>
                </a:lnTo>
                <a:lnTo>
                  <a:pt x="59616" y="0"/>
                </a:lnTo>
                <a:lnTo>
                  <a:pt x="9389173" y="0"/>
                </a:lnTo>
                <a:lnTo>
                  <a:pt x="9398032" y="1905"/>
                </a:lnTo>
                <a:lnTo>
                  <a:pt x="9402318" y="3810"/>
                </a:lnTo>
                <a:lnTo>
                  <a:pt x="9406509" y="4762"/>
                </a:lnTo>
                <a:lnTo>
                  <a:pt x="9428702" y="20002"/>
                </a:lnTo>
                <a:lnTo>
                  <a:pt x="9431941" y="22860"/>
                </a:lnTo>
                <a:lnTo>
                  <a:pt x="9448324" y="60007"/>
                </a:lnTo>
                <a:lnTo>
                  <a:pt x="9448800" y="63817"/>
                </a:lnTo>
                <a:lnTo>
                  <a:pt x="9448800" y="1422082"/>
                </a:lnTo>
                <a:lnTo>
                  <a:pt x="9434703" y="1459230"/>
                </a:lnTo>
                <a:lnTo>
                  <a:pt x="9428702" y="1465897"/>
                </a:lnTo>
                <a:lnTo>
                  <a:pt x="9425559" y="1468755"/>
                </a:lnTo>
                <a:lnTo>
                  <a:pt x="9422035" y="1471612"/>
                </a:lnTo>
                <a:lnTo>
                  <a:pt x="9418320" y="1474470"/>
                </a:lnTo>
                <a:lnTo>
                  <a:pt x="9414605" y="1476375"/>
                </a:lnTo>
                <a:lnTo>
                  <a:pt x="9410605" y="1479232"/>
                </a:lnTo>
                <a:lnTo>
                  <a:pt x="9406509" y="1481137"/>
                </a:lnTo>
                <a:lnTo>
                  <a:pt x="9402318" y="1482090"/>
                </a:lnTo>
                <a:lnTo>
                  <a:pt x="9398032" y="1483995"/>
                </a:lnTo>
                <a:lnTo>
                  <a:pt x="9389173" y="148590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459" lvl="0" marL="26352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E12D"/>
                </a:solidFill>
              </a:rPr>
              <a:t>.hotpink‑background </a:t>
            </a:r>
            <a:r>
              <a:rPr lang="en" sz="1800">
                <a:solidFill>
                  <a:srgbClr val="F8F8F1"/>
                </a:solidFill>
              </a:rPr>
              <a:t>{  </a:t>
            </a:r>
            <a:endParaRPr sz="1800">
              <a:solidFill>
                <a:srgbClr val="F8F8F1"/>
              </a:solidFill>
            </a:endParaRPr>
          </a:p>
          <a:p>
            <a:pPr indent="-251459" lvl="0" marL="72072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82571"/>
                </a:solidFill>
              </a:rPr>
              <a:t>background‑color</a:t>
            </a:r>
            <a:r>
              <a:rPr lang="en" sz="1800">
                <a:solidFill>
                  <a:srgbClr val="F8F8F1"/>
                </a:solidFill>
              </a:rPr>
              <a:t>: #ff69b4;</a:t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8F8F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6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RGB &amp; RGBA colors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879550"/>
            <a:ext cx="85206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 notation: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rgb(R, G, B [A]) or rgba(R, G, B, 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color can consist of 256 bits(0-255). Bit is the smallest unit of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rgb and rgba notations use numbers to set the values for the red (r), green (g) and blue (b) portions. Each number has a range of 0 - 255, where 0 means that it's no mixed in at all and 255 is the maximum.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420500" y="3479775"/>
            <a:ext cx="8107680" cy="1485900"/>
          </a:xfrm>
          <a:custGeom>
            <a:rect b="b" l="l" r="r" t="t"/>
            <a:pathLst>
              <a:path extrusionOk="0" h="1485900" w="11582400">
                <a:moveTo>
                  <a:pt x="11522773" y="1485900"/>
                </a:moveTo>
                <a:lnTo>
                  <a:pt x="59616" y="1485900"/>
                </a:lnTo>
                <a:lnTo>
                  <a:pt x="50784" y="1483995"/>
                </a:lnTo>
                <a:lnTo>
                  <a:pt x="46495" y="1482090"/>
                </a:lnTo>
                <a:lnTo>
                  <a:pt x="42335" y="1480185"/>
                </a:lnTo>
                <a:lnTo>
                  <a:pt x="38175" y="1479232"/>
                </a:lnTo>
                <a:lnTo>
                  <a:pt x="34223" y="1476375"/>
                </a:lnTo>
                <a:lnTo>
                  <a:pt x="30479" y="1474470"/>
                </a:lnTo>
                <a:lnTo>
                  <a:pt x="26734" y="1471612"/>
                </a:lnTo>
                <a:lnTo>
                  <a:pt x="3496" y="1439227"/>
                </a:lnTo>
                <a:lnTo>
                  <a:pt x="0" y="1422082"/>
                </a:lnTo>
                <a:lnTo>
                  <a:pt x="0" y="63817"/>
                </a:lnTo>
                <a:lnTo>
                  <a:pt x="14059" y="26670"/>
                </a:lnTo>
                <a:lnTo>
                  <a:pt x="34223" y="9525"/>
                </a:lnTo>
                <a:lnTo>
                  <a:pt x="38175" y="6667"/>
                </a:lnTo>
                <a:lnTo>
                  <a:pt x="42335" y="4762"/>
                </a:lnTo>
                <a:lnTo>
                  <a:pt x="46495" y="3810"/>
                </a:lnTo>
                <a:lnTo>
                  <a:pt x="50784" y="1905"/>
                </a:lnTo>
                <a:lnTo>
                  <a:pt x="59616" y="0"/>
                </a:lnTo>
                <a:lnTo>
                  <a:pt x="11522773" y="0"/>
                </a:lnTo>
                <a:lnTo>
                  <a:pt x="11531632" y="1905"/>
                </a:lnTo>
                <a:lnTo>
                  <a:pt x="11535918" y="3810"/>
                </a:lnTo>
                <a:lnTo>
                  <a:pt x="11540109" y="4762"/>
                </a:lnTo>
                <a:lnTo>
                  <a:pt x="11544205" y="6667"/>
                </a:lnTo>
                <a:lnTo>
                  <a:pt x="11548205" y="9525"/>
                </a:lnTo>
                <a:lnTo>
                  <a:pt x="11551920" y="11430"/>
                </a:lnTo>
                <a:lnTo>
                  <a:pt x="11555635" y="14287"/>
                </a:lnTo>
                <a:lnTo>
                  <a:pt x="11559159" y="17145"/>
                </a:lnTo>
                <a:lnTo>
                  <a:pt x="11562302" y="20002"/>
                </a:lnTo>
                <a:lnTo>
                  <a:pt x="11565541" y="22860"/>
                </a:lnTo>
                <a:lnTo>
                  <a:pt x="11581924" y="60007"/>
                </a:lnTo>
                <a:lnTo>
                  <a:pt x="11582400" y="63817"/>
                </a:lnTo>
                <a:lnTo>
                  <a:pt x="11582400" y="1422082"/>
                </a:lnTo>
                <a:lnTo>
                  <a:pt x="11568303" y="1459230"/>
                </a:lnTo>
                <a:lnTo>
                  <a:pt x="11562302" y="1465897"/>
                </a:lnTo>
                <a:lnTo>
                  <a:pt x="11559159" y="1468755"/>
                </a:lnTo>
                <a:lnTo>
                  <a:pt x="11555635" y="1471612"/>
                </a:lnTo>
                <a:lnTo>
                  <a:pt x="11551920" y="1474470"/>
                </a:lnTo>
                <a:lnTo>
                  <a:pt x="11548205" y="1476375"/>
                </a:lnTo>
                <a:lnTo>
                  <a:pt x="11544205" y="1479232"/>
                </a:lnTo>
                <a:lnTo>
                  <a:pt x="11540109" y="1480185"/>
                </a:lnTo>
                <a:lnTo>
                  <a:pt x="11535918" y="1482090"/>
                </a:lnTo>
                <a:lnTo>
                  <a:pt x="11531632" y="1483995"/>
                </a:lnTo>
                <a:lnTo>
                  <a:pt x="11522773" y="1485900"/>
                </a:lnTo>
                <a:close/>
              </a:path>
            </a:pathLst>
          </a:custGeom>
          <a:solidFill>
            <a:srgbClr val="27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6E12D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A6E12D"/>
                </a:solidFill>
              </a:rPr>
              <a:t>.overlay </a:t>
            </a:r>
            <a:r>
              <a:rPr lang="en" sz="1800">
                <a:solidFill>
                  <a:srgbClr val="F8F8F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263525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82571"/>
                </a:solidFill>
              </a:rPr>
              <a:t>background</a:t>
            </a:r>
            <a:r>
              <a:rPr lang="en" sz="1800">
                <a:solidFill>
                  <a:srgbClr val="F8F8F1"/>
                </a:solidFill>
              </a:rPr>
              <a:t>: </a:t>
            </a:r>
            <a:r>
              <a:rPr lang="en" sz="1800">
                <a:solidFill>
                  <a:srgbClr val="E6DB74"/>
                </a:solidFill>
              </a:rPr>
              <a:t>rgba</a:t>
            </a:r>
            <a:r>
              <a:rPr lang="en" sz="1800">
                <a:solidFill>
                  <a:srgbClr val="F8F8F1"/>
                </a:solidFill>
              </a:rPr>
              <a:t>(0, 0, 0, 0.5);</a:t>
            </a:r>
            <a:endParaRPr sz="18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8F8F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Units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CSS has several different units for expressing a length.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Many CSS properties take "length" values, such as width, margin, padding, font-size, border-width,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Length is a number followed by a length unit, such as 10px, 2em,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whitespace cannot appear between the number and the unit. However, if the value is 0, the unit can be omitted.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some CSS properties, negative lengths are allowed.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Units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Absolute Lengths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The absolute length units are fixed and a length expressed in any of these will appear as exactly that size.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cm	centimeters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mm	millimeters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	inches (1in = 96px = 2.54cm)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px *	pixels (1px = 1/96th of 1in)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pt 	points (1pt = 1/72 of 1in)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* Pixels (px) are relative to the viewing device.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Units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771475"/>
            <a:ext cx="85206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Relative Lengths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Relative length units specify a length relative to another length property. Relative length units scales better between different rendering mediums.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em	Relative to the font-size of the element (2em means 2 times the size of the current font)	. It is a typographic measurement.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	Relative to font-size of the root element	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vw	Relative to 1% of the width of the viewport*	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vh	Relative to 1% of the height of the viewport*	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%	Relative to the parent element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em and rem units are practical in creating perfectly scalable layout!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* Viewport = the browser window size. If the viewport is 50cm wide, 1vw = 0.5cm.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 property in CSS allows you to control the background of any element (what paints underneath the content in that element).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is made up of eight other 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background-image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background-position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background-gradient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background-color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use any combination of these properties that you like, in almost any order.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Background-Color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background-color property in CSS applies solid colors as background on an element.</a:t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468450" y="2189325"/>
            <a:ext cx="6998100" cy="13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body {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	background: black;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}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Background-Gradient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option when using backgrounds is to tell the browser to create a gradient.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372850" y="1406025"/>
            <a:ext cx="7409400" cy="359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body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background: linear-gradient(black, white);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body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background: radial-gradient(circle, black, white);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body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background-image: linear-gradient(to right, red , yellow);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Every CSS statement is made up of a </a:t>
            </a:r>
            <a:r>
              <a:rPr b="1" lang="en" sz="1600">
                <a:highlight>
                  <a:srgbClr val="FFFFFF"/>
                </a:highlight>
              </a:rPr>
              <a:t>selector</a:t>
            </a:r>
            <a:r>
              <a:rPr lang="en" sz="1600">
                <a:highlight>
                  <a:srgbClr val="FFFFFF"/>
                </a:highlight>
              </a:rPr>
              <a:t> and a </a:t>
            </a:r>
            <a:r>
              <a:rPr b="1" lang="en" sz="1600">
                <a:highlight>
                  <a:srgbClr val="FFFFFF"/>
                </a:highlight>
              </a:rPr>
              <a:t>declaration block</a:t>
            </a:r>
            <a:r>
              <a:rPr lang="en" sz="1600">
                <a:highlight>
                  <a:srgbClr val="FFFFFF"/>
                </a:highlight>
              </a:rPr>
              <a:t>. The selector tells the browser what HTML element we want to style and the declaration block tells the browser what styles need to be applied to that HTML.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205038"/>
            <a:ext cx="57340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373425" y="1190875"/>
            <a:ext cx="7208400" cy="187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body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background: url(image.jpg);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Fallback Color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background image fails to load, or your gradient background is viewed on a browser that doesn't support gradients, the browser will look for a background color as a fallback.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470725" y="2488250"/>
            <a:ext cx="4866300" cy="190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body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background: url(image.jpg) blue;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Background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422150" y="1310350"/>
            <a:ext cx="4254300" cy="258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body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background: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url(logo.png) top center no-repeat,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  url(background-pattern.png) repeat;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the </a:t>
            </a:r>
            <a:r>
              <a:rPr b="1" lang="en"/>
              <a:t>default value (auto)</a:t>
            </a:r>
            <a:r>
              <a:rPr lang="en"/>
              <a:t>, there are two keywords you </a:t>
            </a:r>
            <a:r>
              <a:rPr lang="en"/>
              <a:t>c</a:t>
            </a:r>
            <a:r>
              <a:rPr lang="en"/>
              <a:t>an use with </a:t>
            </a:r>
            <a:r>
              <a:rPr b="1" lang="en"/>
              <a:t>background-size: cover and contain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cover</a:t>
            </a:r>
            <a:r>
              <a:rPr lang="en"/>
              <a:t> tells the browser to make sure the image always covers the entire container, even if it has to stretch the image or cut a little bit off one of the edges.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contain</a:t>
            </a:r>
            <a:r>
              <a:rPr lang="en"/>
              <a:t> </a:t>
            </a:r>
            <a:r>
              <a:rPr lang="en"/>
              <a:t>tells the browser</a:t>
            </a:r>
            <a:r>
              <a:rPr lang="en"/>
              <a:t> to always show the whole image, even if that leaves a little space to the sides or bottom.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default keyword — </a:t>
            </a:r>
            <a:r>
              <a:rPr b="1" lang="en"/>
              <a:t>auto</a:t>
            </a:r>
            <a:r>
              <a:rPr lang="en"/>
              <a:t> — tells the browser to automatically calculate the size based on the actual size of the image.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017725"/>
            <a:ext cx="85206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1 value: 	                                                </a:t>
            </a:r>
            <a:r>
              <a:rPr lang="en" sz="1200"/>
              <a:t>If you only provide one value it counts for the width, and the height is set to auto.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2 values:	                                                            </a:t>
            </a:r>
            <a:r>
              <a:rPr lang="en" sz="1200"/>
              <a:t>If you provide two values, the first sets the background image's width and the second sets the height.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Multiple Images:	</a:t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1089875" y="1061775"/>
            <a:ext cx="2504700" cy="30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 background-size: 400px ; }</a:t>
            </a:r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252425" y="1682925"/>
            <a:ext cx="2916000" cy="30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 background-size: 400px 500px; } </a:t>
            </a:r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1942825" y="2342300"/>
            <a:ext cx="6565800" cy="222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background: url(image.jpg) no-repeat, url(image2.jpg);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background-size: 300px 100px, cover;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  /* first image is 300x100, second image covers the whole area */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background-position property in CSS allows you to move a background image (or gradient) around within its container.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1 value: 	                                                              </a:t>
            </a:r>
            <a:r>
              <a:rPr lang="en" sz="1200"/>
              <a:t>If you declare one value, that value is the horizontal offset. The browser sets the vertical offset to center.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2</a:t>
            </a:r>
            <a:r>
              <a:rPr b="1" lang="en" sz="1400"/>
              <a:t> values:	                                                                </a:t>
            </a:r>
            <a:r>
              <a:rPr lang="en" sz="1200"/>
              <a:t>If you declare two values, the first value is the horizontal offset and the second value is the vertical offset.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3 values:	                                                                	   </a:t>
            </a:r>
            <a:r>
              <a:rPr lang="en" sz="1200"/>
              <a:t>If you specify three values, the browser interprets the "missing" fourth value as 0. 45px from the right and 0px from the bottom of the container.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4 values:	                                                                              </a:t>
            </a:r>
            <a:r>
              <a:rPr lang="en" sz="1200"/>
              <a:t>45px from the right and 20px from the bottom of the container.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1175925" y="1998400"/>
            <a:ext cx="3107100" cy="3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 background-position: 100px ;  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1261975" y="2667350"/>
            <a:ext cx="3107100" cy="3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 background-position: 100px 50px;  }</a:t>
            </a:r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1252425" y="3279500"/>
            <a:ext cx="3336600" cy="3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{background-position: right 45px bottom; }</a:t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1252425" y="3967575"/>
            <a:ext cx="3804900" cy="3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80000"/>
                </a:solidFill>
              </a:rPr>
              <a:t>html {background-position: right 45px bottom 20px; 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Typography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font-color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771475"/>
            <a:ext cx="8520600" cy="3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color of the text.</a:t>
            </a:r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516250" y="1368550"/>
            <a:ext cx="6673200" cy="335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color: red;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color: #05ffb0;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color: rgb(50, 115, 220);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color: transparent;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font-size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you to set the size of the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401550" y="1064050"/>
            <a:ext cx="8116800" cy="395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font-size: medium;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font-size: 20px;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font-size: 1.2em;  	 // The value is relative to the parent's font-size.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					// As a result, the value will cascade if used on child elements.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font-size: 90%;		// The value is relative to the parent's font-size.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font-size: x-large;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font-size: smaller;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font-style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how much the text is slanted.</a:t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420650" y="1625275"/>
            <a:ext cx="7610100" cy="230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font-style: normal;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font-style: italic;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font-style: oblique;                  // the letters are more slanted than italic.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79650"/>
            <a:ext cx="85206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 Selectors: </a:t>
            </a:r>
            <a:r>
              <a:rPr lang="en"/>
              <a:t>Ids are used to identify an element uniquely.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/>
              <a:t>Each element can have only one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/>
              <a:t>Each page can have only one element with that ID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r>
              <a:rPr lang="en" sz="1200"/>
              <a:t>.g:   &lt;div id =”signin”&gt; &lt;a href=”https://accounts.google.com/ServiceLogin”&gt;&lt;/a&gt;&lt;/div&gt; 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Class Selectors: </a:t>
            </a:r>
            <a:r>
              <a:rPr lang="en"/>
              <a:t>Classes are used to group elements that all behave in a similar way. E.g.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same class on multiple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multiple classes on the same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&lt;div class="mybutton"&gt;&lt;/div&gt;</a:t>
            </a:r>
            <a:br>
              <a:rPr lang="en" sz="1200"/>
            </a:br>
            <a:r>
              <a:rPr lang="en" sz="1200"/>
              <a:t>&lt;div class="</a:t>
            </a:r>
            <a:r>
              <a:rPr lang="en" sz="1200"/>
              <a:t>mybutton</a:t>
            </a:r>
            <a:r>
              <a:rPr lang="en" sz="1200"/>
              <a:t>"&gt;&lt;/div&gt;</a:t>
            </a:r>
            <a:br>
              <a:rPr lang="en" sz="1200"/>
            </a:br>
            <a:r>
              <a:rPr lang="en" sz="1200"/>
              <a:t>&lt;div class="</a:t>
            </a:r>
            <a:r>
              <a:rPr lang="en" sz="1200"/>
              <a:t>mybutton small</a:t>
            </a:r>
            <a:r>
              <a:rPr lang="en" sz="1200"/>
              <a:t>"&gt;&lt;/div&gt;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&lt;div id =”signin” class=”mybutton dark”&gt; &lt;a href=”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https://accounts.google.com/ServiceLogin</a:t>
            </a:r>
            <a:r>
              <a:rPr lang="en" sz="1200"/>
              <a:t>”&gt;&lt;/a&gt;&lt;/div&gt;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font-variant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which version to use for each letter.</a:t>
            </a:r>
            <a:endParaRPr/>
          </a:p>
        </p:txBody>
      </p:sp>
      <p:sp>
        <p:nvSpPr>
          <p:cNvPr id="243" name="Google Shape;243;p42"/>
          <p:cNvSpPr txBox="1"/>
          <p:nvPr/>
        </p:nvSpPr>
        <p:spPr>
          <a:xfrm>
            <a:off x="325050" y="1845150"/>
            <a:ext cx="7419000" cy="219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font-variant: normal;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font-variant: small-caps;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font-variant: inherit;	                // Inherits this property from its parent element.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font-weight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000075"/>
            <a:ext cx="8520600" cy="4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weight of the text.</a:t>
            </a: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449350" y="1530225"/>
            <a:ext cx="7839600" cy="335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font-weight: normal;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font-weight: bold;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font-weight: 600;		  // 100 - 900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font-weight: lighter;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font-weight: bolder;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letter-spacing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spacing between the characters of a block of text.</a:t>
            </a:r>
            <a:endParaRPr/>
          </a:p>
        </p:txBody>
      </p:sp>
      <p:sp>
        <p:nvSpPr>
          <p:cNvPr id="257" name="Google Shape;257;p44"/>
          <p:cNvSpPr txBox="1"/>
          <p:nvPr/>
        </p:nvSpPr>
        <p:spPr>
          <a:xfrm>
            <a:off x="430225" y="1634825"/>
            <a:ext cx="7868100" cy="217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letter-spacing: normal;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letter-spacing: 2px;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letter-spacing: 0.1em;		  // this allows the spacing to remain relative to the font-size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line-height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height of a single line of text.</a:t>
            </a:r>
            <a:endParaRPr/>
          </a:p>
        </p:txBody>
      </p:sp>
      <p:sp>
        <p:nvSpPr>
          <p:cNvPr id="264" name="Google Shape;264;p45"/>
          <p:cNvSpPr txBox="1"/>
          <p:nvPr/>
        </p:nvSpPr>
        <p:spPr>
          <a:xfrm>
            <a:off x="506700" y="1806925"/>
            <a:ext cx="8250600" cy="297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line-height: normal;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line-height: 1.6;      // You can use unitless values: the line height will be relative to the font size.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line-height: 30px;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line-height: 0.8em; 	// the line height will be relative to the font size.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text-decoration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how the text content of the element is decorated.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 txBox="1"/>
          <p:nvPr/>
        </p:nvSpPr>
        <p:spPr>
          <a:xfrm>
            <a:off x="415825" y="1699425"/>
            <a:ext cx="8153700" cy="27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text-decoration: none;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text-decoration: underline;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text-decoration: overline;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text-decoration: line-through;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text-indent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indentation of the element's first line of text.</a:t>
            </a:r>
            <a:endParaRPr/>
          </a:p>
        </p:txBody>
      </p:sp>
      <p:sp>
        <p:nvSpPr>
          <p:cNvPr id="278" name="Google Shape;278;p47"/>
          <p:cNvSpPr txBox="1"/>
          <p:nvPr/>
        </p:nvSpPr>
        <p:spPr>
          <a:xfrm>
            <a:off x="379650" y="1871175"/>
            <a:ext cx="8153700" cy="15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text-indent: 40px;	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text-indent: -2em;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how the hidden text content behaves if it's overflowing.</a:t>
            </a:r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433900" y="2033900"/>
            <a:ext cx="6951300" cy="15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text-overflow: clip;                 // default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text-overflow: ellipsis;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text-shadow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shadow of the text content.</a:t>
            </a:r>
            <a:endParaRPr/>
          </a:p>
        </p:txBody>
      </p:sp>
      <p:sp>
        <p:nvSpPr>
          <p:cNvPr id="292" name="Google Shape;292;p49"/>
          <p:cNvSpPr txBox="1"/>
          <p:nvPr/>
        </p:nvSpPr>
        <p:spPr>
          <a:xfrm>
            <a:off x="388700" y="1655500"/>
            <a:ext cx="7792200" cy="271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text-shadow: none;                // default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text-shadow: 2px 6px;	  	// x-axis, y-axis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text-shadow: 2px 6px red;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text-shadow: 2px 4px 10px red;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text-transform</a:t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how the text content should be transformed.</a:t>
            </a:r>
            <a:endParaRPr/>
          </a:p>
        </p:txBody>
      </p:sp>
      <p:sp>
        <p:nvSpPr>
          <p:cNvPr id="299" name="Google Shape;299;p50"/>
          <p:cNvSpPr txBox="1"/>
          <p:nvPr/>
        </p:nvSpPr>
        <p:spPr>
          <a:xfrm>
            <a:off x="406775" y="1771750"/>
            <a:ext cx="8244000" cy="21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text-transform: capitalize;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text-transform: uppercase;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text-transform: lowercase;	  	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word-spacing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Defines the spacing between words of a block of text.</a:t>
            </a:r>
            <a:endParaRPr/>
          </a:p>
        </p:txBody>
      </p:sp>
      <p:sp>
        <p:nvSpPr>
          <p:cNvPr id="306" name="Google Shape;306;p51"/>
          <p:cNvSpPr txBox="1"/>
          <p:nvPr/>
        </p:nvSpPr>
        <p:spPr>
          <a:xfrm>
            <a:off x="415825" y="1995200"/>
            <a:ext cx="7810200" cy="15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word-spacing: 5px;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word-spacing: 2em;	 // this allows the spacing to remain relative to the font-size.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461025"/>
            <a:ext cx="8520600" cy="4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#signin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width: 100px;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height: 50px;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.mybutton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font-size: 28px;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.small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width: 50px;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height: 25px;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font-family</a:t>
            </a:r>
            <a:endParaRPr/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font-family property accepts a list of different font families. This is because, not all users will have the same fonts installed on their computer. Therefore, as a designer/developer, you can provide a list of fonts, starting with your first choice, and ending with your last choice.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default font family is defined by the browser preferences.</a:t>
            </a:r>
            <a:endParaRPr/>
          </a:p>
        </p:txBody>
      </p:sp>
      <p:sp>
        <p:nvSpPr>
          <p:cNvPr id="313" name="Google Shape;313;p52"/>
          <p:cNvSpPr txBox="1"/>
          <p:nvPr/>
        </p:nvSpPr>
        <p:spPr>
          <a:xfrm>
            <a:off x="439775" y="3107125"/>
            <a:ext cx="7830000" cy="88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p {</a:t>
            </a:r>
            <a:endParaRPr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font-family: Arial, Helvetica, sans-serif;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}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44625"/>
            <a:ext cx="8520600" cy="4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 Selectors: </a:t>
            </a:r>
            <a:r>
              <a:rPr lang="en"/>
              <a:t>It’s used to redefine existing html tags.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h2 {</a:t>
            </a:r>
            <a:br>
              <a:rPr lang="en" sz="1200"/>
            </a:br>
            <a:r>
              <a:rPr lang="en" sz="1200"/>
              <a:t>	color: red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Attribute Selector: </a:t>
            </a:r>
            <a:r>
              <a:rPr lang="en"/>
              <a:t>It’s used to select an element using an attribute apart from selecting by id or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&lt;div data-modal="open"&gt;Right Value&lt;/div&gt;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&lt;div data-modal="false"&gt;Wrong value&lt;/div&gt;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[data-modal="open"]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color: red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80800"/>
            <a:ext cx="8520600" cy="4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Positional Selectors</a:t>
            </a:r>
            <a:r>
              <a:rPr lang="en"/>
              <a:t>: Selects an element by </a:t>
            </a:r>
            <a:r>
              <a:rPr lang="en"/>
              <a:t>its</a:t>
            </a:r>
            <a:r>
              <a:rPr lang="en"/>
              <a:t> position in the parent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&lt;ul&gt;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&lt;li&gt;nope&lt;/li&gt;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&lt;!-- WILL match --&gt;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&lt;li&gt;yep, I'm #2&lt;/li&gt;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&lt;li&gt;nope&lt;/li&gt;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&lt;/ul&gt;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ul li:nth-child(2n+1) {  // select odd numbered items inside unordered lists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color: #ccc;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ul li:nth-child(5) {  color: #ccc;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https://css-tricks.com/useful-nth-child-recipies/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289275"/>
            <a:ext cx="85206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Pseudo Class Selectors</a:t>
            </a:r>
            <a:r>
              <a:rPr lang="en" sz="1600"/>
              <a:t>:  A pseudo-class is a keyword added to a selector that specifies a special state of the selected element(s)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/* Any button over which the user's pointer is hovering */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button:hover { color: blue;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Pseudo Element Selectors</a:t>
            </a:r>
            <a:r>
              <a:rPr lang="en" sz="1600"/>
              <a:t>: </a:t>
            </a:r>
            <a:r>
              <a:rPr lang="en" sz="1600">
                <a:highlight>
                  <a:srgbClr val="FFFFFF"/>
                </a:highlight>
              </a:rPr>
              <a:t>A pseudo-element is a keyword added to a selector that lets you style a specific part of the selected element(s). 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/* The first line of every &lt;p&gt; element. */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p::first-line {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 color: blue;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 text-transform: uppercase;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Task set 1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an empty HTML page with charset, title,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buttons for 3 search engines of your choice, using different colors.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a list of links to 3 articles about web stuff that you like.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the pseudo classes for all elements, to enhance usability.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 it nice and add some additional styling to your page.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Task set 2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Create 2 tables with different layouts and CSS definitions, using the :first-child, :last-child, :nth-child and :not pseudo classes.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2428875"/>
            <a:ext cx="26670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25" y="2266950"/>
            <a:ext cx="30289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