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11" Type="http://schemas.openxmlformats.org/officeDocument/2006/relationships/slide" Target="slides/slide7.xml"/><Relationship Id="rId22" Type="http://schemas.openxmlformats.org/officeDocument/2006/relationships/slide" Target="slides/slide18.xml"/><Relationship Id="rId10" Type="http://schemas.openxmlformats.org/officeDocument/2006/relationships/slide" Target="slides/slide6.xml"/><Relationship Id="rId21" Type="http://schemas.openxmlformats.org/officeDocument/2006/relationships/slide" Target="slides/slide17.xml"/><Relationship Id="rId13" Type="http://schemas.openxmlformats.org/officeDocument/2006/relationships/slide" Target="slides/slide9.xml"/><Relationship Id="rId24" Type="http://schemas.openxmlformats.org/officeDocument/2006/relationships/slide" Target="slides/slide20.xml"/><Relationship Id="rId12" Type="http://schemas.openxmlformats.org/officeDocument/2006/relationships/slide" Target="slides/slide8.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g4c61431bf3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4c61431bf3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g4c61431bf3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4c61431bf3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g4c61431bf3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4c61431bf3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g4c61431bf3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4c61431bf3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g4c61431bf3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4c61431bf3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g4c61431bf3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4c61431bf3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g4c61431bf3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4c61431bf3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g4c61431bf3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4c61431bf3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g4c61431bf3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4c61431bf3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g4c61431bf3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4c61431bf3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g4c61431bf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4c61431bf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g4c61431bf3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4c61431bf3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Google Shape;62;g4c61431bf3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4c61431bf3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Google Shape;68;g4c61431bf3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4c61431bf3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Google Shape;74;g4c61431bf3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4c61431bf3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Google Shape;80;g4c61431bf3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4c61431bf3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4c61431bf3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4c61431bf3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4c61431bf3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4c61431bf3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4c61431bf3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4c61431bf3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CSS BOX MODEL</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Box Model</a:t>
            </a:r>
            <a:endParaRPr/>
          </a:p>
          <a:p>
            <a:pPr indent="0" lvl="0" marL="0" rtl="0" algn="l">
              <a:spcBef>
                <a:spcPts val="0"/>
              </a:spcBef>
              <a:spcAft>
                <a:spcPts val="0"/>
              </a:spcAft>
              <a:buNone/>
            </a:pPr>
            <a:r>
              <a:t/>
            </a:r>
            <a:endParaRPr/>
          </a:p>
        </p:txBody>
      </p:sp>
      <p:sp>
        <p:nvSpPr>
          <p:cNvPr id="109" name="Google Shape;109;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T</a:t>
            </a:r>
            <a:r>
              <a:rPr lang="en"/>
              <a:t>o determine the actual size of a box we need  to take into account padding, borders, and  margins for all four sides of the box</a:t>
            </a:r>
            <a:endParaRPr/>
          </a:p>
          <a:p>
            <a:pPr indent="0" lvl="0" marL="0" rtl="0" algn="l">
              <a:spcBef>
                <a:spcPts val="1600"/>
              </a:spcBef>
              <a:spcAft>
                <a:spcPts val="0"/>
              </a:spcAft>
              <a:buClr>
                <a:schemeClr val="dk1"/>
              </a:buClr>
              <a:buSzPts val="1100"/>
              <a:buFont typeface="Arial"/>
              <a:buNone/>
            </a:pPr>
            <a:r>
              <a:rPr lang="en"/>
              <a:t>Essentially box model is a box that wraps around every HTML element. It consists of:  margins, borders, padding, and the actual content.</a:t>
            </a:r>
            <a:endParaRPr/>
          </a:p>
          <a:p>
            <a:pPr indent="0" lvl="0" marL="0" rtl="0" algn="l">
              <a:spcBef>
                <a:spcPts val="1600"/>
              </a:spcBef>
              <a:spcAft>
                <a:spcPts val="16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Google Shape;114;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Width &amp; Height</a:t>
            </a:r>
            <a:endParaRPr/>
          </a:p>
        </p:txBody>
      </p:sp>
      <p:sp>
        <p:nvSpPr>
          <p:cNvPr id="115" name="Google Shape;115;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Each element has default width and height</a:t>
            </a:r>
            <a:endParaRPr/>
          </a:p>
          <a:p>
            <a:pPr indent="0" lvl="0" marL="0" rtl="0" algn="l">
              <a:spcBef>
                <a:spcPts val="1600"/>
              </a:spcBef>
              <a:spcAft>
                <a:spcPts val="0"/>
              </a:spcAft>
              <a:buClr>
                <a:schemeClr val="dk1"/>
              </a:buClr>
              <a:buSzPts val="1100"/>
              <a:buFont typeface="Arial"/>
              <a:buNone/>
            </a:pPr>
            <a:r>
              <a:rPr lang="en"/>
              <a:t>Default width of an element depends on its display value</a:t>
            </a:r>
            <a:endParaRPr/>
          </a:p>
          <a:p>
            <a:pPr indent="0" lvl="0" marL="0" rtl="0" algn="l">
              <a:spcBef>
                <a:spcPts val="1600"/>
              </a:spcBef>
              <a:spcAft>
                <a:spcPts val="0"/>
              </a:spcAft>
              <a:buClr>
                <a:schemeClr val="dk1"/>
              </a:buClr>
              <a:buSzPts val="1100"/>
              <a:buFont typeface="Arial"/>
              <a:buNone/>
            </a:pPr>
            <a:r>
              <a:rPr lang="en"/>
              <a:t>Block-level elements have a default width of 100%</a:t>
            </a:r>
            <a:endParaRPr/>
          </a:p>
          <a:p>
            <a:pPr indent="0" lvl="0" marL="0" rtl="0" algn="l">
              <a:spcBef>
                <a:spcPts val="1600"/>
              </a:spcBef>
              <a:spcAft>
                <a:spcPts val="0"/>
              </a:spcAft>
              <a:buClr>
                <a:schemeClr val="dk1"/>
              </a:buClr>
              <a:buSzPts val="1100"/>
              <a:buFont typeface="Arial"/>
              <a:buNone/>
            </a:pPr>
            <a:r>
              <a:rPr lang="en"/>
              <a:t>Inline and inline-block elements expand and contract horizontally to accommodate their content</a:t>
            </a:r>
            <a:endParaRPr/>
          </a:p>
          <a:p>
            <a:pPr indent="0" lvl="0" marL="0" rtl="0" algn="l">
              <a:spcBef>
                <a:spcPts val="1600"/>
              </a:spcBef>
              <a:spcAft>
                <a:spcPts val="16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Width</a:t>
            </a:r>
            <a:endParaRPr/>
          </a:p>
        </p:txBody>
      </p:sp>
      <p:sp>
        <p:nvSpPr>
          <p:cNvPr id="121" name="Google Shape;121;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Inline-level elements cannot have a fixed size, thus the width and height properties are only relevant to non-inline elements</a:t>
            </a:r>
            <a:endParaRPr/>
          </a:p>
          <a:p>
            <a:pPr indent="0" lvl="0" marL="0" rtl="0" algn="l">
              <a:spcBef>
                <a:spcPts val="1600"/>
              </a:spcBef>
              <a:spcAft>
                <a:spcPts val="0"/>
              </a:spcAft>
              <a:buClr>
                <a:schemeClr val="dk1"/>
              </a:buClr>
              <a:buSzPts val="1100"/>
              <a:buFont typeface="Arial"/>
              <a:buNone/>
            </a:pPr>
            <a:r>
              <a:rPr lang="en"/>
              <a:t>div {</a:t>
            </a:r>
            <a:endParaRPr/>
          </a:p>
          <a:p>
            <a:pPr indent="0" lvl="0" marL="0" rtl="0" algn="l">
              <a:spcBef>
                <a:spcPts val="1600"/>
              </a:spcBef>
              <a:spcAft>
                <a:spcPts val="0"/>
              </a:spcAft>
              <a:buClr>
                <a:schemeClr val="dk1"/>
              </a:buClr>
              <a:buSzPts val="1100"/>
              <a:buFont typeface="Arial"/>
              <a:buNone/>
            </a:pPr>
            <a:r>
              <a:rPr lang="en"/>
              <a:t>width: 400px;</a:t>
            </a:r>
            <a:endParaRPr/>
          </a:p>
          <a:p>
            <a:pPr indent="0" lvl="0" marL="0" rtl="0" algn="l">
              <a:spcBef>
                <a:spcPts val="1600"/>
              </a:spcBef>
              <a:spcAft>
                <a:spcPts val="0"/>
              </a:spcAft>
              <a:buClr>
                <a:schemeClr val="dk1"/>
              </a:buClr>
              <a:buSzPts val="1100"/>
              <a:buFont typeface="Arial"/>
              <a:buNone/>
            </a:pPr>
            <a:r>
              <a:rPr lang="en"/>
              <a:t>}</a:t>
            </a:r>
            <a:endParaRPr/>
          </a:p>
          <a:p>
            <a:pPr indent="0" lvl="0" marL="0" rtl="0" algn="l">
              <a:spcBef>
                <a:spcPts val="1600"/>
              </a:spcBef>
              <a:spcAft>
                <a:spcPts val="16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Google Shape;126;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Height</a:t>
            </a:r>
            <a:endParaRPr/>
          </a:p>
        </p:txBody>
      </p:sp>
      <p:sp>
        <p:nvSpPr>
          <p:cNvPr id="127" name="Google Shape;127;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Height is </a:t>
            </a:r>
            <a:r>
              <a:rPr lang="en"/>
              <a:t>determined by the element content.</a:t>
            </a:r>
            <a:endParaRPr/>
          </a:p>
          <a:p>
            <a:pPr indent="0" lvl="0" marL="0" rtl="0" algn="l">
              <a:spcBef>
                <a:spcPts val="1600"/>
              </a:spcBef>
              <a:spcAft>
                <a:spcPts val="0"/>
              </a:spcAft>
              <a:buClr>
                <a:schemeClr val="dk1"/>
              </a:buClr>
              <a:buSzPts val="1100"/>
              <a:buFont typeface="Arial"/>
              <a:buNone/>
            </a:pPr>
            <a:r>
              <a:rPr lang="en"/>
              <a:t>To set a specific height for a non-inline element, use the height property</a:t>
            </a:r>
            <a:endParaRPr/>
          </a:p>
          <a:p>
            <a:pPr indent="0" lvl="0" marL="0" rtl="0" algn="l">
              <a:spcBef>
                <a:spcPts val="1600"/>
              </a:spcBef>
              <a:spcAft>
                <a:spcPts val="0"/>
              </a:spcAft>
              <a:buClr>
                <a:schemeClr val="dk1"/>
              </a:buClr>
              <a:buSzPts val="1100"/>
              <a:buFont typeface="Arial"/>
              <a:buNone/>
            </a:pPr>
            <a:r>
              <a:rPr lang="en"/>
              <a:t>div {</a:t>
            </a:r>
            <a:endParaRPr/>
          </a:p>
          <a:p>
            <a:pPr indent="0" lvl="0" marL="0" rtl="0" algn="l">
              <a:spcBef>
                <a:spcPts val="1600"/>
              </a:spcBef>
              <a:spcAft>
                <a:spcPts val="0"/>
              </a:spcAft>
              <a:buClr>
                <a:schemeClr val="dk1"/>
              </a:buClr>
              <a:buSzPts val="1100"/>
              <a:buFont typeface="Arial"/>
              <a:buNone/>
            </a:pPr>
            <a:r>
              <a:rPr lang="en"/>
              <a:t>height: 100px;</a:t>
            </a:r>
            <a:endParaRPr/>
          </a:p>
          <a:p>
            <a:pPr indent="0" lvl="0" marL="0" rtl="0" algn="l">
              <a:spcBef>
                <a:spcPts val="1600"/>
              </a:spcBef>
              <a:spcAft>
                <a:spcPts val="0"/>
              </a:spcAft>
              <a:buClr>
                <a:schemeClr val="dk1"/>
              </a:buClr>
              <a:buSzPts val="1100"/>
              <a:buFont typeface="Arial"/>
              <a:buNone/>
            </a:pPr>
            <a:r>
              <a:rPr lang="en"/>
              <a:t>}</a:t>
            </a:r>
            <a:endParaRPr/>
          </a:p>
          <a:p>
            <a:pPr indent="0" lvl="0" marL="0" rtl="0" algn="l">
              <a:spcBef>
                <a:spcPts val="1600"/>
              </a:spcBef>
              <a:spcAft>
                <a:spcPts val="16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Google Shape;132;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Margin &amp; Padding</a:t>
            </a:r>
            <a:endParaRPr/>
          </a:p>
        </p:txBody>
      </p:sp>
      <p:sp>
        <p:nvSpPr>
          <p:cNvPr id="133" name="Google Shape;133;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Depending on the element, browsers may apply default margins and padding to an element</a:t>
            </a:r>
            <a:endParaRPr/>
          </a:p>
          <a:p>
            <a:pPr indent="0" lvl="0" marL="0" rtl="0" algn="l">
              <a:spcBef>
                <a:spcPts val="1600"/>
              </a:spcBef>
              <a:spcAft>
                <a:spcPts val="0"/>
              </a:spcAft>
              <a:buClr>
                <a:schemeClr val="dk1"/>
              </a:buClr>
              <a:buSzPts val="1100"/>
              <a:buFont typeface="Arial"/>
              <a:buNone/>
            </a:pPr>
            <a:r>
              <a:rPr lang="en"/>
              <a:t>margins are outside of any border and are completely transparent</a:t>
            </a:r>
            <a:endParaRPr/>
          </a:p>
          <a:p>
            <a:pPr indent="0" lvl="0" marL="0" rtl="0" algn="l">
              <a:spcBef>
                <a:spcPts val="1600"/>
              </a:spcBef>
              <a:spcAft>
                <a:spcPts val="0"/>
              </a:spcAft>
              <a:buClr>
                <a:schemeClr val="dk1"/>
              </a:buClr>
              <a:buSzPts val="1100"/>
              <a:buFont typeface="Arial"/>
              <a:buNone/>
            </a:pPr>
            <a:r>
              <a:rPr lang="en"/>
              <a:t>One oddity with the margin property is that vertical margins, top and bottom, are not accepted by inline-level elements, but they work for block-level and inline-  block elements.</a:t>
            </a:r>
            <a:endParaRPr/>
          </a:p>
          <a:p>
            <a:pPr indent="0" lvl="0" marL="0" rtl="0" algn="l">
              <a:spcBef>
                <a:spcPts val="1600"/>
              </a:spcBef>
              <a:spcAft>
                <a:spcPts val="0"/>
              </a:spcAft>
              <a:buClr>
                <a:schemeClr val="dk1"/>
              </a:buClr>
              <a:buSzPts val="1100"/>
              <a:buFont typeface="Arial"/>
              <a:buNone/>
            </a:pPr>
            <a:r>
              <a:rPr lang="en"/>
              <a:t>The margin and padding properties are completely transparent and do not accept any color values</a:t>
            </a:r>
            <a:endParaRPr/>
          </a:p>
          <a:p>
            <a:pPr indent="0" lvl="0" marL="0" rtl="0" algn="l">
              <a:spcBef>
                <a:spcPts val="1600"/>
              </a:spcBef>
              <a:spcAft>
                <a:spcPts val="16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Google Shape;138;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Padding</a:t>
            </a:r>
            <a:endParaRPr/>
          </a:p>
        </p:txBody>
      </p:sp>
      <p:sp>
        <p:nvSpPr>
          <p:cNvPr id="139" name="Google Shape;139;p27"/>
          <p:cNvSpPr txBox="1"/>
          <p:nvPr>
            <p:ph idx="1" type="body"/>
          </p:nvPr>
        </p:nvSpPr>
        <p:spPr>
          <a:xfrm>
            <a:off x="311700" y="1152475"/>
            <a:ext cx="8520600" cy="382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Padding is similar to margin, but inside of the  border rather then outside as margin</a:t>
            </a:r>
            <a:endParaRPr/>
          </a:p>
          <a:p>
            <a:pPr indent="0" lvl="0" marL="0" rtl="0" algn="l">
              <a:spcBef>
                <a:spcPts val="1600"/>
              </a:spcBef>
              <a:spcAft>
                <a:spcPts val="0"/>
              </a:spcAft>
              <a:buClr>
                <a:schemeClr val="dk1"/>
              </a:buClr>
              <a:buSzPts val="1100"/>
              <a:buFont typeface="Arial"/>
              <a:buNone/>
            </a:pPr>
            <a:r>
              <a:rPr lang="en"/>
              <a:t>div {</a:t>
            </a:r>
            <a:endParaRPr/>
          </a:p>
          <a:p>
            <a:pPr indent="0" lvl="0" marL="0" rtl="0" algn="l">
              <a:spcBef>
                <a:spcPts val="1600"/>
              </a:spcBef>
              <a:spcAft>
                <a:spcPts val="0"/>
              </a:spcAft>
              <a:buClr>
                <a:schemeClr val="dk1"/>
              </a:buClr>
              <a:buSzPts val="1100"/>
              <a:buFont typeface="Arial"/>
              <a:buNone/>
            </a:pPr>
            <a:r>
              <a:rPr lang="en"/>
              <a:t>padding: 20px;</a:t>
            </a:r>
            <a:endParaRPr/>
          </a:p>
          <a:p>
            <a:pPr indent="0" lvl="0" marL="0" rtl="0" algn="l">
              <a:spcBef>
                <a:spcPts val="1600"/>
              </a:spcBef>
              <a:spcAft>
                <a:spcPts val="0"/>
              </a:spcAft>
              <a:buClr>
                <a:schemeClr val="dk1"/>
              </a:buClr>
              <a:buSzPts val="1100"/>
              <a:buFont typeface="Arial"/>
              <a:buNone/>
            </a:pPr>
            <a:r>
              <a:rPr lang="en"/>
              <a:t>}</a:t>
            </a:r>
            <a:endParaRPr/>
          </a:p>
          <a:p>
            <a:pPr indent="0" lvl="0" marL="0" rtl="0" algn="l">
              <a:spcBef>
                <a:spcPts val="1600"/>
              </a:spcBef>
              <a:spcAft>
                <a:spcPts val="0"/>
              </a:spcAft>
              <a:buClr>
                <a:schemeClr val="dk1"/>
              </a:buClr>
              <a:buSzPts val="1100"/>
              <a:buFont typeface="Arial"/>
              <a:buNone/>
            </a:pPr>
            <a:r>
              <a:rPr lang="en"/>
              <a:t>div {</a:t>
            </a:r>
            <a:endParaRPr/>
          </a:p>
          <a:p>
            <a:pPr indent="0" lvl="0" marL="0" rtl="0" algn="l">
              <a:spcBef>
                <a:spcPts val="1600"/>
              </a:spcBef>
              <a:spcAft>
                <a:spcPts val="0"/>
              </a:spcAft>
              <a:buClr>
                <a:schemeClr val="dk1"/>
              </a:buClr>
              <a:buSzPts val="1100"/>
              <a:buFont typeface="Arial"/>
              <a:buNone/>
            </a:pPr>
            <a:r>
              <a:rPr lang="en"/>
              <a:t>margin: 10px 20px;</a:t>
            </a:r>
            <a:endParaRPr/>
          </a:p>
          <a:p>
            <a:pPr indent="0" lvl="0" marL="0" rtl="0" algn="l">
              <a:spcBef>
                <a:spcPts val="1600"/>
              </a:spcBef>
              <a:spcAft>
                <a:spcPts val="0"/>
              </a:spcAft>
              <a:buClr>
                <a:schemeClr val="dk1"/>
              </a:buClr>
              <a:buSzPts val="1100"/>
              <a:buFont typeface="Arial"/>
              <a:buNone/>
            </a:pPr>
            <a:r>
              <a:rPr lang="en"/>
              <a:t>}</a:t>
            </a:r>
            <a:endParaRPr/>
          </a:p>
          <a:p>
            <a:pPr indent="0" lvl="0" marL="0" rtl="0" algn="l">
              <a:spcBef>
                <a:spcPts val="1600"/>
              </a:spcBef>
              <a:spcAft>
                <a:spcPts val="16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Google Shape;144;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Margin and padding</a:t>
            </a:r>
            <a:endParaRPr/>
          </a:p>
        </p:txBody>
      </p:sp>
      <p:sp>
        <p:nvSpPr>
          <p:cNvPr id="145" name="Google Shape;145;p28"/>
          <p:cNvSpPr txBox="1"/>
          <p:nvPr>
            <p:ph idx="1" type="body"/>
          </p:nvPr>
        </p:nvSpPr>
        <p:spPr>
          <a:xfrm>
            <a:off x="311700" y="1196600"/>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a:t>All four sides</a:t>
            </a:r>
            <a:r>
              <a:rPr lang="en" sz="1400"/>
              <a:t>  div { margin: 20px; }</a:t>
            </a:r>
            <a:endParaRPr sz="1400"/>
          </a:p>
          <a:p>
            <a:pPr indent="0" lvl="0" marL="0" rtl="0" algn="l">
              <a:spcBef>
                <a:spcPts val="1600"/>
              </a:spcBef>
              <a:spcAft>
                <a:spcPts val="0"/>
              </a:spcAft>
              <a:buNone/>
            </a:pPr>
            <a:r>
              <a:rPr b="1" lang="en" sz="1400"/>
              <a:t>Left and right </a:t>
            </a:r>
            <a:r>
              <a:rPr lang="en" sz="1400"/>
              <a:t>div { margin: 10px 20px; }</a:t>
            </a:r>
            <a:endParaRPr sz="1400"/>
          </a:p>
          <a:p>
            <a:pPr indent="0" lvl="0" marL="0" rtl="0" algn="l">
              <a:spcBef>
                <a:spcPts val="1600"/>
              </a:spcBef>
              <a:spcAft>
                <a:spcPts val="0"/>
              </a:spcAft>
              <a:buNone/>
            </a:pPr>
            <a:r>
              <a:rPr b="1" lang="en" sz="1400"/>
              <a:t>top, right, bottom, and left </a:t>
            </a:r>
            <a:r>
              <a:rPr lang="en" sz="1400"/>
              <a:t>div { margin: 10px 20px 10px 20px; }</a:t>
            </a:r>
            <a:endParaRPr sz="1400"/>
          </a:p>
          <a:p>
            <a:pPr indent="0" lvl="0" marL="0" rtl="0" algn="l">
              <a:spcBef>
                <a:spcPts val="1600"/>
              </a:spcBef>
              <a:spcAft>
                <a:spcPts val="0"/>
              </a:spcAft>
              <a:buNone/>
            </a:pPr>
            <a:r>
              <a:rPr b="1" lang="en" sz="1400"/>
              <a:t>Better</a:t>
            </a:r>
            <a:r>
              <a:rPr lang="en" sz="1400"/>
              <a:t>  div {</a:t>
            </a:r>
            <a:endParaRPr sz="1400"/>
          </a:p>
          <a:p>
            <a:pPr indent="0" lvl="0" marL="0" rtl="0" algn="l">
              <a:spcBef>
                <a:spcPts val="1600"/>
              </a:spcBef>
              <a:spcAft>
                <a:spcPts val="0"/>
              </a:spcAft>
              <a:buNone/>
            </a:pPr>
            <a:r>
              <a:rPr lang="en" sz="1400"/>
              <a:t>margin-top: 10px;  </a:t>
            </a:r>
            <a:endParaRPr sz="1400"/>
          </a:p>
          <a:p>
            <a:pPr indent="0" lvl="0" marL="0" rtl="0" algn="l">
              <a:spcBef>
                <a:spcPts val="1600"/>
              </a:spcBef>
              <a:spcAft>
                <a:spcPts val="0"/>
              </a:spcAft>
              <a:buNone/>
            </a:pPr>
            <a:r>
              <a:rPr lang="en" sz="1400"/>
              <a:t>padding-left: 6px;</a:t>
            </a:r>
            <a:endParaRPr sz="1400"/>
          </a:p>
          <a:p>
            <a:pPr indent="0" lvl="0" marL="0" rtl="0" algn="l">
              <a:spcBef>
                <a:spcPts val="1600"/>
              </a:spcBef>
              <a:spcAft>
                <a:spcPts val="0"/>
              </a:spcAft>
              <a:buNone/>
            </a:pPr>
            <a:r>
              <a:rPr lang="en" sz="1400"/>
              <a:t>}</a:t>
            </a:r>
            <a:endParaRPr sz="1400"/>
          </a:p>
          <a:p>
            <a:pPr indent="0" lvl="0" marL="0" rtl="0" algn="l">
              <a:spcBef>
                <a:spcPts val="1600"/>
              </a:spcBef>
              <a:spcAft>
                <a:spcPts val="1600"/>
              </a:spcAft>
              <a:buNone/>
            </a:pPr>
            <a:r>
              <a:t/>
            </a:r>
            <a:endParaRPr sz="14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Google Shape;150;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Borders</a:t>
            </a:r>
            <a:endParaRPr/>
          </a:p>
        </p:txBody>
      </p:sp>
      <p:sp>
        <p:nvSpPr>
          <p:cNvPr id="151" name="Google Shape;151;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The border property requires three values:  width, style, and color.</a:t>
            </a:r>
            <a:endParaRPr/>
          </a:p>
          <a:p>
            <a:pPr indent="0" lvl="0" marL="0" rtl="0" algn="l">
              <a:spcBef>
                <a:spcPts val="1600"/>
              </a:spcBef>
              <a:spcAft>
                <a:spcPts val="0"/>
              </a:spcAft>
              <a:buClr>
                <a:schemeClr val="dk1"/>
              </a:buClr>
              <a:buSzPts val="1100"/>
              <a:buFont typeface="Arial"/>
              <a:buNone/>
            </a:pPr>
            <a:r>
              <a:rPr lang="en"/>
              <a:t>Common style values are solid, double, dashed, dotted, and none</a:t>
            </a:r>
            <a:endParaRPr/>
          </a:p>
          <a:p>
            <a:pPr indent="0" lvl="0" marL="0" rtl="0" algn="l">
              <a:spcBef>
                <a:spcPts val="1600"/>
              </a:spcBef>
              <a:spcAft>
                <a:spcPts val="0"/>
              </a:spcAft>
              <a:buClr>
                <a:schemeClr val="dk1"/>
              </a:buClr>
              <a:buSzPts val="1100"/>
              <a:buFont typeface="Arial"/>
              <a:buNone/>
            </a:pPr>
            <a:r>
              <a:rPr lang="en"/>
              <a:t>div {</a:t>
            </a:r>
            <a:endParaRPr/>
          </a:p>
          <a:p>
            <a:pPr indent="0" lvl="0" marL="0" rtl="0" algn="l">
              <a:spcBef>
                <a:spcPts val="1600"/>
              </a:spcBef>
              <a:spcAft>
                <a:spcPts val="0"/>
              </a:spcAft>
              <a:buClr>
                <a:schemeClr val="dk1"/>
              </a:buClr>
              <a:buSzPts val="1100"/>
              <a:buFont typeface="Arial"/>
              <a:buNone/>
            </a:pPr>
            <a:r>
              <a:rPr lang="en"/>
              <a:t>border: 6px solid black;</a:t>
            </a:r>
            <a:endParaRPr/>
          </a:p>
          <a:p>
            <a:pPr indent="0" lvl="0" marL="0" rtl="0" algn="l">
              <a:spcBef>
                <a:spcPts val="1600"/>
              </a:spcBef>
              <a:spcAft>
                <a:spcPts val="0"/>
              </a:spcAft>
              <a:buClr>
                <a:schemeClr val="dk1"/>
              </a:buClr>
              <a:buSzPts val="1100"/>
              <a:buFont typeface="Arial"/>
              <a:buNone/>
            </a:pPr>
            <a:r>
              <a:rPr lang="en"/>
              <a:t>}</a:t>
            </a:r>
            <a:endParaRPr/>
          </a:p>
          <a:p>
            <a:pPr indent="0" lvl="0" marL="0" rtl="0" algn="l">
              <a:spcBef>
                <a:spcPts val="1600"/>
              </a:spcBef>
              <a:spcAft>
                <a:spcPts val="160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Google Shape;156;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Borders</a:t>
            </a:r>
            <a:endParaRPr/>
          </a:p>
        </p:txBody>
      </p:sp>
      <p:sp>
        <p:nvSpPr>
          <p:cNvPr id="157" name="Google Shape;157;p30"/>
          <p:cNvSpPr txBox="1"/>
          <p:nvPr>
            <p:ph idx="1" type="body"/>
          </p:nvPr>
        </p:nvSpPr>
        <p:spPr>
          <a:xfrm>
            <a:off x="311700" y="1152475"/>
            <a:ext cx="8520600" cy="392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As with the margin and padding properties, borders can be placed on one side of an element at a time</a:t>
            </a:r>
            <a:endParaRPr/>
          </a:p>
          <a:p>
            <a:pPr indent="0" lvl="0" marL="0" rtl="0" algn="l">
              <a:spcBef>
                <a:spcPts val="1600"/>
              </a:spcBef>
              <a:spcAft>
                <a:spcPts val="0"/>
              </a:spcAft>
              <a:buClr>
                <a:schemeClr val="dk1"/>
              </a:buClr>
              <a:buSzPts val="1100"/>
              <a:buFont typeface="Arial"/>
              <a:buNone/>
            </a:pPr>
            <a:r>
              <a:rPr lang="en" sz="1400"/>
              <a:t>div {</a:t>
            </a:r>
            <a:endParaRPr sz="1400"/>
          </a:p>
          <a:p>
            <a:pPr indent="0" lvl="0" marL="0" rtl="0" algn="l">
              <a:spcBef>
                <a:spcPts val="1600"/>
              </a:spcBef>
              <a:spcAft>
                <a:spcPts val="0"/>
              </a:spcAft>
              <a:buClr>
                <a:schemeClr val="dk1"/>
              </a:buClr>
              <a:buSzPts val="1100"/>
              <a:buFont typeface="Arial"/>
              <a:buNone/>
            </a:pPr>
            <a:r>
              <a:rPr lang="en" sz="1400"/>
              <a:t>border-bottom: 6px solid black;</a:t>
            </a:r>
            <a:endParaRPr sz="1400"/>
          </a:p>
          <a:p>
            <a:pPr indent="0" lvl="0" marL="0" rtl="0" algn="l">
              <a:spcBef>
                <a:spcPts val="1600"/>
              </a:spcBef>
              <a:spcAft>
                <a:spcPts val="0"/>
              </a:spcAft>
              <a:buClr>
                <a:schemeClr val="dk1"/>
              </a:buClr>
              <a:buSzPts val="1100"/>
              <a:buFont typeface="Arial"/>
              <a:buNone/>
            </a:pPr>
            <a:r>
              <a:rPr lang="en" sz="1400"/>
              <a:t>}</a:t>
            </a:r>
            <a:endParaRPr sz="1400"/>
          </a:p>
          <a:p>
            <a:pPr indent="0" lvl="0" marL="0" rtl="0" algn="l">
              <a:spcBef>
                <a:spcPts val="1600"/>
              </a:spcBef>
              <a:spcAft>
                <a:spcPts val="0"/>
              </a:spcAft>
              <a:buClr>
                <a:schemeClr val="dk1"/>
              </a:buClr>
              <a:buSzPts val="1100"/>
              <a:buFont typeface="Arial"/>
              <a:buNone/>
            </a:pPr>
            <a:r>
              <a:rPr lang="en"/>
              <a:t>to change only bottom border width the above can be altered with:</a:t>
            </a:r>
            <a:endParaRPr/>
          </a:p>
          <a:p>
            <a:pPr indent="0" lvl="0" marL="0" rtl="0" algn="l">
              <a:spcBef>
                <a:spcPts val="1600"/>
              </a:spcBef>
              <a:spcAft>
                <a:spcPts val="0"/>
              </a:spcAft>
              <a:buClr>
                <a:schemeClr val="dk1"/>
              </a:buClr>
              <a:buSzPts val="1100"/>
              <a:buFont typeface="Arial"/>
              <a:buNone/>
            </a:pPr>
            <a:r>
              <a:rPr lang="en" sz="1400"/>
              <a:t>div {</a:t>
            </a:r>
            <a:endParaRPr sz="1400"/>
          </a:p>
          <a:p>
            <a:pPr indent="0" lvl="0" marL="0" rtl="0" algn="l">
              <a:spcBef>
                <a:spcPts val="1600"/>
              </a:spcBef>
              <a:spcAft>
                <a:spcPts val="0"/>
              </a:spcAft>
              <a:buClr>
                <a:schemeClr val="dk1"/>
              </a:buClr>
              <a:buSzPts val="1100"/>
              <a:buFont typeface="Arial"/>
              <a:buNone/>
            </a:pPr>
            <a:r>
              <a:rPr lang="en" sz="1400"/>
              <a:t>border-bottom-width: 12px;</a:t>
            </a:r>
            <a:endParaRPr sz="1400"/>
          </a:p>
          <a:p>
            <a:pPr indent="0" lvl="0" marL="0" rtl="0" algn="l">
              <a:spcBef>
                <a:spcPts val="1600"/>
              </a:spcBef>
              <a:spcAft>
                <a:spcPts val="0"/>
              </a:spcAft>
              <a:buClr>
                <a:schemeClr val="dk1"/>
              </a:buClr>
              <a:buSzPts val="1100"/>
              <a:buFont typeface="Arial"/>
              <a:buNone/>
            </a:pPr>
            <a:r>
              <a:rPr lang="en" sz="1400"/>
              <a:t>}</a:t>
            </a:r>
            <a:endParaRPr sz="1400"/>
          </a:p>
          <a:p>
            <a:pPr indent="0" lvl="0" marL="0" rtl="0" algn="l">
              <a:spcBef>
                <a:spcPts val="1600"/>
              </a:spcBef>
              <a:spcAft>
                <a:spcPts val="160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Google Shape;162;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Border Radius</a:t>
            </a:r>
            <a:endParaRPr/>
          </a:p>
        </p:txBody>
      </p:sp>
      <p:sp>
        <p:nvSpPr>
          <p:cNvPr id="163" name="Google Shape;163;p3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B</a:t>
            </a:r>
            <a:r>
              <a:rPr lang="en"/>
              <a:t>order-radius property, which enables us to  round the corners of an element</a:t>
            </a:r>
            <a:endParaRPr/>
          </a:p>
          <a:p>
            <a:pPr indent="0" lvl="0" marL="0" rtl="0" algn="l">
              <a:spcBef>
                <a:spcPts val="1600"/>
              </a:spcBef>
              <a:spcAft>
                <a:spcPts val="0"/>
              </a:spcAft>
              <a:buClr>
                <a:schemeClr val="dk1"/>
              </a:buClr>
              <a:buSzPts val="1100"/>
              <a:buFont typeface="Arial"/>
              <a:buNone/>
            </a:pPr>
            <a:r>
              <a:rPr lang="en"/>
              <a:t>The border-radius property accepts length units.</a:t>
            </a:r>
            <a:endParaRPr/>
          </a:p>
          <a:p>
            <a:pPr indent="0" lvl="0" marL="0" rtl="0" algn="l">
              <a:spcBef>
                <a:spcPts val="160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Google Shape;59;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Are Elements Displayed?</a:t>
            </a:r>
            <a:endParaRPr/>
          </a:p>
        </p:txBody>
      </p:sp>
      <p:sp>
        <p:nvSpPr>
          <p:cNvPr id="60" name="Google Shape;60;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block-level elements occupy any available width, regardless of their content and begin on a new line</a:t>
            </a:r>
            <a:endParaRPr/>
          </a:p>
          <a:p>
            <a:pPr indent="0" lvl="0" marL="0" rtl="0" algn="l">
              <a:spcBef>
                <a:spcPts val="1600"/>
              </a:spcBef>
              <a:spcAft>
                <a:spcPts val="0"/>
              </a:spcAft>
              <a:buClr>
                <a:schemeClr val="dk1"/>
              </a:buClr>
              <a:buSzPts val="1100"/>
              <a:buFont typeface="Arial"/>
              <a:buNone/>
            </a:pPr>
            <a:r>
              <a:t/>
            </a:r>
            <a:endParaRPr/>
          </a:p>
          <a:p>
            <a:pPr indent="0" lvl="0" marL="0" rtl="0" algn="l">
              <a:spcBef>
                <a:spcPts val="1600"/>
              </a:spcBef>
              <a:spcAft>
                <a:spcPts val="0"/>
              </a:spcAft>
              <a:buClr>
                <a:schemeClr val="dk1"/>
              </a:buClr>
              <a:buSzPts val="1100"/>
              <a:buFont typeface="Arial"/>
              <a:buNone/>
            </a:pPr>
            <a:r>
              <a:rPr lang="en"/>
              <a:t>inline-level elements occupy only the width their content requires and line up on the same line, one after the other</a:t>
            </a:r>
            <a:endParaRPr/>
          </a:p>
          <a:p>
            <a:pPr indent="0" lvl="0" marL="0" rtl="0" algn="l">
              <a:spcBef>
                <a:spcPts val="1600"/>
              </a:spcBef>
              <a:spcAft>
                <a:spcPts val="16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Google Shape;168;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Assignment</a:t>
            </a:r>
            <a:endParaRPr/>
          </a:p>
        </p:txBody>
      </p:sp>
      <p:sp>
        <p:nvSpPr>
          <p:cNvPr id="169" name="Google Shape;169;p32"/>
          <p:cNvSpPr txBox="1"/>
          <p:nvPr>
            <p:ph idx="1" type="body"/>
          </p:nvPr>
        </p:nvSpPr>
        <p:spPr>
          <a:xfrm>
            <a:off x="311700" y="1152475"/>
            <a:ext cx="8520600" cy="394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600"/>
              <a:t>Create a web page using as many of the HTML and CSS elements introduced in the course as possible. You can submit your work in Git as HTML and CSS text  files.</a:t>
            </a:r>
            <a:endParaRPr sz="1600"/>
          </a:p>
          <a:p>
            <a:pPr indent="0" lvl="0" marL="0" rtl="0" algn="l">
              <a:spcBef>
                <a:spcPts val="1600"/>
              </a:spcBef>
              <a:spcAft>
                <a:spcPts val="0"/>
              </a:spcAft>
              <a:buClr>
                <a:schemeClr val="dk1"/>
              </a:buClr>
              <a:buSzPts val="1100"/>
              <a:buFont typeface="Arial"/>
              <a:buNone/>
            </a:pPr>
            <a:r>
              <a:rPr lang="en" sz="1600"/>
              <a:t>For example: write about your home country, include a few images, a few links, a list of things you would suggest to a friend who was visiting, information about the  country itself, directions to get to a famous place.</a:t>
            </a:r>
            <a:endParaRPr sz="1600"/>
          </a:p>
          <a:p>
            <a:pPr indent="0" lvl="0" marL="0" rtl="0" algn="l">
              <a:spcBef>
                <a:spcPts val="1600"/>
              </a:spcBef>
              <a:spcAft>
                <a:spcPts val="0"/>
              </a:spcAft>
              <a:buClr>
                <a:schemeClr val="dk1"/>
              </a:buClr>
              <a:buSzPts val="1100"/>
              <a:buFont typeface="Arial"/>
              <a:buNone/>
            </a:pPr>
            <a:r>
              <a:rPr lang="en" sz="1600"/>
              <a:t>Use valid HTML and CSS throughout, taking care to ensure all tags and elements are correctly used.</a:t>
            </a:r>
            <a:endParaRPr sz="1600"/>
          </a:p>
          <a:p>
            <a:pPr indent="0" lvl="0" marL="0" rtl="0" algn="l">
              <a:spcBef>
                <a:spcPts val="1600"/>
              </a:spcBef>
              <a:spcAft>
                <a:spcPts val="0"/>
              </a:spcAft>
              <a:buClr>
                <a:schemeClr val="dk1"/>
              </a:buClr>
              <a:buSzPts val="1100"/>
              <a:buFont typeface="Arial"/>
              <a:buNone/>
            </a:pPr>
            <a:r>
              <a:rPr lang="en" sz="1600"/>
              <a:t>Be as creative as you like, but ensure that the page is accessible and readable, and professional.</a:t>
            </a:r>
            <a:endParaRPr sz="1600"/>
          </a:p>
          <a:p>
            <a:pPr indent="0" lvl="0" marL="0" rtl="0" algn="l">
              <a:spcBef>
                <a:spcPts val="1600"/>
              </a:spcBef>
              <a:spcAft>
                <a:spcPts val="0"/>
              </a:spcAft>
              <a:buClr>
                <a:schemeClr val="dk1"/>
              </a:buClr>
              <a:buSzPts val="1100"/>
              <a:buFont typeface="Arial"/>
              <a:buNone/>
            </a:pPr>
            <a:r>
              <a:rPr lang="en" sz="1600"/>
              <a:t>Some of you will be asked to present your page to the rest of the class next week and explain how and why you used HTML and CSS in the way that you did.</a:t>
            </a:r>
            <a:endParaRPr sz="1600"/>
          </a:p>
          <a:p>
            <a:pPr indent="0" lvl="0" marL="0" rtl="0" algn="l">
              <a:spcBef>
                <a:spcPts val="1600"/>
              </a:spcBef>
              <a:spcAft>
                <a:spcPts val="1600"/>
              </a:spcAft>
              <a:buNone/>
            </a:pPr>
            <a:r>
              <a:t/>
            </a:r>
            <a:endParaRPr sz="1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Google Shape;65;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Display</a:t>
            </a:r>
            <a:endParaRPr/>
          </a:p>
        </p:txBody>
      </p:sp>
      <p:sp>
        <p:nvSpPr>
          <p:cNvPr id="66" name="Google Shape;66;p15"/>
          <p:cNvSpPr txBox="1"/>
          <p:nvPr>
            <p:ph idx="1" type="body"/>
          </p:nvPr>
        </p:nvSpPr>
        <p:spPr>
          <a:xfrm>
            <a:off x="311700" y="1152475"/>
            <a:ext cx="8520600" cy="3800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Every element has a default display property value,  which determines how the element is displayed</a:t>
            </a:r>
            <a:endParaRPr/>
          </a:p>
          <a:p>
            <a:pPr indent="0" lvl="0" marL="0" rtl="0" algn="l">
              <a:spcBef>
                <a:spcPts val="1600"/>
              </a:spcBef>
              <a:spcAft>
                <a:spcPts val="0"/>
              </a:spcAft>
              <a:buClr>
                <a:schemeClr val="dk1"/>
              </a:buClr>
              <a:buSzPts val="1100"/>
              <a:buFont typeface="Arial"/>
              <a:buNone/>
            </a:pPr>
            <a:r>
              <a:rPr lang="en"/>
              <a:t>that value may be overwritten</a:t>
            </a:r>
            <a:endParaRPr/>
          </a:p>
          <a:p>
            <a:pPr indent="0" lvl="0" marL="0" rtl="0" algn="l">
              <a:spcBef>
                <a:spcPts val="1600"/>
              </a:spcBef>
              <a:spcAft>
                <a:spcPts val="0"/>
              </a:spcAft>
              <a:buClr>
                <a:schemeClr val="dk1"/>
              </a:buClr>
              <a:buSzPts val="1100"/>
              <a:buFont typeface="Arial"/>
              <a:buNone/>
            </a:pPr>
            <a:r>
              <a:rPr lang="en"/>
              <a:t>the most common are block, inline, inline-block, and none.</a:t>
            </a:r>
            <a:endParaRPr/>
          </a:p>
          <a:p>
            <a:pPr indent="0" lvl="0" marL="0" rtl="0" algn="l">
              <a:spcBef>
                <a:spcPts val="1600"/>
              </a:spcBef>
              <a:spcAft>
                <a:spcPts val="0"/>
              </a:spcAft>
              <a:buClr>
                <a:schemeClr val="dk1"/>
              </a:buClr>
              <a:buSzPts val="1100"/>
              <a:buFont typeface="Arial"/>
              <a:buNone/>
            </a:pPr>
            <a:r>
              <a:rPr lang="en"/>
              <a:t>For eg. the following will display as para1, para2, para3</a:t>
            </a:r>
            <a:endParaRPr/>
          </a:p>
          <a:p>
            <a:pPr indent="0" lvl="0" marL="0" rtl="0" algn="l">
              <a:spcBef>
                <a:spcPts val="1600"/>
              </a:spcBef>
              <a:spcAft>
                <a:spcPts val="0"/>
              </a:spcAft>
              <a:buClr>
                <a:schemeClr val="dk1"/>
              </a:buClr>
              <a:buSzPts val="1100"/>
              <a:buFont typeface="Arial"/>
              <a:buNone/>
            </a:pPr>
            <a:r>
              <a:rPr lang="en"/>
              <a:t>p {</a:t>
            </a:r>
            <a:endParaRPr/>
          </a:p>
          <a:p>
            <a:pPr indent="0" lvl="0" marL="0" rtl="0" algn="l">
              <a:spcBef>
                <a:spcPts val="1600"/>
              </a:spcBef>
              <a:spcAft>
                <a:spcPts val="0"/>
              </a:spcAft>
              <a:buClr>
                <a:schemeClr val="dk1"/>
              </a:buClr>
              <a:buSzPts val="1100"/>
              <a:buFont typeface="Arial"/>
              <a:buNone/>
            </a:pPr>
            <a:r>
              <a:rPr lang="en"/>
              <a:t>display: inline;</a:t>
            </a:r>
            <a:endParaRPr/>
          </a:p>
          <a:p>
            <a:pPr indent="0" lvl="0" marL="0" rtl="0" algn="l">
              <a:spcBef>
                <a:spcPts val="1600"/>
              </a:spcBef>
              <a:spcAft>
                <a:spcPts val="0"/>
              </a:spcAft>
              <a:buClr>
                <a:schemeClr val="dk1"/>
              </a:buClr>
              <a:buSzPts val="1100"/>
              <a:buFont typeface="Arial"/>
              <a:buNone/>
            </a:pPr>
            <a:r>
              <a:rPr lang="en"/>
              <a:t>}</a:t>
            </a:r>
            <a:endParaRPr/>
          </a:p>
          <a:p>
            <a:pPr indent="0" lvl="0" marL="0" rtl="0" algn="l">
              <a:spcBef>
                <a:spcPts val="16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Google Shape;71;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Inline-block vs block and inline</a:t>
            </a:r>
            <a:endParaRPr/>
          </a:p>
        </p:txBody>
      </p:sp>
      <p:sp>
        <p:nvSpPr>
          <p:cNvPr id="72" name="Google Shape;72;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display: inline-block</a:t>
            </a:r>
            <a:r>
              <a:rPr lang="en"/>
              <a:t> </a:t>
            </a:r>
            <a:endParaRPr/>
          </a:p>
          <a:p>
            <a:pPr indent="0" lvl="0" marL="0" rtl="0" algn="l">
              <a:spcBef>
                <a:spcPts val="1600"/>
              </a:spcBef>
              <a:spcAft>
                <a:spcPts val="0"/>
              </a:spcAft>
              <a:buNone/>
            </a:pPr>
            <a:r>
              <a:rPr lang="en"/>
              <a:t>Compared to display: inline, </a:t>
            </a:r>
            <a:r>
              <a:rPr lang="en"/>
              <a:t>display: inline-block </a:t>
            </a:r>
            <a:r>
              <a:rPr lang="en"/>
              <a:t>allows to set a width and height on the element. The top and bottom margins/paddings are respected, but with display: inline they are not.</a:t>
            </a:r>
            <a:endParaRPr/>
          </a:p>
          <a:p>
            <a:pPr indent="0" lvl="0" marL="0" rtl="0" algn="l">
              <a:spcBef>
                <a:spcPts val="1600"/>
              </a:spcBef>
              <a:spcAft>
                <a:spcPts val="1600"/>
              </a:spcAft>
              <a:buNone/>
            </a:pPr>
            <a:r>
              <a:rPr lang="en"/>
              <a:t>Compared to display: block, the major difference is that display: inline-block does not add a line-break after the element, so the element can sit next to other elements.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Google Shape;77;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Inline-block</a:t>
            </a:r>
            <a:endParaRPr/>
          </a:p>
        </p:txBody>
      </p:sp>
      <p:sp>
        <p:nvSpPr>
          <p:cNvPr id="78" name="Google Shape;78;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t>Inline: </a:t>
            </a:r>
            <a:r>
              <a:rPr lang="en"/>
              <a:t>A value of inline will make that element an inline-level element.</a:t>
            </a:r>
            <a:endParaRPr/>
          </a:p>
          <a:p>
            <a:pPr indent="0" lvl="0" marL="0" rtl="0" algn="l">
              <a:spcBef>
                <a:spcPts val="1600"/>
              </a:spcBef>
              <a:spcAft>
                <a:spcPts val="0"/>
              </a:spcAft>
              <a:buClr>
                <a:schemeClr val="dk1"/>
              </a:buClr>
              <a:buSzPts val="1100"/>
              <a:buFont typeface="Arial"/>
              <a:buNone/>
            </a:pPr>
            <a:r>
              <a:rPr b="1" lang="en"/>
              <a:t>Inline-block: </a:t>
            </a:r>
            <a:r>
              <a:rPr lang="en"/>
              <a:t>allow an element to behave as a block-level element, accepting all box  model properties,but the element will be displayed in line with other  elements, and it will not begin on a new line by default.</a:t>
            </a:r>
            <a:endParaRPr/>
          </a:p>
          <a:p>
            <a:pPr indent="0" lvl="0" marL="0" rtl="0" algn="l">
              <a:spcBef>
                <a:spcPts val="1600"/>
              </a:spcBef>
              <a:spcAft>
                <a:spcPts val="0"/>
              </a:spcAft>
              <a:buNone/>
            </a:pPr>
            <a:r>
              <a:rPr b="1" lang="en"/>
              <a:t>None: </a:t>
            </a:r>
            <a:r>
              <a:rPr lang="en"/>
              <a:t>a value of none will completely hide an element and render the page as if  that element doesn’t exist. Any elements nested within this element will also  be hidden.</a:t>
            </a:r>
            <a:endParaRPr/>
          </a:p>
          <a:p>
            <a:pPr indent="0" lvl="0" marL="0" rtl="0" algn="l">
              <a:spcBef>
                <a:spcPts val="1600"/>
              </a:spcBef>
              <a:spcAft>
                <a:spcPts val="0"/>
              </a:spcAft>
              <a:buClr>
                <a:schemeClr val="dk1"/>
              </a:buClr>
              <a:buSzPts val="1100"/>
              <a:buFont typeface="Arial"/>
              <a:buNone/>
            </a:pPr>
            <a:r>
              <a:rPr lang="en"/>
              <a:t>– Remember that there will be a space between inline elements</a:t>
            </a:r>
            <a:endParaRPr/>
          </a:p>
          <a:p>
            <a:pPr indent="0" lvl="0" marL="0" rtl="0" algn="l">
              <a:spcBef>
                <a:spcPts val="160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Google Shape;83;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Box Model</a:t>
            </a:r>
            <a:endParaRPr/>
          </a:p>
        </p:txBody>
      </p:sp>
      <p:sp>
        <p:nvSpPr>
          <p:cNvPr id="84" name="Google Shape;84;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a:t>
            </a:r>
            <a:r>
              <a:rPr lang="en"/>
              <a:t>very element on a page is a rectangular box  and may have width, height, padding, borders,  and margins.</a:t>
            </a:r>
            <a:endParaRPr/>
          </a:p>
          <a:p>
            <a:pPr indent="0" lvl="0" marL="0" rtl="0" algn="l">
              <a:spcBef>
                <a:spcPts val="1600"/>
              </a:spcBef>
              <a:spcAft>
                <a:spcPts val="1600"/>
              </a:spcAft>
              <a:buNone/>
            </a:pPr>
            <a:r>
              <a:t/>
            </a:r>
            <a:endParaRPr/>
          </a:p>
        </p:txBody>
      </p:sp>
      <p:pic>
        <p:nvPicPr>
          <p:cNvPr id="85" name="Google Shape;85;p18"/>
          <p:cNvPicPr preferRelativeResize="0"/>
          <p:nvPr/>
        </p:nvPicPr>
        <p:blipFill>
          <a:blip r:embed="rId3">
            <a:alphaModFix/>
          </a:blip>
          <a:stretch>
            <a:fillRect/>
          </a:stretch>
        </p:blipFill>
        <p:spPr>
          <a:xfrm>
            <a:off x="3248025" y="2157413"/>
            <a:ext cx="2647950" cy="23526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Box Model</a:t>
            </a:r>
            <a:endParaRPr/>
          </a:p>
        </p:txBody>
      </p:sp>
      <p:sp>
        <p:nvSpPr>
          <p:cNvPr id="91" name="Google Shape;91;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Every element is a rectangular box, and there are  several properties that determine the size of that box</a:t>
            </a:r>
            <a:endParaRPr/>
          </a:p>
          <a:p>
            <a:pPr indent="0" lvl="0" marL="0" rtl="0" algn="l">
              <a:spcBef>
                <a:spcPts val="1600"/>
              </a:spcBef>
              <a:spcAft>
                <a:spcPts val="0"/>
              </a:spcAft>
              <a:buClr>
                <a:schemeClr val="dk1"/>
              </a:buClr>
              <a:buSzPts val="1100"/>
              <a:buFont typeface="Arial"/>
              <a:buNone/>
            </a:pPr>
            <a:r>
              <a:rPr b="1" lang="en"/>
              <a:t>width and height of an element</a:t>
            </a:r>
            <a:endParaRPr b="1"/>
          </a:p>
          <a:p>
            <a:pPr indent="0" lvl="0" marL="0" rtl="0" algn="l">
              <a:spcBef>
                <a:spcPts val="1600"/>
              </a:spcBef>
              <a:spcAft>
                <a:spcPts val="0"/>
              </a:spcAft>
              <a:buClr>
                <a:schemeClr val="dk1"/>
              </a:buClr>
              <a:buSzPts val="1100"/>
              <a:buFont typeface="Arial"/>
              <a:buNone/>
            </a:pPr>
            <a:r>
              <a:rPr lang="en"/>
              <a:t>– may be determined by the display property, by the contents of the element, or by specified width and height properties.</a:t>
            </a:r>
            <a:endParaRPr/>
          </a:p>
          <a:p>
            <a:pPr indent="0" lvl="0" marL="0" rtl="0" algn="l">
              <a:spcBef>
                <a:spcPts val="1600"/>
              </a:spcBef>
              <a:spcAft>
                <a:spcPts val="0"/>
              </a:spcAft>
              <a:buClr>
                <a:schemeClr val="dk1"/>
              </a:buClr>
              <a:buSzPts val="1100"/>
              <a:buFont typeface="Arial"/>
              <a:buNone/>
            </a:pPr>
            <a:r>
              <a:rPr lang="en"/>
              <a:t>padding and then border margin</a:t>
            </a:r>
            <a:endParaRPr/>
          </a:p>
          <a:p>
            <a:pPr indent="0" lvl="0" marL="0" rtl="0" algn="l">
              <a:spcBef>
                <a:spcPts val="1600"/>
              </a:spcBef>
              <a:spcAft>
                <a:spcPts val="16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Box Model</a:t>
            </a:r>
            <a:endParaRPr/>
          </a:p>
        </p:txBody>
      </p:sp>
      <p:sp>
        <p:nvSpPr>
          <p:cNvPr id="97" name="Google Shape;97;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t>Width</a:t>
            </a:r>
            <a:endParaRPr b="1"/>
          </a:p>
          <a:p>
            <a:pPr indent="0" lvl="0" marL="0" rtl="0" algn="l">
              <a:spcBef>
                <a:spcPts val="1600"/>
              </a:spcBef>
              <a:spcAft>
                <a:spcPts val="0"/>
              </a:spcAft>
              <a:buClr>
                <a:schemeClr val="dk1"/>
              </a:buClr>
              <a:buSzPts val="1100"/>
              <a:buFont typeface="Arial"/>
              <a:buNone/>
            </a:pPr>
            <a:r>
              <a:rPr lang="en"/>
              <a:t>margin-right + border-right + padding-right + width + padding-left + border-left + margin-left</a:t>
            </a:r>
            <a:endParaRPr/>
          </a:p>
          <a:p>
            <a:pPr indent="0" lvl="0" marL="0" rtl="0" algn="l">
              <a:spcBef>
                <a:spcPts val="1600"/>
              </a:spcBef>
              <a:spcAft>
                <a:spcPts val="0"/>
              </a:spcAft>
              <a:buClr>
                <a:schemeClr val="dk1"/>
              </a:buClr>
              <a:buSzPts val="1100"/>
              <a:buFont typeface="Arial"/>
              <a:buNone/>
            </a:pPr>
            <a:r>
              <a:rPr b="1" lang="en"/>
              <a:t>Height</a:t>
            </a:r>
            <a:endParaRPr b="1"/>
          </a:p>
          <a:p>
            <a:pPr indent="0" lvl="0" marL="0" rtl="0" algn="l">
              <a:spcBef>
                <a:spcPts val="1600"/>
              </a:spcBef>
              <a:spcAft>
                <a:spcPts val="0"/>
              </a:spcAft>
              <a:buClr>
                <a:schemeClr val="dk1"/>
              </a:buClr>
              <a:buSzPts val="1100"/>
              <a:buFont typeface="Arial"/>
              <a:buNone/>
            </a:pPr>
            <a:r>
              <a:rPr lang="en"/>
              <a:t>margin-top + border-top + padding-top + height +  padding-bottom + border-bottom + margin-bottom</a:t>
            </a:r>
            <a:endParaRPr/>
          </a:p>
          <a:p>
            <a:pPr indent="0" lvl="0" marL="0" rtl="0" algn="l">
              <a:spcBef>
                <a:spcPts val="1600"/>
              </a:spcBef>
              <a:spcAft>
                <a:spcPts val="16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Box Model</a:t>
            </a:r>
            <a:endParaRPr/>
          </a:p>
        </p:txBody>
      </p:sp>
      <p:pic>
        <p:nvPicPr>
          <p:cNvPr id="103" name="Google Shape;103;p21"/>
          <p:cNvPicPr preferRelativeResize="0"/>
          <p:nvPr/>
        </p:nvPicPr>
        <p:blipFill>
          <a:blip r:embed="rId3">
            <a:alphaModFix/>
          </a:blip>
          <a:stretch>
            <a:fillRect/>
          </a:stretch>
        </p:blipFill>
        <p:spPr>
          <a:xfrm>
            <a:off x="2205038" y="1343025"/>
            <a:ext cx="4733925" cy="30670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