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22280"/>
            <a:ext cx="7687800" cy="771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63B43CE-7816-42EB-B092-F6404B433B59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cssgridgarden.com/" TargetMode="External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763920" y="1515600"/>
            <a:ext cx="272412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1a1a1a"/>
                </a:solidFill>
                <a:latin typeface="Raleway"/>
                <a:ea typeface="Raleway"/>
              </a:rPr>
              <a:t>CSS </a:t>
            </a:r>
            <a:br/>
            <a:r>
              <a:rPr b="1" lang="en-US" sz="4200" spc="-1" strike="noStrike">
                <a:solidFill>
                  <a:srgbClr val="1a1a1a"/>
                </a:solidFill>
                <a:latin typeface="Raleway"/>
                <a:ea typeface="Raleway"/>
              </a:rPr>
              <a:t>Grid </a:t>
            </a:r>
            <a:br/>
            <a:r>
              <a:rPr b="1" lang="en-US" sz="4200" spc="-1" strike="noStrike">
                <a:solidFill>
                  <a:srgbClr val="1a1a1a"/>
                </a:solidFill>
                <a:latin typeface="Raleway"/>
                <a:ea typeface="Raleway"/>
              </a:rPr>
              <a:t>Layout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Google Shape;87;p13" descr=""/>
          <p:cNvPicPr/>
          <p:nvPr/>
        </p:nvPicPr>
        <p:blipFill>
          <a:blip r:embed="rId1"/>
          <a:srcRect l="2941" t="2457" r="2161" b="2342"/>
          <a:stretch/>
        </p:blipFill>
        <p:spPr>
          <a:xfrm>
            <a:off x="3098160" y="650160"/>
            <a:ext cx="5606640" cy="393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763920" y="1439280"/>
            <a:ext cx="762444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The grid line numbers are used when placing grid items inside the container. </a:t>
            </a:r>
            <a:br/>
            <a:br/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We can specify that a grid item should be placed at </a:t>
            </a:r>
            <a:r>
              <a:rPr b="1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a specific grid line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 OR </a:t>
            </a:r>
            <a:r>
              <a:rPr b="1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span from one grid line to another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 by using the line numbers.</a:t>
            </a:r>
            <a:br/>
            <a:br/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We specify this in the grid item itself.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146;p23" descr=""/>
          <p:cNvPicPr/>
          <p:nvPr/>
        </p:nvPicPr>
        <p:blipFill>
          <a:blip r:embed="rId1"/>
          <a:srcRect l="27303" t="12707" r="41580" b="21404"/>
          <a:stretch/>
        </p:blipFill>
        <p:spPr>
          <a:xfrm>
            <a:off x="0" y="0"/>
            <a:ext cx="4279680" cy="5098320"/>
          </a:xfrm>
          <a:prstGeom prst="rect">
            <a:avLst/>
          </a:prstGeom>
          <a:ln>
            <a:noFill/>
          </a:ln>
        </p:spPr>
      </p:pic>
      <p:pic>
        <p:nvPicPr>
          <p:cNvPr id="64" name="Google Shape;147;p23" descr=""/>
          <p:cNvPicPr/>
          <p:nvPr/>
        </p:nvPicPr>
        <p:blipFill>
          <a:blip r:embed="rId2"/>
          <a:srcRect l="14551" t="18477" r="34129" b="12157"/>
          <a:stretch/>
        </p:blipFill>
        <p:spPr>
          <a:xfrm>
            <a:off x="4578840" y="1109520"/>
            <a:ext cx="4480920" cy="340704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4521240" y="768600"/>
            <a:ext cx="5763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5587920" y="768600"/>
            <a:ext cx="5763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6654600" y="768600"/>
            <a:ext cx="5763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7721640" y="768600"/>
            <a:ext cx="5763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>
            <a:off x="8788320" y="796320"/>
            <a:ext cx="5763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0" name="CustomShape 6"/>
          <p:cNvSpPr/>
          <p:nvPr/>
        </p:nvSpPr>
        <p:spPr>
          <a:xfrm>
            <a:off x="4304160" y="966960"/>
            <a:ext cx="5763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" name="CustomShape 7"/>
          <p:cNvSpPr/>
          <p:nvPr/>
        </p:nvSpPr>
        <p:spPr>
          <a:xfrm>
            <a:off x="4301640" y="2064240"/>
            <a:ext cx="5763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" name="CustomShape 8"/>
          <p:cNvSpPr/>
          <p:nvPr/>
        </p:nvSpPr>
        <p:spPr>
          <a:xfrm>
            <a:off x="4292640" y="3130920"/>
            <a:ext cx="5763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" name="CustomShape 9"/>
          <p:cNvSpPr/>
          <p:nvPr/>
        </p:nvSpPr>
        <p:spPr>
          <a:xfrm>
            <a:off x="4292640" y="4197600"/>
            <a:ext cx="5763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763920" y="1439280"/>
            <a:ext cx="762444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We can also use shorthand to indicate grid-column-start, grid-column-end, grid-row-start, grid-row-end.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687960" y="3103920"/>
            <a:ext cx="600300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a52a2a"/>
                </a:solidFill>
                <a:latin typeface="Courier New"/>
                <a:ea typeface="Courier New"/>
              </a:rPr>
              <a:t>.item1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grid-column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b="0" lang="en-US" sz="2000" spc="-1" strike="noStrike">
                <a:solidFill>
                  <a:srgbClr val="0000cd"/>
                </a:solidFill>
                <a:latin typeface="Courier New"/>
                <a:ea typeface="Courier New"/>
              </a:rPr>
              <a:t> 1/3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grid-row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b="0" lang="en-US" sz="2000" spc="-1" strike="noStrike">
                <a:solidFill>
                  <a:srgbClr val="0000cd"/>
                </a:solidFill>
                <a:latin typeface="Courier New"/>
                <a:ea typeface="Courier New"/>
              </a:rPr>
              <a:t> 1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" name="TextShape 3"/>
          <p:cNvSpPr txBox="1"/>
          <p:nvPr/>
        </p:nvSpPr>
        <p:spPr>
          <a:xfrm>
            <a:off x="3861360" y="3027600"/>
            <a:ext cx="505368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The item will start at column 1 and end at column 3. It will start on row 1 and end on row 1.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763920" y="1439280"/>
            <a:ext cx="762444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When defining our grid’s rows and columns, we can also name our grid lines. We can use these names instead of the grid line numbers.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173;p26" descr=""/>
          <p:cNvPicPr/>
          <p:nvPr/>
        </p:nvPicPr>
        <p:blipFill>
          <a:blip r:embed="rId1"/>
          <a:srcRect l="27728" t="11830" r="16427" b="19691"/>
          <a:stretch/>
        </p:blipFill>
        <p:spPr>
          <a:xfrm>
            <a:off x="40320" y="45000"/>
            <a:ext cx="7263720" cy="5010120"/>
          </a:xfrm>
          <a:prstGeom prst="rect">
            <a:avLst/>
          </a:prstGeom>
          <a:ln>
            <a:noFill/>
          </a:ln>
        </p:spPr>
      </p:pic>
      <p:pic>
        <p:nvPicPr>
          <p:cNvPr id="79" name="Google Shape;174;p26" descr=""/>
          <p:cNvPicPr/>
          <p:nvPr/>
        </p:nvPicPr>
        <p:blipFill>
          <a:blip r:embed="rId2"/>
          <a:srcRect l="14289" t="18351" r="46467" b="11943"/>
          <a:stretch/>
        </p:blipFill>
        <p:spPr>
          <a:xfrm>
            <a:off x="5111280" y="1111320"/>
            <a:ext cx="3963600" cy="39607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763920" y="1287000"/>
            <a:ext cx="762444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Grid Areas</a:t>
            </a:r>
            <a:br/>
            <a:br/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Just as we can specify how many columns and rows we can have, we can also target grid areas. 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Google Shape;180;p27" descr=""/>
          <p:cNvPicPr/>
          <p:nvPr/>
        </p:nvPicPr>
        <p:blipFill>
          <a:blip r:embed="rId1"/>
          <a:stretch/>
        </p:blipFill>
        <p:spPr>
          <a:xfrm>
            <a:off x="2958840" y="3149640"/>
            <a:ext cx="2830320" cy="188676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06720" y="1439280"/>
            <a:ext cx="3143160" cy="329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If we want to target items 1, 2, 4 and 5 as a whole, we can do so by using </a:t>
            </a:r>
            <a:r>
              <a:rPr b="0" lang="en-US" sz="2000" spc="-1" strike="noStrike">
                <a:solidFill>
                  <a:srgbClr val="1a1a1a"/>
                </a:solidFill>
                <a:latin typeface="Courier New"/>
                <a:ea typeface="Courier New"/>
              </a:rPr>
              <a:t>grid-template-areas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 on our container.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186;p28" descr=""/>
          <p:cNvPicPr/>
          <p:nvPr/>
        </p:nvPicPr>
        <p:blipFill>
          <a:blip r:embed="rId1"/>
          <a:srcRect l="14381" t="18935" r="25051" b="0"/>
          <a:stretch/>
        </p:blipFill>
        <p:spPr>
          <a:xfrm>
            <a:off x="3511440" y="509040"/>
            <a:ext cx="5486400" cy="41306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91;p29" descr=""/>
          <p:cNvPicPr/>
          <p:nvPr/>
        </p:nvPicPr>
        <p:blipFill>
          <a:blip r:embed="rId1"/>
          <a:srcRect l="26629" t="12544" r="17079" b="36379"/>
          <a:stretch/>
        </p:blipFill>
        <p:spPr>
          <a:xfrm>
            <a:off x="308160" y="335880"/>
            <a:ext cx="8563680" cy="43707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4679640" y="1711440"/>
            <a:ext cx="3889440" cy="6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Lato"/>
                <a:ea typeface="Lato"/>
              </a:rPr>
              <a:t>We can name and specify the grid area in the container.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Lato"/>
                <a:ea typeface="Lato"/>
              </a:rPr>
              <a:t>A “ . ” represents a grid cell that is NOT part of our grid area.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Lato"/>
                <a:ea typeface="Lato"/>
              </a:rPr>
              <a:t>We can then select the items that we want in our grid area. 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679640" y="1559160"/>
            <a:ext cx="3889440" cy="6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Lato"/>
                <a:ea typeface="Lato"/>
              </a:rPr>
              <a:t>We can name and specify the grid area in the container.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Lato"/>
                <a:ea typeface="Lato"/>
              </a:rPr>
              <a:t>A “ . ” represents a grid cell that is NOT part of our grid area.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Lato"/>
                <a:ea typeface="Lato"/>
              </a:rPr>
              <a:t>We can then select the items that we want in our grid area.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7" name="Google Shape;198;p30" descr=""/>
          <p:cNvPicPr/>
          <p:nvPr/>
        </p:nvPicPr>
        <p:blipFill>
          <a:blip r:embed="rId1"/>
          <a:srcRect l="14289" t="18225" r="24924" b="0"/>
          <a:stretch/>
        </p:blipFill>
        <p:spPr>
          <a:xfrm>
            <a:off x="299880" y="156600"/>
            <a:ext cx="6488640" cy="4910400"/>
          </a:xfrm>
          <a:prstGeom prst="rect">
            <a:avLst/>
          </a:prstGeom>
          <a:ln>
            <a:noFill/>
          </a:ln>
        </p:spPr>
      </p:pic>
      <p:sp>
        <p:nvSpPr>
          <p:cNvPr id="88" name="TextShape 2"/>
          <p:cNvSpPr txBox="1"/>
          <p:nvPr/>
        </p:nvSpPr>
        <p:spPr>
          <a:xfrm>
            <a:off x="6789240" y="1077840"/>
            <a:ext cx="2341080" cy="329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Note: there are no borders around the grid cells since we are targeting an area and NOT individual grid cells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63920" y="1439280"/>
            <a:ext cx="795744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1a1a1a"/>
                </a:solidFill>
                <a:latin typeface="Lato"/>
                <a:ea typeface="Lato"/>
              </a:rPr>
              <a:t>The Fr Unit</a:t>
            </a:r>
            <a:br/>
            <a:br/>
            <a:r>
              <a:rPr b="0" lang="en-US" sz="3000" spc="-1" strike="noStrike">
                <a:solidFill>
                  <a:srgbClr val="1a1a1a"/>
                </a:solidFill>
                <a:latin typeface="Lato"/>
                <a:ea typeface="Lato"/>
              </a:rPr>
              <a:t>With Grid Layout, we can use a flexible unit: fr. </a:t>
            </a:r>
            <a:br/>
            <a:br/>
            <a:r>
              <a:rPr b="0" lang="en-US" sz="3000" spc="-1" strike="noStrike">
                <a:solidFill>
                  <a:srgbClr val="1a1a1a"/>
                </a:solidFill>
                <a:latin typeface="Lato"/>
                <a:ea typeface="Lato"/>
              </a:rPr>
              <a:t>1fr is equal to 1 part of the available space.</a:t>
            </a:r>
            <a:br/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763920" y="1515600"/>
            <a:ext cx="762444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C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S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S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Gr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id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La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yo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ut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is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an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ex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tr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e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m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el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y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po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w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er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fu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l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to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ol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th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at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all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o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w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s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de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ve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lo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pe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rs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to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di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vi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de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an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d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st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yl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e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th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e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pa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ge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us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in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g </a:t>
            </a:r>
            <a:r>
              <a:rPr b="1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c</a:t>
            </a:r>
            <a:r>
              <a:rPr b="1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ol</a:t>
            </a:r>
            <a:r>
              <a:rPr b="1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u</a:t>
            </a:r>
            <a:r>
              <a:rPr b="1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m</a:t>
            </a:r>
            <a:r>
              <a:rPr b="1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n</a:t>
            </a:r>
            <a:r>
              <a:rPr b="1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s </a:t>
            </a:r>
            <a:r>
              <a:rPr b="1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a</a:t>
            </a:r>
            <a:r>
              <a:rPr b="1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n</a:t>
            </a:r>
            <a:r>
              <a:rPr b="1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d </a:t>
            </a:r>
            <a:r>
              <a:rPr b="1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ro</a:t>
            </a:r>
            <a:r>
              <a:rPr b="1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w</a:t>
            </a:r>
            <a:r>
              <a:rPr b="1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s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. </a:t>
            </a:r>
            <a:br/>
            <a:br/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W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e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ca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n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al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so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m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an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ip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ul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at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e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th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e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co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nt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ai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ne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r’s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ch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ild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el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e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m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en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ts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to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ov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er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la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p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an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d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la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ye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r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wi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th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ou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t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us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in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g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po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sit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io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ni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n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g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or 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flo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at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. 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209;p32" descr=""/>
          <p:cNvPicPr/>
          <p:nvPr/>
        </p:nvPicPr>
        <p:blipFill>
          <a:blip r:embed="rId1"/>
          <a:srcRect l="27163" t="13871" r="18569" b="51883"/>
          <a:stretch/>
        </p:blipFill>
        <p:spPr>
          <a:xfrm>
            <a:off x="92160" y="76320"/>
            <a:ext cx="8483760" cy="3010680"/>
          </a:xfrm>
          <a:prstGeom prst="rect">
            <a:avLst/>
          </a:prstGeom>
          <a:ln>
            <a:noFill/>
          </a:ln>
        </p:spPr>
      </p:pic>
      <p:pic>
        <p:nvPicPr>
          <p:cNvPr id="91" name="Google Shape;210;p32" descr=""/>
          <p:cNvPicPr/>
          <p:nvPr/>
        </p:nvPicPr>
        <p:blipFill>
          <a:blip r:embed="rId2"/>
          <a:srcRect l="14412" t="18532" r="25297" b="23613"/>
          <a:stretch/>
        </p:blipFill>
        <p:spPr>
          <a:xfrm>
            <a:off x="3377160" y="1995840"/>
            <a:ext cx="5728320" cy="3091680"/>
          </a:xfrm>
          <a:prstGeom prst="rect">
            <a:avLst/>
          </a:prstGeom>
          <a:ln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163080" y="3164400"/>
            <a:ext cx="3149640" cy="329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a1a1a"/>
                </a:solidFill>
                <a:latin typeface="Lato"/>
                <a:ea typeface="Lato"/>
              </a:rPr>
              <a:t>All columns are taking up 2 parts of the available space.</a:t>
            </a:r>
            <a:br/>
            <a:br/>
            <a:r>
              <a:rPr b="0" lang="en-US" sz="1800" spc="-1" strike="noStrike">
                <a:solidFill>
                  <a:srgbClr val="1a1a1a"/>
                </a:solidFill>
                <a:latin typeface="Lato"/>
                <a:ea typeface="Lato"/>
              </a:rPr>
              <a:t>Rows 1 and 3 are taking up 2 parts, while row 2 is taking up 3 parts of the available space.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216;p33" descr=""/>
          <p:cNvPicPr/>
          <p:nvPr/>
        </p:nvPicPr>
        <p:blipFill>
          <a:blip r:embed="rId1"/>
          <a:stretch/>
        </p:blipFill>
        <p:spPr>
          <a:xfrm>
            <a:off x="2311200" y="216360"/>
            <a:ext cx="6699240" cy="4838400"/>
          </a:xfrm>
          <a:prstGeom prst="rect">
            <a:avLst/>
          </a:prstGeom>
          <a:ln>
            <a:noFill/>
          </a:ln>
        </p:spPr>
      </p:pic>
      <p:sp>
        <p:nvSpPr>
          <p:cNvPr id="94" name="TextShape 1"/>
          <p:cNvSpPr txBox="1"/>
          <p:nvPr/>
        </p:nvSpPr>
        <p:spPr>
          <a:xfrm>
            <a:off x="0" y="2354400"/>
            <a:ext cx="795744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1a1a1a"/>
                </a:solidFill>
                <a:latin typeface="Lato"/>
                <a:ea typeface="Lato"/>
              </a:rPr>
              <a:t>For Reference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62120" y="2278440"/>
            <a:ext cx="795744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1a1a1a"/>
                </a:solidFill>
                <a:latin typeface="Lato"/>
                <a:ea typeface="Lato"/>
              </a:rPr>
              <a:t>Game to Practice!</a:t>
            </a:r>
            <a:br/>
            <a:r>
              <a:rPr b="0" lang="en-US" sz="30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https://cssgridgarden.com/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97;p15" descr=""/>
          <p:cNvPicPr/>
          <p:nvPr/>
        </p:nvPicPr>
        <p:blipFill>
          <a:blip r:embed="rId1"/>
          <a:stretch/>
        </p:blipFill>
        <p:spPr>
          <a:xfrm>
            <a:off x="152280" y="776880"/>
            <a:ext cx="4021560" cy="3970080"/>
          </a:xfrm>
          <a:prstGeom prst="rect">
            <a:avLst/>
          </a:prstGeom>
          <a:ln>
            <a:noFill/>
          </a:ln>
        </p:spPr>
      </p:pic>
      <p:pic>
        <p:nvPicPr>
          <p:cNvPr id="47" name="Google Shape;98;p15" descr=""/>
          <p:cNvPicPr/>
          <p:nvPr/>
        </p:nvPicPr>
        <p:blipFill>
          <a:blip r:embed="rId2"/>
          <a:stretch/>
        </p:blipFill>
        <p:spPr>
          <a:xfrm>
            <a:off x="4383000" y="1143000"/>
            <a:ext cx="4608000" cy="346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763920" y="1362960"/>
            <a:ext cx="762444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A grid layout is made up of a parent element and one or more child elements. We need to set the parent element to </a:t>
            </a:r>
            <a:r>
              <a:rPr b="0" lang="en-US" sz="2500" spc="-1" strike="noStrike">
                <a:solidFill>
                  <a:srgbClr val="1a1a1a"/>
                </a:solidFill>
                <a:latin typeface="Courier New"/>
                <a:ea typeface="Courier New"/>
              </a:rPr>
              <a:t>display: grid or display: inline-grid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. Then, all children automatically become grid items.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856080" y="3492720"/>
            <a:ext cx="3081240" cy="12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a52a2a"/>
                </a:solidFill>
                <a:latin typeface="Courier New"/>
                <a:ea typeface="Courier New"/>
              </a:rPr>
              <a:t>.grid-container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display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b="0" lang="en-US" sz="2000" spc="-1" strike="noStrike">
                <a:solidFill>
                  <a:srgbClr val="0000cd"/>
                </a:solidFill>
                <a:latin typeface="Courier New"/>
                <a:ea typeface="Courier New"/>
              </a:rPr>
              <a:t> grid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4051800" y="3524760"/>
            <a:ext cx="453816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a52a2a"/>
                </a:solidFill>
                <a:latin typeface="Courier New"/>
                <a:ea typeface="Courier New"/>
              </a:rPr>
              <a:t>.grid-container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display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b="0" lang="en-US" sz="2000" spc="-1" strike="noStrike">
                <a:solidFill>
                  <a:srgbClr val="0000cd"/>
                </a:solidFill>
                <a:latin typeface="Courier New"/>
                <a:ea typeface="Courier New"/>
              </a:rPr>
              <a:t> inline-grid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" name="TextShape 4"/>
          <p:cNvSpPr txBox="1"/>
          <p:nvPr/>
        </p:nvSpPr>
        <p:spPr>
          <a:xfrm>
            <a:off x="840240" y="4583520"/>
            <a:ext cx="762444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Lato"/>
                <a:ea typeface="Lato"/>
              </a:rPr>
              <a:t>block-level grid container         inline-level grid container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763920" y="1287000"/>
            <a:ext cx="762444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We need to add the number of columns and rows to the container AND we need to specify the columns’ and rows’ width by using </a:t>
            </a:r>
            <a:r>
              <a:rPr b="0" lang="en-US" sz="2500" spc="-1" strike="noStrike">
                <a:solidFill>
                  <a:srgbClr val="1a1a1a"/>
                </a:solidFill>
                <a:latin typeface="Courier New"/>
                <a:ea typeface="Courier New"/>
              </a:rPr>
              <a:t>grid-template-columns</a:t>
            </a: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 and </a:t>
            </a:r>
            <a:r>
              <a:rPr b="0" lang="en-US" sz="2500" spc="-1" strike="noStrike">
                <a:solidFill>
                  <a:srgbClr val="1a1a1a"/>
                </a:solidFill>
                <a:latin typeface="Courier New"/>
                <a:ea typeface="Courier New"/>
              </a:rPr>
              <a:t>grid-template-rows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718920" y="3009240"/>
            <a:ext cx="81871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a52a2a"/>
                </a:solidFill>
                <a:latin typeface="Courier New"/>
                <a:ea typeface="Courier New"/>
              </a:rPr>
              <a:t>.grid-container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display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b="0" lang="en-US" sz="2000" spc="-1" strike="noStrike">
                <a:solidFill>
                  <a:srgbClr val="0000cd"/>
                </a:solidFill>
                <a:latin typeface="Courier New"/>
                <a:ea typeface="Courier New"/>
              </a:rPr>
              <a:t> grid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grid-template-columns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b="0" lang="en-US" sz="2000" spc="-1" strike="noStrike">
                <a:solidFill>
                  <a:srgbClr val="0000cd"/>
                </a:solidFill>
                <a:latin typeface="Courier New"/>
                <a:ea typeface="Courier New"/>
              </a:rPr>
              <a:t> 30px 200px auto 100px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grid-template-rows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Courier New"/>
              </a:rPr>
              <a:t> 100px 100px 100px 100px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117;p18" descr=""/>
          <p:cNvPicPr/>
          <p:nvPr/>
        </p:nvPicPr>
        <p:blipFill>
          <a:blip r:embed="rId1"/>
          <a:srcRect l="22573" t="18910" r="33168" b="45492"/>
          <a:stretch/>
        </p:blipFill>
        <p:spPr>
          <a:xfrm>
            <a:off x="704160" y="1499400"/>
            <a:ext cx="7899840" cy="357336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1980000" y="0"/>
            <a:ext cx="81871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a52a2a"/>
                </a:solidFill>
                <a:latin typeface="Courier New"/>
                <a:ea typeface="Courier New"/>
              </a:rPr>
              <a:t>.grid-container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500" spc="-1" strike="noStrike">
                <a:solidFill>
                  <a:srgbClr val="ff0000"/>
                </a:solidFill>
                <a:latin typeface="Courier New"/>
                <a:ea typeface="Courier New"/>
              </a:rPr>
              <a:t>border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: </a:t>
            </a:r>
            <a:r>
              <a:rPr b="0" lang="en-US" sz="1500" spc="-1" strike="noStrike">
                <a:solidFill>
                  <a:srgbClr val="0000cd"/>
                </a:solidFill>
                <a:latin typeface="Courier New"/>
                <a:ea typeface="Courier New"/>
              </a:rPr>
              <a:t>2px solid red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Courier New"/>
                <a:ea typeface="Courier New"/>
              </a:rPr>
              <a:t>  </a:t>
            </a:r>
            <a:r>
              <a:rPr b="0" lang="en-US" sz="1500" spc="-1" strike="noStrike">
                <a:solidFill>
                  <a:srgbClr val="ff0000"/>
                </a:solidFill>
                <a:latin typeface="Courier New"/>
                <a:ea typeface="Courier New"/>
              </a:rPr>
              <a:t>display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b="0" lang="en-US" sz="1500" spc="-1" strike="noStrike">
                <a:solidFill>
                  <a:srgbClr val="0000cd"/>
                </a:solidFill>
                <a:latin typeface="Courier New"/>
                <a:ea typeface="Courier New"/>
              </a:rPr>
              <a:t> grid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Courier New"/>
                <a:ea typeface="Courier New"/>
              </a:rPr>
              <a:t>  </a:t>
            </a:r>
            <a:r>
              <a:rPr b="0" lang="en-US" sz="1500" spc="-1" strike="noStrike">
                <a:solidFill>
                  <a:srgbClr val="ff0000"/>
                </a:solidFill>
                <a:latin typeface="Courier New"/>
                <a:ea typeface="Courier New"/>
              </a:rPr>
              <a:t>grid-template-columns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b="0" lang="en-US" sz="1500" spc="-1" strike="noStrike">
                <a:solidFill>
                  <a:srgbClr val="0000cd"/>
                </a:solidFill>
                <a:latin typeface="Courier New"/>
                <a:ea typeface="Courier New"/>
              </a:rPr>
              <a:t> 30px 200px auto 100px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500" spc="-1" strike="noStrike">
                <a:solidFill>
                  <a:srgbClr val="ff0000"/>
                </a:solidFill>
                <a:latin typeface="Courier New"/>
                <a:ea typeface="Courier New"/>
              </a:rPr>
              <a:t>grid-template-rows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b="0" lang="en-US" sz="1500" spc="-1" strike="noStrike">
                <a:solidFill>
                  <a:srgbClr val="0000ff"/>
                </a:solidFill>
                <a:latin typeface="Courier New"/>
                <a:ea typeface="Courier New"/>
              </a:rPr>
              <a:t> 100px 100px 100px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123;p19" descr=""/>
          <p:cNvPicPr/>
          <p:nvPr/>
        </p:nvPicPr>
        <p:blipFill>
          <a:blip r:embed="rId1"/>
          <a:stretch/>
        </p:blipFill>
        <p:spPr>
          <a:xfrm>
            <a:off x="152280" y="380880"/>
            <a:ext cx="5381280" cy="439056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5684040" y="714240"/>
            <a:ext cx="32022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Grid Gaps</a:t>
            </a:r>
            <a:br/>
            <a:br/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We can adjust the gap size by using one of the following properties: </a:t>
            </a:r>
            <a:br/>
            <a:r>
              <a:rPr b="0" lang="en-US" sz="2500" spc="-1" strike="noStrike">
                <a:solidFill>
                  <a:srgbClr val="1a1a1a"/>
                </a:solidFill>
                <a:latin typeface="Courier New"/>
                <a:ea typeface="Courier New"/>
              </a:rPr>
              <a:t>grid-column-gap</a:t>
            </a:r>
            <a:br/>
            <a:r>
              <a:rPr b="0" lang="en-US" sz="2500" spc="-1" strike="noStrike">
                <a:solidFill>
                  <a:srgbClr val="1a1a1a"/>
                </a:solidFill>
                <a:latin typeface="Courier New"/>
                <a:ea typeface="Courier New"/>
              </a:rPr>
              <a:t>grid-row-gap</a:t>
            </a:r>
            <a:br/>
            <a:r>
              <a:rPr b="0" lang="en-US" sz="2500" spc="-1" strike="noStrike">
                <a:solidFill>
                  <a:srgbClr val="1a1a1a"/>
                </a:solidFill>
                <a:latin typeface="Courier New"/>
                <a:ea typeface="Courier New"/>
              </a:rPr>
              <a:t>grid-gap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428760" y="3259080"/>
            <a:ext cx="722592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a52a2a"/>
                </a:solidFill>
                <a:latin typeface="Courier New"/>
                <a:ea typeface="Courier New"/>
              </a:rPr>
              <a:t>.grid-container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500" spc="-1" strike="noStrike">
                <a:solidFill>
                  <a:srgbClr val="ff0000"/>
                </a:solidFill>
                <a:latin typeface="Courier New"/>
                <a:ea typeface="Courier New"/>
              </a:rPr>
              <a:t>border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: </a:t>
            </a:r>
            <a:r>
              <a:rPr b="0" lang="en-US" sz="1500" spc="-1" strike="noStrike">
                <a:solidFill>
                  <a:srgbClr val="0000cd"/>
                </a:solidFill>
                <a:latin typeface="Courier New"/>
                <a:ea typeface="Courier New"/>
              </a:rPr>
              <a:t>2px solid red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br/>
            <a:r>
              <a:rPr b="0" lang="en-US" sz="1500" spc="-1" strike="noStrike">
                <a:solidFill>
                  <a:srgbClr val="ff0000"/>
                </a:solidFill>
                <a:latin typeface="Courier New"/>
                <a:ea typeface="Courier New"/>
              </a:rPr>
              <a:t>  display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b="0" lang="en-US" sz="1500" spc="-1" strike="noStrike">
                <a:solidFill>
                  <a:srgbClr val="0000cd"/>
                </a:solidFill>
                <a:latin typeface="Courier New"/>
                <a:ea typeface="Courier New"/>
              </a:rPr>
              <a:t> grid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br/>
            <a:r>
              <a:rPr b="0" lang="en-US" sz="1500" spc="-1" strike="noStrike">
                <a:solidFill>
                  <a:srgbClr val="ff0000"/>
                </a:solidFill>
                <a:latin typeface="Courier New"/>
                <a:ea typeface="Courier New"/>
              </a:rPr>
              <a:t>  grid-template-columns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b="0" lang="en-US" sz="1500" spc="-1" strike="noStrike">
                <a:solidFill>
                  <a:srgbClr val="0000cd"/>
                </a:solidFill>
                <a:latin typeface="Courier New"/>
                <a:ea typeface="Courier New"/>
              </a:rPr>
              <a:t> 30px 200px auto 100px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500" spc="-1" strike="noStrike">
                <a:solidFill>
                  <a:srgbClr val="ff0000"/>
                </a:solidFill>
                <a:latin typeface="Courier New"/>
                <a:ea typeface="Courier New"/>
              </a:rPr>
              <a:t>grid-template-rows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b="0" lang="en-US" sz="1500" spc="-1" strike="noStrike">
                <a:solidFill>
                  <a:srgbClr val="0000ff"/>
                </a:solidFill>
                <a:latin typeface="Courier New"/>
                <a:ea typeface="Courier New"/>
              </a:rPr>
              <a:t> 100px 100px 100px 100px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500" spc="-1" strike="noStrike">
                <a:solidFill>
                  <a:srgbClr val="ff0000"/>
                </a:solidFill>
                <a:latin typeface="Courier New"/>
                <a:ea typeface="Courier New"/>
              </a:rPr>
              <a:t>grid-gap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: </a:t>
            </a:r>
            <a:r>
              <a:rPr b="0" lang="en-US" sz="1500" spc="-1" strike="noStrike">
                <a:solidFill>
                  <a:srgbClr val="0000ff"/>
                </a:solidFill>
                <a:latin typeface="Courier New"/>
                <a:ea typeface="Courier New"/>
              </a:rPr>
              <a:t>20px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Google Shape;130;p20" descr=""/>
          <p:cNvPicPr/>
          <p:nvPr/>
        </p:nvPicPr>
        <p:blipFill>
          <a:blip r:embed="rId1"/>
          <a:srcRect l="14544" t="18704" r="25243" b="40721"/>
          <a:stretch/>
        </p:blipFill>
        <p:spPr>
          <a:xfrm>
            <a:off x="459360" y="171360"/>
            <a:ext cx="8137440" cy="308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763920" y="1972800"/>
            <a:ext cx="286092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1a1a1a"/>
                </a:solidFill>
                <a:latin typeface="Lato"/>
                <a:ea typeface="Lato"/>
              </a:rPr>
              <a:t>Grid lines are horizontal and vertical lines which divide the grid. 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Google Shape;136;p21" descr=""/>
          <p:cNvPicPr/>
          <p:nvPr/>
        </p:nvPicPr>
        <p:blipFill>
          <a:blip r:embed="rId1"/>
          <a:stretch/>
        </p:blipFill>
        <p:spPr>
          <a:xfrm>
            <a:off x="1446120" y="884520"/>
            <a:ext cx="7621560" cy="427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2019-02-14T15:56:17Z</dcterms:modified>
  <cp:revision>2</cp:revision>
  <dc:subject/>
  <dc:title/>
</cp:coreProperties>
</file>