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5428eff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5428eff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5428eff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5428eff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5428eff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5428eff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5428ef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5428ef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5428eff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5428eff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5428eff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5428eff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5428ef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5428ef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5428ef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5428ef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5428eff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5428eff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5428ef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5428ef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5428ef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5428ef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5428ef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5428ef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5428eff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5428eff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5428ef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5428ef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html/html_symbols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validator.w3.org/" TargetMode="External"/><Relationship Id="rId4" Type="http://schemas.openxmlformats.org/officeDocument/2006/relationships/hyperlink" Target="http://jigsaw.w3.org/css-validato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about:bla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Character Entities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Character entities are used to display reserved characters in HTML.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</a:rPr>
              <a:t>&amp;lt</a:t>
            </a:r>
            <a:r>
              <a:rPr lang="en" sz="1600"/>
              <a:t> : &lt;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</a:rPr>
              <a:t>&amp;gt </a:t>
            </a:r>
            <a:r>
              <a:rPr lang="en" sz="1600"/>
              <a:t>: &gt;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</a:rPr>
              <a:t>&amp;nbsp</a:t>
            </a:r>
            <a:r>
              <a:rPr lang="en" sz="1600"/>
              <a:t> : non-breaking space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</a:rPr>
              <a:t>&amp;quot</a:t>
            </a:r>
            <a:r>
              <a:rPr lang="en" sz="1600"/>
              <a:t> : "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</a:rPr>
              <a:t>&amp;cent</a:t>
            </a:r>
            <a:r>
              <a:rPr lang="en" sz="1600"/>
              <a:t> : ¢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</a:rPr>
              <a:t>&amp;yen</a:t>
            </a:r>
            <a:r>
              <a:rPr lang="en" sz="1600"/>
              <a:t> : ¥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</a:rPr>
              <a:t>4568</a:t>
            </a:r>
            <a:r>
              <a:rPr lang="en" sz="1600"/>
              <a:t> : ©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</a:rPr>
              <a:t>&amp;reg</a:t>
            </a:r>
            <a:r>
              <a:rPr lang="en" sz="1600"/>
              <a:t> : ®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Non-Breaking Space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A non-breaking space is a space that will not break into a new line.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Two words separated by a non-breaking space will stick together (not break into a new line). This is handy when breaking the words might be disruptive.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Another common use of the non-breaking space is to prevent browsers from truncating spaces in HTML pages.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write 10 spaces in your text, the browser will remove 9 of them. To add real spaces to your text, you can use the </a:t>
            </a:r>
            <a:r>
              <a:rPr b="1" lang="en" sz="1600"/>
              <a:t>&amp;nbsp;</a:t>
            </a:r>
            <a:r>
              <a:rPr lang="en" sz="1600"/>
              <a:t>character entity.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Checkout more HTML symbols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Page Structure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615305" rtl="0" algn="l">
              <a:lnSpc>
                <a:spcPct val="13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/>
              <a:t>header: &lt;header&gt;.  navigation bar: &lt;nav&gt;.</a:t>
            </a:r>
            <a:endParaRPr sz="1600"/>
          </a:p>
          <a:p>
            <a:pPr indent="0" lvl="0" marL="12700" marR="800735" rtl="0" algn="l">
              <a:lnSpc>
                <a:spcPct val="112653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/>
              <a:t>main content: &lt;main&gt;, with various content subsections  represented by &lt;article&gt;, &lt;section&gt;, and &lt;div&gt; elements.</a:t>
            </a:r>
            <a:endParaRPr sz="1600"/>
          </a:p>
          <a:p>
            <a:pPr indent="0" lvl="0" marL="12700" marR="2386330" rtl="0" algn="l">
              <a:lnSpc>
                <a:spcPct val="157142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" sz="1600"/>
              <a:t>sidebar: &lt;aside&gt;; often placed inside &lt;main&gt;.  </a:t>
            </a:r>
            <a:endParaRPr sz="1600"/>
          </a:p>
          <a:p>
            <a:pPr indent="0" lvl="0" marL="12700" marR="2386330" rtl="0" algn="l">
              <a:lnSpc>
                <a:spcPct val="157142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/>
              <a:t>footer: &lt;footer&gt;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Recreate the following mockup using HTML. You will need to apply your knowledge about headings, formatting elements, links, span, ets. Do not use CSS for this exercise.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319875"/>
            <a:ext cx="8520600" cy="4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the following image to recreate the mockup.</a:t>
            </a:r>
            <a:endParaRPr/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195388"/>
            <a:ext cx="80010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/>
              <a:t>The W3C has built both HTML and CSS  validators that will scan code for mistakes</a:t>
            </a:r>
            <a:endParaRPr sz="1600"/>
          </a:p>
          <a:p>
            <a:pPr indent="0" lvl="0" marL="12700" marR="1517015" rtl="0" algn="l">
              <a:lnSpc>
                <a:spcPct val="156875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FF"/>
                </a:solidFill>
                <a:hlinkClick r:id="rId3"/>
              </a:rPr>
              <a:t>http://validator.w3.org/ </a:t>
            </a:r>
            <a:r>
              <a:rPr lang="en" sz="1600">
                <a:solidFill>
                  <a:srgbClr val="DC4713"/>
                </a:solidFill>
              </a:rPr>
              <a:t> </a:t>
            </a:r>
            <a:endParaRPr sz="1600">
              <a:solidFill>
                <a:srgbClr val="DC4713"/>
              </a:solidFill>
            </a:endParaRPr>
          </a:p>
          <a:p>
            <a:pPr indent="0" lvl="0" marL="12700" marR="1517015" rtl="0" algn="l">
              <a:lnSpc>
                <a:spcPct val="156875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 u="sng">
                <a:solidFill>
                  <a:srgbClr val="0000FF"/>
                </a:solidFill>
                <a:hlinkClick r:id="rId4"/>
              </a:rPr>
              <a:t>http://jigsaw.w3.org/css-validator/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Formatting Elements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&lt;b&gt;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 Bold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&lt;strong&gt;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 Important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&lt;i&gt;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 Italic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&lt;em&gt;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 Emphasized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&lt;mark&gt;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 Marked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&lt;small&gt;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 Small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&lt;del&gt;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 Deleted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&lt;ins&gt;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 Inserted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&lt;sub&gt;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 Subscript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DC143C"/>
                </a:solidFill>
                <a:highlight>
                  <a:srgbClr val="F1F1F1"/>
                </a:highlight>
              </a:rPr>
              <a:t>&lt;sup&gt;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-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Superscript text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Browsers display &lt;strong&gt; as &lt;b&gt;, and &lt;em&gt; as &lt;i&gt;. However, there is a difference in te meaning of these tags: &lt;b&gt; and &lt;i&gt; defines bold and italic text, but &lt;strong&gt; and &lt;em&gt; means that the text is important.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9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 Semantic Elements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664750"/>
            <a:ext cx="8520600" cy="4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Semantic elements are those elements which clearly define their content. Semantic tag clearly describes it’s meaning to both the browser and developer.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&lt;article&gt;</a:t>
            </a:r>
            <a:r>
              <a:rPr lang="en" sz="1400"/>
              <a:t> Defines an article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&lt;aside&gt;</a:t>
            </a:r>
            <a:r>
              <a:rPr lang="en" sz="1400"/>
              <a:t> </a:t>
            </a:r>
            <a:r>
              <a:rPr lang="en" sz="1400">
                <a:highlight>
                  <a:srgbClr val="FFFFFF"/>
                </a:highlight>
              </a:rPr>
              <a:t>Defines content aside from the page content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&lt;details&gt;</a:t>
            </a:r>
            <a:r>
              <a:rPr lang="en" sz="1400"/>
              <a:t> Defines additional details that the user can view or hide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&lt;figcaption&gt;</a:t>
            </a:r>
            <a:r>
              <a:rPr lang="en" sz="1400"/>
              <a:t> </a:t>
            </a:r>
            <a:r>
              <a:rPr lang="en" sz="1400">
                <a:highlight>
                  <a:srgbClr val="FFFFFF"/>
                </a:highlight>
              </a:rPr>
              <a:t>Defines a caption for a &lt;figure&gt; element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&lt;figure&gt;</a:t>
            </a:r>
            <a:r>
              <a:rPr lang="en" sz="1400"/>
              <a:t> Specifies self-contained content, like illustrations, diagrams, photos, code listings, etc.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&lt;footer&gt;</a:t>
            </a:r>
            <a:r>
              <a:rPr lang="en" sz="1400"/>
              <a:t> </a:t>
            </a:r>
            <a:r>
              <a:rPr lang="en" sz="1400">
                <a:highlight>
                  <a:srgbClr val="FFFFFF"/>
                </a:highlight>
              </a:rPr>
              <a:t>Defines a footer for a document or section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&lt;header&gt;</a:t>
            </a:r>
            <a:r>
              <a:rPr lang="en" sz="1400"/>
              <a:t> Specifies a header for a document or section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&lt;main&gt;</a:t>
            </a:r>
            <a:r>
              <a:rPr lang="en" sz="1400"/>
              <a:t> </a:t>
            </a:r>
            <a:r>
              <a:rPr lang="en" sz="1400">
                <a:highlight>
                  <a:srgbClr val="FFFFFF"/>
                </a:highlight>
              </a:rPr>
              <a:t>Specifies the main content of a document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&lt;mark&gt;</a:t>
            </a:r>
            <a:r>
              <a:rPr lang="en" sz="1400"/>
              <a:t> Defines marked/highlighted text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&lt;nav&gt;</a:t>
            </a:r>
            <a:r>
              <a:rPr lang="en" sz="1400"/>
              <a:t> </a:t>
            </a:r>
            <a:r>
              <a:rPr lang="en" sz="1400">
                <a:highlight>
                  <a:srgbClr val="FFFFFF"/>
                </a:highlight>
              </a:rPr>
              <a:t>Defines navigation links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&lt;section&gt; </a:t>
            </a:r>
            <a:r>
              <a:rPr lang="en" sz="1400"/>
              <a:t>Defines a section in a document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&lt;summary&gt;</a:t>
            </a:r>
            <a:r>
              <a:rPr lang="en" sz="1400"/>
              <a:t> </a:t>
            </a:r>
            <a:r>
              <a:rPr lang="en" sz="1400">
                <a:highlight>
                  <a:srgbClr val="FFFFFF"/>
                </a:highlight>
              </a:rPr>
              <a:t>Defines a visible heading for a &lt;details&gt; element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980000"/>
                </a:solidFill>
              </a:rPr>
              <a:t>&lt;time&gt;</a:t>
            </a:r>
            <a:r>
              <a:rPr lang="en" sz="1400"/>
              <a:t> Defines a date/time. It </a:t>
            </a:r>
            <a:r>
              <a:rPr lang="en" sz="1400">
                <a:highlight>
                  <a:srgbClr val="FFFFFF"/>
                </a:highlight>
              </a:rPr>
              <a:t>can also be used to encode dates and times in a machine-readable way so that user agents can offer to add birthday reminders or scheduled events to the user's </a:t>
            </a:r>
            <a:r>
              <a:rPr lang="en" sz="1400">
                <a:highlight>
                  <a:srgbClr val="FFFFFF"/>
                </a:highlight>
              </a:rPr>
              <a:t>calendar</a:t>
            </a:r>
            <a:r>
              <a:rPr lang="en" sz="1400">
                <a:highlight>
                  <a:srgbClr val="FFFFFF"/>
                </a:highlight>
              </a:rPr>
              <a:t>, and search engines can produce smarter results.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460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Non-Semantic Elements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Non-semantic elements tell nothing clearly about their contents,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&lt;div&gt; </a:t>
            </a:r>
            <a:r>
              <a:rPr lang="en" sz="1600"/>
              <a:t>is a block level non-semantic element, which you  should only use if you can't think of a better semantic  block element to use, or don't want to add any specific  meaning.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&lt;span&gt; </a:t>
            </a:r>
            <a:r>
              <a:rPr lang="en" sz="1600"/>
              <a:t>is an inline non-semantic element, which you should only use if you can't think of a better semantic  text element to wrap your content, or don't want to add any specific meaning.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19375"/>
            <a:ext cx="85206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Hyperlinks allow linking documents to any other document. </a:t>
            </a:r>
            <a:endParaRPr sz="1600"/>
          </a:p>
          <a:p>
            <a:pPr indent="0" lvl="0" marL="127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Absolute URL</a:t>
            </a:r>
            <a:r>
              <a:rPr lang="en" sz="1600"/>
              <a:t>: </a:t>
            </a:r>
            <a:r>
              <a:rPr lang="en" sz="1600">
                <a:highlight>
                  <a:srgbClr val="FFFFFF"/>
                </a:highlight>
              </a:rPr>
              <a:t>a full web address</a:t>
            </a:r>
            <a:endParaRPr sz="1600"/>
          </a:p>
          <a:p>
            <a:pPr indent="0" lvl="0" marL="127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Relative URL</a:t>
            </a:r>
            <a:r>
              <a:rPr lang="en" sz="1600"/>
              <a:t>: </a:t>
            </a:r>
            <a:r>
              <a:rPr lang="en" sz="1600">
                <a:highlight>
                  <a:srgbClr val="FFFFFF"/>
                </a:highlight>
              </a:rPr>
              <a:t>without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https://www…</a:t>
            </a:r>
            <a:endParaRPr sz="1600">
              <a:highlight>
                <a:srgbClr val="FFFFFF"/>
              </a:highlight>
            </a:endParaRPr>
          </a:p>
          <a:p>
            <a:pPr indent="0" lvl="0" marL="127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127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Target Attribute</a:t>
            </a:r>
            <a:r>
              <a:rPr lang="en" sz="1600">
                <a:highlight>
                  <a:srgbClr val="FFFFFF"/>
                </a:highlight>
              </a:rPr>
              <a:t>: </a:t>
            </a:r>
            <a:r>
              <a:rPr lang="en" sz="1600"/>
              <a:t>The target attribute specifies where to open the linked document.</a:t>
            </a:r>
            <a:endParaRPr sz="1600"/>
          </a:p>
          <a:p>
            <a:pPr indent="0" lvl="0" marL="127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target attribute can have one of the following values:</a:t>
            </a:r>
            <a:endParaRPr sz="1600"/>
          </a:p>
          <a:p>
            <a:pPr indent="-330200" lvl="0" marL="4572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_blank - Opens the linked document in a new window or tab</a:t>
            </a:r>
            <a:endParaRPr sz="1600"/>
          </a:p>
          <a:p>
            <a:pPr indent="-330200" lvl="0" marL="4572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_self - Opens the linked document in the same window/tab as it was clicked (this is default)</a:t>
            </a:r>
            <a:endParaRPr sz="1600"/>
          </a:p>
          <a:p>
            <a:pPr indent="-330200" lvl="0" marL="4572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_parent - Opens the linked document in the parent frame</a:t>
            </a:r>
            <a:endParaRPr sz="1600"/>
          </a:p>
          <a:p>
            <a:pPr indent="-330200" lvl="0" marL="4572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framename</a:t>
            </a:r>
            <a:r>
              <a:rPr lang="en" sz="1600"/>
              <a:t> - Opens the linked document in a named frame</a:t>
            </a:r>
            <a:endParaRPr sz="1600"/>
          </a:p>
          <a:p>
            <a:pPr indent="0" lvl="0" marL="127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12700" marR="55245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352975"/>
            <a:ext cx="8520600" cy="4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Title attribute</a:t>
            </a:r>
            <a:r>
              <a:rPr lang="en" sz="1600">
                <a:highlight>
                  <a:srgbClr val="FFFFFF"/>
                </a:highlight>
              </a:rPr>
              <a:t> specifies extra information about an element. The information is most often shown as a tooltip text when the mouse moves over the element.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Link Colors</a:t>
            </a:r>
            <a:r>
              <a:rPr lang="en" sz="1600"/>
              <a:t>: By default, a link will appear like this (in all browsers):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unvisited link is underlined and blue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visited link is underlined and purple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active link is underlined and red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can change the default colors, by using CSS.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721360" rtl="0" algn="l">
              <a:lnSpc>
                <a:spcPct val="11329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/>
              <a:t>Clear link wording is a good practice (avoid “click  here”)</a:t>
            </a:r>
            <a:endParaRPr sz="1600"/>
          </a:p>
          <a:p>
            <a:pPr indent="-276224" lvl="0" marL="426719" marR="71120" rtl="0" algn="l">
              <a:lnSpc>
                <a:spcPct val="112400"/>
              </a:lnSpc>
              <a:spcBef>
                <a:spcPts val="101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–"/>
            </a:pPr>
            <a:r>
              <a:rPr lang="en" sz="1600"/>
              <a:t>Accessibility: screen readers jump from link to link, search  engines use links text, readers often skim the page</a:t>
            </a:r>
            <a:endParaRPr sz="1600"/>
          </a:p>
          <a:p>
            <a:pPr indent="-276224" lvl="0" marL="426719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–"/>
            </a:pPr>
            <a:r>
              <a:rPr lang="en" sz="1600"/>
              <a:t>Don't repeat the URL as part of the link text</a:t>
            </a:r>
            <a:endParaRPr sz="1600"/>
          </a:p>
          <a:p>
            <a:pPr indent="-276224" lvl="0" marL="426719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–"/>
            </a:pPr>
            <a:r>
              <a:rPr lang="en" sz="1600"/>
              <a:t>Don't say "link" or "links to" in the link text</a:t>
            </a:r>
            <a:endParaRPr sz="1600"/>
          </a:p>
          <a:p>
            <a:pPr indent="-276224" lvl="0" marL="426719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–"/>
            </a:pPr>
            <a:r>
              <a:rPr lang="en" sz="1600"/>
              <a:t>Keep your link label as short as possible</a:t>
            </a:r>
            <a:endParaRPr sz="1600"/>
          </a:p>
          <a:p>
            <a:pPr indent="-276224" lvl="0" marL="426719" marR="30480" rtl="0" algn="l">
              <a:lnSpc>
                <a:spcPct val="1124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–"/>
            </a:pPr>
            <a:r>
              <a:rPr lang="en" sz="1600"/>
              <a:t>Minimize instances where multiple copies of the same text  are linked to different places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/>
              <a:t>Create a home page with navigation menu linking to home, projects, pictures, contacts.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