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ae2a189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ae2a189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e2a189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e2a189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ad7a85f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ad7a85f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ae2a189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ae2a189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d7a85f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d7a85f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ae2a1890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ae2a1890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ad7a85f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ad7a85f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ae2a18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e2a18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d7a85f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d7a85f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ad7a85f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ad7a85f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ae2a1890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ae2a1890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e2a189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e2a189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e2a1890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e2a1890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Websites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Getting Started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and Dynamic Web Server</a:t>
            </a:r>
            <a:endParaRPr/>
          </a:p>
        </p:txBody>
      </p:sp>
      <p:sp>
        <p:nvSpPr>
          <p:cNvPr id="109" name="Google Shape;109;p22"/>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30200" lvl="0" marL="457200" marR="5080" rtl="0" algn="l">
              <a:lnSpc>
                <a:spcPct val="93400"/>
              </a:lnSpc>
              <a:spcBef>
                <a:spcPts val="0"/>
              </a:spcBef>
              <a:spcAft>
                <a:spcPts val="0"/>
              </a:spcAft>
              <a:buSzPts val="1600"/>
              <a:buChar char="-"/>
            </a:pPr>
            <a:r>
              <a:rPr lang="en" sz="1600"/>
              <a:t>A static web server, or stack, consists of a computer(hardware) with an HTTP</a:t>
            </a:r>
            <a:r>
              <a:rPr lang="en" sz="1600"/>
              <a:t>(HyperText Transfer Protocol)</a:t>
            </a:r>
            <a:r>
              <a:rPr lang="en" sz="1600"/>
              <a:t> server(software). It is called "static" because the server sends hosted files "as-is" to your browser.</a:t>
            </a:r>
            <a:endParaRPr sz="1600"/>
          </a:p>
          <a:p>
            <a:pPr indent="-330200" lvl="0" marL="457200" marR="5080" rtl="0" algn="l">
              <a:lnSpc>
                <a:spcPct val="93400"/>
              </a:lnSpc>
              <a:spcBef>
                <a:spcPts val="0"/>
              </a:spcBef>
              <a:spcAft>
                <a:spcPts val="0"/>
              </a:spcAft>
              <a:buSzPts val="1600"/>
              <a:buChar char="-"/>
            </a:pPr>
            <a:r>
              <a:rPr lang="en" sz="1600"/>
              <a:t>A dynamic web server consists of a static web server plus extra software, most commonly an application server and a database. It is called  "dynamic" because the application server updates the hosted files before sending them to your browser via the HTTP server.</a:t>
            </a:r>
            <a:endParaRPr sz="1600"/>
          </a:p>
          <a:p>
            <a:pPr indent="0" lvl="0" marL="0" marR="5080" rtl="0" algn="l">
              <a:lnSpc>
                <a:spcPct val="93400"/>
              </a:lnSpc>
              <a:spcBef>
                <a:spcPts val="0"/>
              </a:spcBef>
              <a:spcAft>
                <a:spcPts val="0"/>
              </a:spcAft>
              <a:buNone/>
            </a:pPr>
            <a:r>
              <a:t/>
            </a:r>
            <a:endParaRPr sz="1600"/>
          </a:p>
          <a:p>
            <a:pPr indent="0" lvl="0" marL="0" marR="5080" rtl="0" algn="l">
              <a:lnSpc>
                <a:spcPct val="93400"/>
              </a:lnSpc>
              <a:spcBef>
                <a:spcPts val="0"/>
              </a:spcBef>
              <a:spcAft>
                <a:spcPts val="0"/>
              </a:spcAft>
              <a:buNone/>
            </a:pPr>
            <a:r>
              <a:rPr lang="en" sz="1400"/>
              <a:t>A </a:t>
            </a:r>
            <a:r>
              <a:rPr b="1" lang="en" sz="1400"/>
              <a:t>database</a:t>
            </a:r>
            <a:r>
              <a:rPr lang="en" sz="1400"/>
              <a:t> is a collection of information in an organized manner for easy access and management. </a:t>
            </a:r>
            <a:endParaRPr sz="1400"/>
          </a:p>
          <a:p>
            <a:pPr indent="0" lvl="0" marL="0" marR="5080" rtl="0" algn="l">
              <a:lnSpc>
                <a:spcPct val="93400"/>
              </a:lnSpc>
              <a:spcBef>
                <a:spcPts val="0"/>
              </a:spcBef>
              <a:spcAft>
                <a:spcPts val="0"/>
              </a:spcAft>
              <a:buNone/>
            </a:pPr>
            <a:r>
              <a:rPr lang="en" sz="1400"/>
              <a:t>A database could be as simple as a file.</a:t>
            </a:r>
            <a:endParaRPr sz="1400"/>
          </a:p>
          <a:p>
            <a:pPr indent="0" lvl="0" marL="0" marR="5080" rtl="0" algn="l">
              <a:lnSpc>
                <a:spcPct val="93400"/>
              </a:lnSpc>
              <a:spcBef>
                <a:spcPts val="0"/>
              </a:spcBef>
              <a:spcAft>
                <a:spcPts val="0"/>
              </a:spcAft>
              <a:buNone/>
            </a:pPr>
            <a:r>
              <a:rPr lang="en" sz="1400"/>
              <a:t>A google sheet or an excel sheet are simple examples of a database. </a:t>
            </a:r>
            <a:endParaRPr sz="1400"/>
          </a:p>
          <a:p>
            <a:pPr indent="0" lvl="0" marL="0" marR="5080" rtl="0" algn="l">
              <a:lnSpc>
                <a:spcPct val="93400"/>
              </a:lnSpc>
              <a:spcBef>
                <a:spcPts val="0"/>
              </a:spcBef>
              <a:spcAft>
                <a:spcPts val="0"/>
              </a:spcAft>
              <a:buNone/>
            </a:pPr>
            <a:r>
              <a:rPr lang="en" sz="1400"/>
              <a:t>In a spreadsheet  we store data in rows and columns. Such databases are also called tabular databases.</a:t>
            </a:r>
            <a:endParaRPr sz="1400"/>
          </a:p>
          <a:p>
            <a:pPr indent="0" lvl="0" marL="0" marR="5080" rtl="0" algn="l">
              <a:lnSpc>
                <a:spcPct val="93400"/>
              </a:lnSpc>
              <a:spcBef>
                <a:spcPts val="0"/>
              </a:spcBef>
              <a:spcAft>
                <a:spcPts val="0"/>
              </a:spcAft>
              <a:buNone/>
            </a:pPr>
            <a:r>
              <a:rPr lang="en" sz="1400"/>
              <a:t>Some examples of more professional tabular databases are MYSQL, ORACLE, MSSQL, POSTGRES.</a:t>
            </a:r>
            <a:endParaRPr sz="1400"/>
          </a:p>
          <a:p>
            <a:pPr indent="0" lvl="0" marL="0" rtl="0" algn="l">
              <a:spcBef>
                <a:spcPts val="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Client-Side Environment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2700" marR="15875" rtl="0" algn="just">
              <a:lnSpc>
                <a:spcPct val="113888"/>
              </a:lnSpc>
              <a:spcBef>
                <a:spcPts val="0"/>
              </a:spcBef>
              <a:spcAft>
                <a:spcPts val="0"/>
              </a:spcAft>
              <a:buClr>
                <a:schemeClr val="dk1"/>
              </a:buClr>
              <a:buFont typeface="Arial"/>
              <a:buNone/>
            </a:pPr>
            <a:r>
              <a:rPr lang="en" sz="1600"/>
              <a:t>The client-side environment used to run scripts is usually a browser. The processing takes place on the end users computer. The source code is transferred from the web server to the users computer over the internet and run directly in the browser.</a:t>
            </a:r>
            <a:endParaRPr sz="1600"/>
          </a:p>
          <a:p>
            <a:pPr indent="0" lvl="0" marL="12700" marR="5080" rtl="0" algn="l">
              <a:lnSpc>
                <a:spcPct val="95100"/>
              </a:lnSpc>
              <a:spcBef>
                <a:spcPts val="1315"/>
              </a:spcBef>
              <a:spcAft>
                <a:spcPts val="0"/>
              </a:spcAft>
              <a:buClr>
                <a:schemeClr val="dk1"/>
              </a:buClr>
              <a:buFont typeface="Arial"/>
              <a:buNone/>
            </a:pPr>
            <a:r>
              <a:rPr lang="en" sz="1600"/>
              <a:t>The scripting language needs to be enabled on the client computer. Sometimes if a user is conscious of security risks they may switch the scripting facility off. When this is the case a message usually pops up to alert the user when script is attempting to run.</a:t>
            </a:r>
            <a:endParaRPr sz="1600"/>
          </a:p>
          <a:p>
            <a:pPr indent="0" lvl="0" marL="12700" marR="139700" rtl="0" algn="l">
              <a:lnSpc>
                <a:spcPct val="113888"/>
              </a:lnSpc>
              <a:spcBef>
                <a:spcPts val="1420"/>
              </a:spcBef>
              <a:spcAft>
                <a:spcPts val="0"/>
              </a:spcAft>
              <a:buClr>
                <a:schemeClr val="dk1"/>
              </a:buClr>
              <a:buFont typeface="Arial"/>
              <a:buNone/>
            </a:pPr>
            <a:r>
              <a:rPr lang="en" sz="1600"/>
              <a:t>Scripts that execute in client side. In context of websites, it is scripts that execute in the browser of the user.</a:t>
            </a:r>
            <a:endParaRPr sz="1600"/>
          </a:p>
          <a:p>
            <a:pPr indent="0" lvl="0" marL="12700" rtl="0" algn="l">
              <a:lnSpc>
                <a:spcPct val="100000"/>
              </a:lnSpc>
              <a:spcBef>
                <a:spcPts val="650"/>
              </a:spcBef>
              <a:spcAft>
                <a:spcPts val="0"/>
              </a:spcAft>
              <a:buClr>
                <a:schemeClr val="dk1"/>
              </a:buClr>
              <a:buFont typeface="Arial"/>
              <a:buNone/>
            </a:pPr>
            <a:r>
              <a:rPr lang="en" sz="1600"/>
              <a:t>Eg: Javascript, etc.</a:t>
            </a:r>
            <a:endParaRPr sz="1600"/>
          </a:p>
          <a:p>
            <a:pPr indent="0" lvl="0" marL="12700" rtl="0" algn="l">
              <a:lnSpc>
                <a:spcPct val="100000"/>
              </a:lnSpc>
              <a:spcBef>
                <a:spcPts val="700"/>
              </a:spcBef>
              <a:spcAft>
                <a:spcPts val="0"/>
              </a:spcAft>
              <a:buClr>
                <a:schemeClr val="dk1"/>
              </a:buClr>
              <a:buFont typeface="Arial"/>
              <a:buNone/>
            </a:pPr>
            <a:r>
              <a:rPr lang="en" sz="1600"/>
              <a:t>(JQuery: library built on top of Javascript so also client side).</a:t>
            </a:r>
            <a:endParaRPr sz="1600"/>
          </a:p>
          <a:p>
            <a:pPr indent="0" lvl="0" marL="0" rtl="0" algn="l">
              <a:spcBef>
                <a:spcPts val="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Server-Side Environment</a:t>
            </a:r>
            <a:endParaRPr/>
          </a:p>
        </p:txBody>
      </p:sp>
      <p:sp>
        <p:nvSpPr>
          <p:cNvPr id="121" name="Google Shape;121;p24"/>
          <p:cNvSpPr txBox="1"/>
          <p:nvPr>
            <p:ph idx="1" type="body"/>
          </p:nvPr>
        </p:nvSpPr>
        <p:spPr>
          <a:xfrm>
            <a:off x="311700" y="1152475"/>
            <a:ext cx="8520600" cy="3828300"/>
          </a:xfrm>
          <a:prstGeom prst="rect">
            <a:avLst/>
          </a:prstGeom>
        </p:spPr>
        <p:txBody>
          <a:bodyPr anchorCtr="0" anchor="t" bIns="91425" lIns="91425" spcFirstLastPara="1" rIns="91425" wrap="square" tIns="91425">
            <a:noAutofit/>
          </a:bodyPr>
          <a:lstStyle/>
          <a:p>
            <a:pPr indent="-330200" lvl="0" marL="457200" marR="5080" rtl="0" algn="l">
              <a:lnSpc>
                <a:spcPct val="113953"/>
              </a:lnSpc>
              <a:spcBef>
                <a:spcPts val="0"/>
              </a:spcBef>
              <a:spcAft>
                <a:spcPts val="0"/>
              </a:spcAft>
              <a:buSzPts val="1600"/>
              <a:buChar char="-"/>
            </a:pPr>
            <a:r>
              <a:rPr lang="en" sz="1600"/>
              <a:t>The server-side environment that runs a scripting language is a web server.  A user's request is fulfilled by running a script directly on the web server to generate dynamic HTML pages. This HTML is then sent to the client browser. It is usually used to provide interactive web sites that interface to  databases or other data stores on the server.</a:t>
            </a:r>
            <a:endParaRPr sz="1600"/>
          </a:p>
          <a:p>
            <a:pPr indent="-330200" lvl="0" marL="457200" marR="5080" rtl="0" algn="l">
              <a:lnSpc>
                <a:spcPct val="113953"/>
              </a:lnSpc>
              <a:spcBef>
                <a:spcPts val="0"/>
              </a:spcBef>
              <a:spcAft>
                <a:spcPts val="0"/>
              </a:spcAft>
              <a:buSzPts val="1600"/>
              <a:buChar char="-"/>
            </a:pPr>
            <a:r>
              <a:rPr lang="en" sz="1600"/>
              <a:t>This is different from client-side scripting where scripts are run by the viewing web browser, usually in JavaScript. The primary advantage to server-side scripting is the ability to highly customize the response based on the user's requirements, access rights, or queries into data stores.</a:t>
            </a:r>
            <a:endParaRPr sz="1600"/>
          </a:p>
          <a:p>
            <a:pPr indent="0" lvl="0" marL="12700" rtl="0" algn="l">
              <a:lnSpc>
                <a:spcPct val="100000"/>
              </a:lnSpc>
              <a:spcBef>
                <a:spcPts val="1430"/>
              </a:spcBef>
              <a:spcAft>
                <a:spcPts val="0"/>
              </a:spcAft>
              <a:buNone/>
            </a:pPr>
            <a:r>
              <a:rPr lang="en" sz="1600"/>
              <a:t>Server Side:</a:t>
            </a:r>
            <a:endParaRPr sz="1600"/>
          </a:p>
          <a:p>
            <a:pPr indent="0" lvl="0" marL="12700" rtl="0" algn="l">
              <a:lnSpc>
                <a:spcPct val="100000"/>
              </a:lnSpc>
              <a:spcBef>
                <a:spcPts val="1430"/>
              </a:spcBef>
              <a:spcAft>
                <a:spcPts val="0"/>
              </a:spcAft>
              <a:buClr>
                <a:schemeClr val="dk1"/>
              </a:buClr>
              <a:buFont typeface="Arial"/>
              <a:buNone/>
            </a:pPr>
            <a:r>
              <a:rPr lang="en" sz="1600"/>
              <a:t>Scripts that execute in the Server. In context of website, it is scripts that execute on application servers.</a:t>
            </a:r>
            <a:endParaRPr sz="1600"/>
          </a:p>
          <a:p>
            <a:pPr indent="0" lvl="0" marL="12700" rtl="0" algn="l">
              <a:lnSpc>
                <a:spcPct val="100000"/>
              </a:lnSpc>
              <a:spcBef>
                <a:spcPts val="770"/>
              </a:spcBef>
              <a:spcAft>
                <a:spcPts val="0"/>
              </a:spcAft>
              <a:buClr>
                <a:schemeClr val="dk1"/>
              </a:buClr>
              <a:buFont typeface="Arial"/>
              <a:buNone/>
            </a:pPr>
            <a:r>
              <a:rPr lang="en" sz="1600"/>
              <a:t>Eg: PHP, Python, Ruby etc</a:t>
            </a:r>
            <a:endParaRPr sz="1600"/>
          </a:p>
          <a:p>
            <a:pPr indent="0" lvl="0" marL="0" rtl="0" algn="l">
              <a:spcBef>
                <a:spcPts val="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Structure of HTML</a:t>
            </a:r>
            <a:endParaRPr/>
          </a:p>
        </p:txBody>
      </p:sp>
      <p:sp>
        <p:nvSpPr>
          <p:cNvPr id="127" name="Google Shape;127;p25"/>
          <p:cNvSpPr txBox="1"/>
          <p:nvPr>
            <p:ph idx="1" type="body"/>
          </p:nvPr>
        </p:nvSpPr>
        <p:spPr>
          <a:xfrm>
            <a:off x="311700" y="1152475"/>
            <a:ext cx="8520600" cy="3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An HTML 4 document is composed of three parts:</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sz="1100">
                <a:solidFill>
                  <a:schemeClr val="dk1"/>
                </a:solidFill>
              </a:rPr>
              <a:t>a line containing HTML version information,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 declarative header section (delimited by the HEAD element),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a body, which contains the document's actual content. The body is implemented by the BODY element.</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sp>
        <p:nvSpPr>
          <p:cNvPr id="128" name="Google Shape;128;p25"/>
          <p:cNvSpPr txBox="1"/>
          <p:nvPr/>
        </p:nvSpPr>
        <p:spPr>
          <a:xfrm>
            <a:off x="488125" y="2404525"/>
            <a:ext cx="2268900" cy="2164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&lt;!DOCTYPE html&gt;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&lt;html lang="en"&gt;</a:t>
            </a:r>
            <a:endParaRPr sz="1000">
              <a:solidFill>
                <a:srgbClr val="980000"/>
              </a:solidFill>
            </a:endParaRPr>
          </a:p>
          <a:p>
            <a:pPr indent="0" lvl="0" marL="0" rtl="0" algn="l">
              <a:lnSpc>
                <a:spcPct val="150000"/>
              </a:lnSpc>
              <a:spcBef>
                <a:spcPts val="0"/>
              </a:spcBef>
              <a:spcAft>
                <a:spcPts val="0"/>
              </a:spcAft>
              <a:buNone/>
            </a:pPr>
            <a:r>
              <a:rPr lang="en" sz="1000">
                <a:solidFill>
                  <a:srgbClr val="980000"/>
                </a:solidFill>
              </a:rPr>
              <a:t>&lt;head&gt;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   &lt;title&gt;Document&lt;/title&gt;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&lt;/head&gt;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&lt;body&gt;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  </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&lt;/body&gt;</a:t>
            </a:r>
            <a:endParaRPr sz="1000">
              <a:solidFill>
                <a:srgbClr val="980000"/>
              </a:solidFill>
            </a:endParaRPr>
          </a:p>
          <a:p>
            <a:pPr indent="0" lvl="0" marL="0" rtl="0" algn="l">
              <a:lnSpc>
                <a:spcPct val="150000"/>
              </a:lnSpc>
              <a:spcBef>
                <a:spcPts val="0"/>
              </a:spcBef>
              <a:spcAft>
                <a:spcPts val="0"/>
              </a:spcAft>
              <a:buClr>
                <a:schemeClr val="dk1"/>
              </a:buClr>
              <a:buSzPts val="1100"/>
              <a:buFont typeface="Arial"/>
              <a:buNone/>
            </a:pPr>
            <a:r>
              <a:rPr lang="en" sz="1000">
                <a:solidFill>
                  <a:srgbClr val="980000"/>
                </a:solidFill>
              </a:rPr>
              <a:t>&lt;/html&gt;</a:t>
            </a:r>
            <a:endParaRPr sz="1000">
              <a:solidFill>
                <a:srgbClr val="980000"/>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the Web</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or World Wide Web was invented by Sir Tim Berners-Lee in 1989.</a:t>
            </a:r>
            <a:endParaRPr/>
          </a:p>
          <a:p>
            <a:pPr indent="0" lvl="0" marL="0" rtl="0" algn="l">
              <a:spcBef>
                <a:spcPts val="1600"/>
              </a:spcBef>
              <a:spcAft>
                <a:spcPts val="0"/>
              </a:spcAft>
              <a:buNone/>
            </a:pPr>
            <a:r>
              <a:rPr lang="en"/>
              <a:t>WorldWideWeb.app was the first web browser, also written by Tim. </a:t>
            </a:r>
            <a:endParaRPr/>
          </a:p>
          <a:p>
            <a:pPr indent="0" lvl="0" marL="0" rtl="0" algn="l">
              <a:spcBef>
                <a:spcPts val="1600"/>
              </a:spcBef>
              <a:spcAft>
                <a:spcPts val="0"/>
              </a:spcAft>
              <a:buNone/>
            </a:pPr>
            <a:r>
              <a:rPr lang="en"/>
              <a:t>W3C: World Wide Web Consortium </a:t>
            </a:r>
            <a:r>
              <a:rPr lang="en" sz="1600">
                <a:highlight>
                  <a:srgbClr val="FFFFFF"/>
                </a:highlight>
              </a:rPr>
              <a:t>is the main international standards organization for the World Wide Web.</a:t>
            </a:r>
            <a:endParaRPr sz="16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Websites Work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a:t>
            </a:r>
            <a:endParaRPr/>
          </a:p>
          <a:p>
            <a:pPr indent="-330200" lvl="0" marL="457200" marR="392430" rtl="0" algn="l">
              <a:lnSpc>
                <a:spcPct val="112500"/>
              </a:lnSpc>
              <a:spcBef>
                <a:spcPts val="1600"/>
              </a:spcBef>
              <a:spcAft>
                <a:spcPts val="0"/>
              </a:spcAft>
              <a:buSzPts val="1600"/>
              <a:buChar char="-"/>
            </a:pPr>
            <a:r>
              <a:rPr lang="en" sz="1600"/>
              <a:t>a collection of separate documents and files(text, graphics, PDFs, etc.) that are usually connected together in some way.</a:t>
            </a:r>
            <a:endParaRPr sz="1600"/>
          </a:p>
          <a:p>
            <a:pPr indent="-330200" lvl="0" marL="457200" marR="392430" rtl="0" algn="l">
              <a:lnSpc>
                <a:spcPct val="112500"/>
              </a:lnSpc>
              <a:spcBef>
                <a:spcPts val="0"/>
              </a:spcBef>
              <a:spcAft>
                <a:spcPts val="0"/>
              </a:spcAft>
              <a:buSzPts val="1600"/>
              <a:buChar char="-"/>
            </a:pPr>
            <a:r>
              <a:rPr lang="en" sz="1600"/>
              <a:t>web pages are text documents which are marked up in order to be displayed in a web browser such as Google Chrome, Firefox, Microsoft Internet Explorer or Edge, or Apple's Safari.</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379650"/>
            <a:ext cx="85206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BROWSER:</a:t>
            </a:r>
            <a:endParaRPr/>
          </a:p>
          <a:p>
            <a:pPr indent="-330200" lvl="0" marL="457200" marR="732790" rtl="0" algn="l">
              <a:lnSpc>
                <a:spcPct val="113214"/>
              </a:lnSpc>
              <a:spcBef>
                <a:spcPts val="1600"/>
              </a:spcBef>
              <a:spcAft>
                <a:spcPts val="0"/>
              </a:spcAft>
              <a:buSzPts val="1600"/>
              <a:buChar char="-"/>
            </a:pPr>
            <a:r>
              <a:rPr lang="en" sz="1600"/>
              <a:t>a computer program used for accessing sites or information on a network (such as the World Wide Web)</a:t>
            </a:r>
            <a:endParaRPr sz="1600"/>
          </a:p>
          <a:p>
            <a:pPr indent="-330200" lvl="0" marL="457200" marR="5080" rtl="0" algn="l">
              <a:lnSpc>
                <a:spcPct val="94200"/>
              </a:lnSpc>
              <a:spcBef>
                <a:spcPts val="1185"/>
              </a:spcBef>
              <a:spcAft>
                <a:spcPts val="0"/>
              </a:spcAft>
              <a:buSzPts val="1600"/>
              <a:buChar char="-"/>
            </a:pPr>
            <a:r>
              <a:rPr lang="en" sz="1600"/>
              <a:t>the browser application retrieves(or fetches) code, usually written in HTML(HyperText Markup Language) and other computer languages, from a web server.</a:t>
            </a:r>
            <a:endParaRPr sz="1600"/>
          </a:p>
          <a:p>
            <a:pPr indent="-330200" lvl="0" marL="457200" marR="181610" rtl="0" algn="just">
              <a:lnSpc>
                <a:spcPct val="113214"/>
              </a:lnSpc>
              <a:spcBef>
                <a:spcPts val="1320"/>
              </a:spcBef>
              <a:spcAft>
                <a:spcPts val="0"/>
              </a:spcAft>
              <a:buSzPts val="1600"/>
              <a:buChar char="-"/>
            </a:pPr>
            <a:r>
              <a:rPr lang="en" sz="1600"/>
              <a:t>the web address, or URL(Uniform Resource Locator) in the address bar tells the browser where to obtain a page or pages from.</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Server</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198120" rtl="0" algn="l">
              <a:lnSpc>
                <a:spcPct val="112766"/>
              </a:lnSpc>
              <a:spcBef>
                <a:spcPts val="0"/>
              </a:spcBef>
              <a:spcAft>
                <a:spcPts val="0"/>
              </a:spcAft>
              <a:buSzPts val="1600"/>
              <a:buChar char="-"/>
            </a:pPr>
            <a:r>
              <a:rPr lang="en" sz="1600"/>
              <a:t>"Web server" can refer to hardware or software, or both of them working together.</a:t>
            </a:r>
            <a:endParaRPr sz="1600"/>
          </a:p>
          <a:p>
            <a:pPr indent="-330200" lvl="0" marL="457200" marR="649605" rtl="0" algn="l">
              <a:lnSpc>
                <a:spcPct val="112766"/>
              </a:lnSpc>
              <a:spcBef>
                <a:spcPts val="1060"/>
              </a:spcBef>
              <a:spcAft>
                <a:spcPts val="0"/>
              </a:spcAft>
              <a:buSzPts val="1600"/>
              <a:buChar char="-"/>
            </a:pPr>
            <a:r>
              <a:rPr lang="en" sz="1600"/>
              <a:t>a computer that stores web server software and a website's component files (e.g. HTML documents, images, CSS  stylesheets, and JavaScript files)</a:t>
            </a:r>
            <a:endParaRPr sz="1600"/>
          </a:p>
          <a:p>
            <a:pPr indent="-330200" lvl="0" marL="457200" marR="5080" rtl="0" algn="l">
              <a:lnSpc>
                <a:spcPct val="94100"/>
              </a:lnSpc>
              <a:spcBef>
                <a:spcPts val="985"/>
              </a:spcBef>
              <a:spcAft>
                <a:spcPts val="0"/>
              </a:spcAft>
              <a:buSzPts val="1600"/>
              <a:buChar char="-"/>
            </a:pPr>
            <a:r>
              <a:rPr lang="en" sz="1600"/>
              <a:t>a web server includes several parts that control how web users access hosted files, at minimum an HTTP(HyperText Transfer Protocol) server. </a:t>
            </a:r>
            <a:endParaRPr sz="1600"/>
          </a:p>
          <a:p>
            <a:pPr indent="-330200" lvl="0" marL="457200" marR="5080" rtl="0" algn="l">
              <a:lnSpc>
                <a:spcPct val="94100"/>
              </a:lnSpc>
              <a:spcBef>
                <a:spcPts val="985"/>
              </a:spcBef>
              <a:spcAft>
                <a:spcPts val="0"/>
              </a:spcAft>
              <a:buSzPts val="1600"/>
              <a:buChar char="-"/>
            </a:pPr>
            <a:r>
              <a:rPr lang="en" sz="1600"/>
              <a:t>An HTTP server is a piece of software that understands URLs(web addresses) and HTTP(the protocol your browser uses to view webpages). It can be accessed through the domain names(like mozilla.org) of websites it stores, and delivers their content to the end-user's device.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HTTP(HyperText Transfer Protocol)</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109220" rtl="0" algn="l">
              <a:lnSpc>
                <a:spcPct val="112187"/>
              </a:lnSpc>
              <a:spcBef>
                <a:spcPts val="0"/>
              </a:spcBef>
              <a:spcAft>
                <a:spcPts val="0"/>
              </a:spcAft>
              <a:buSzPts val="1600"/>
              <a:buChar char="-"/>
            </a:pPr>
            <a:r>
              <a:rPr lang="en" sz="1600"/>
              <a:t>The HTTP protocol is a request/response protocol. It specifies how to transfer hypertext between two computers</a:t>
            </a:r>
            <a:endParaRPr sz="1600"/>
          </a:p>
          <a:p>
            <a:pPr indent="-330200" lvl="0" marL="457200" marR="109220" rtl="0" algn="l">
              <a:lnSpc>
                <a:spcPct val="112187"/>
              </a:lnSpc>
              <a:spcBef>
                <a:spcPts val="0"/>
              </a:spcBef>
              <a:spcAft>
                <a:spcPts val="0"/>
              </a:spcAft>
              <a:buSzPts val="1600"/>
              <a:buChar char="-"/>
            </a:pPr>
            <a:r>
              <a:rPr lang="en" sz="1600"/>
              <a:t>A Protocol is a set of rules for communication between two computers. HTTP is a</a:t>
            </a:r>
            <a:endParaRPr sz="1600"/>
          </a:p>
          <a:p>
            <a:pPr indent="-330200" lvl="0" marL="914400" rtl="0" algn="l">
              <a:lnSpc>
                <a:spcPct val="105781"/>
              </a:lnSpc>
              <a:spcBef>
                <a:spcPts val="0"/>
              </a:spcBef>
              <a:spcAft>
                <a:spcPts val="0"/>
              </a:spcAft>
              <a:buSzPts val="1600"/>
              <a:buChar char="-"/>
            </a:pPr>
            <a:r>
              <a:rPr lang="en" sz="1600"/>
              <a:t>textual:</a:t>
            </a:r>
            <a:endParaRPr sz="1600"/>
          </a:p>
          <a:p>
            <a:pPr indent="38100" lvl="0" marL="1333500" marR="342900" rtl="0" algn="l">
              <a:lnSpc>
                <a:spcPct val="112187"/>
              </a:lnSpc>
              <a:spcBef>
                <a:spcPts val="204"/>
              </a:spcBef>
              <a:spcAft>
                <a:spcPts val="0"/>
              </a:spcAft>
              <a:buClr>
                <a:schemeClr val="dk1"/>
              </a:buClr>
              <a:buFont typeface="Arial"/>
              <a:buNone/>
            </a:pPr>
            <a:r>
              <a:rPr lang="en" sz="1600"/>
              <a:t>All commands are plain-text and human-readable.</a:t>
            </a:r>
            <a:endParaRPr sz="1600"/>
          </a:p>
          <a:p>
            <a:pPr indent="-330200" lvl="0" marL="914400" rtl="0" algn="l">
              <a:lnSpc>
                <a:spcPct val="105781"/>
              </a:lnSpc>
              <a:spcBef>
                <a:spcPts val="0"/>
              </a:spcBef>
              <a:spcAft>
                <a:spcPts val="0"/>
              </a:spcAft>
              <a:buSzPts val="1600"/>
              <a:buChar char="-"/>
            </a:pPr>
            <a:r>
              <a:rPr lang="en" sz="1600"/>
              <a:t>stateless protocol:</a:t>
            </a:r>
            <a:endParaRPr sz="1600"/>
          </a:p>
          <a:p>
            <a:pPr indent="38100" lvl="0" marL="1333500" marR="5080" rtl="0" algn="l">
              <a:lnSpc>
                <a:spcPct val="111843"/>
              </a:lnSpc>
              <a:spcBef>
                <a:spcPts val="210"/>
              </a:spcBef>
              <a:spcAft>
                <a:spcPts val="0"/>
              </a:spcAft>
              <a:buClr>
                <a:schemeClr val="dk1"/>
              </a:buClr>
              <a:buFont typeface="Arial"/>
              <a:buNone/>
            </a:pPr>
            <a:r>
              <a:rPr lang="en" sz="1600"/>
              <a:t>Neither the server nor the client remember previous communications.</a:t>
            </a:r>
            <a:endParaRPr sz="1600"/>
          </a:p>
          <a:p>
            <a:pPr indent="0" lvl="0" marL="0" rtl="0" algn="l">
              <a:spcBef>
                <a:spcPts val="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Response</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highlight>
                  <a:srgbClr val="FFFFFF"/>
                </a:highlight>
              </a:rPr>
              <a:t>An </a:t>
            </a:r>
            <a:r>
              <a:rPr b="1" lang="en" sz="1600">
                <a:highlight>
                  <a:srgbClr val="FFFFFF"/>
                </a:highlight>
              </a:rPr>
              <a:t>HTTP response</a:t>
            </a:r>
            <a:r>
              <a:rPr lang="en" sz="1600">
                <a:highlight>
                  <a:srgbClr val="FFFFFF"/>
                </a:highlight>
              </a:rPr>
              <a:t> is made by a server to a client. </a:t>
            </a:r>
            <a:endParaRPr sz="1600">
              <a:highlight>
                <a:srgbClr val="FFFFFF"/>
              </a:highlight>
            </a:endParaRPr>
          </a:p>
          <a:p>
            <a:pPr indent="-330200" lvl="0" marL="457200" rtl="0" algn="l">
              <a:spcBef>
                <a:spcPts val="0"/>
              </a:spcBef>
              <a:spcAft>
                <a:spcPts val="0"/>
              </a:spcAft>
              <a:buSzPts val="1600"/>
              <a:buChar char="-"/>
            </a:pPr>
            <a:r>
              <a:rPr lang="en" sz="1600">
                <a:highlight>
                  <a:srgbClr val="FFFFFF"/>
                </a:highlight>
              </a:rPr>
              <a:t>The aim of the </a:t>
            </a:r>
            <a:r>
              <a:rPr b="1" lang="en" sz="1600">
                <a:highlight>
                  <a:srgbClr val="FFFFFF"/>
                </a:highlight>
              </a:rPr>
              <a:t>response</a:t>
            </a:r>
            <a:r>
              <a:rPr lang="en" sz="1600">
                <a:highlight>
                  <a:srgbClr val="FFFFFF"/>
                </a:highlight>
              </a:rPr>
              <a:t> is to inform the client that the action it requested has been executed.</a:t>
            </a:r>
            <a:endParaRPr sz="1600">
              <a:highlight>
                <a:srgbClr val="FFFFFF"/>
              </a:highlight>
            </a:endParaRPr>
          </a:p>
          <a:p>
            <a:pPr indent="-330200" lvl="0" marL="457200" rtl="0" algn="l">
              <a:spcBef>
                <a:spcPts val="0"/>
              </a:spcBef>
              <a:spcAft>
                <a:spcPts val="0"/>
              </a:spcAft>
              <a:buSzPts val="1600"/>
              <a:buChar char="-"/>
            </a:pPr>
            <a:r>
              <a:rPr lang="en" sz="1600">
                <a:highlight>
                  <a:srgbClr val="FFFFFF"/>
                </a:highlight>
              </a:rPr>
              <a:t>A response could be a success response or an error response.</a:t>
            </a:r>
            <a:endParaRPr sz="16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Web Server Work</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114935" rtl="0" algn="l">
              <a:lnSpc>
                <a:spcPct val="93900"/>
              </a:lnSpc>
              <a:spcBef>
                <a:spcPts val="0"/>
              </a:spcBef>
              <a:spcAft>
                <a:spcPts val="0"/>
              </a:spcAft>
              <a:buSzPts val="1600"/>
              <a:buChar char="-"/>
            </a:pPr>
            <a:r>
              <a:rPr lang="en" sz="1600"/>
              <a:t>Whenever you type a URL in a browser requesting a file that is hosted on the web server, the browser requests the file via  HTTP</a:t>
            </a:r>
            <a:r>
              <a:rPr lang="en" sz="1600"/>
              <a:t>(HyperText Transfer Protocol).</a:t>
            </a:r>
            <a:endParaRPr sz="1600"/>
          </a:p>
          <a:p>
            <a:pPr indent="-330200" lvl="0" marL="457200" marR="5080" rtl="0" algn="l">
              <a:lnSpc>
                <a:spcPct val="112500"/>
              </a:lnSpc>
              <a:spcBef>
                <a:spcPts val="0"/>
              </a:spcBef>
              <a:spcAft>
                <a:spcPts val="0"/>
              </a:spcAft>
              <a:buSzPts val="1600"/>
              <a:buChar char="-"/>
            </a:pPr>
            <a:r>
              <a:rPr lang="en" sz="1600"/>
              <a:t>When the request reaches the correct web server (hardware),  the HTTP server (software) accepts request, finds the requested document (if it doesn't then a 404 response is returned), and sends it back to the browser, also through HTTP.</a:t>
            </a:r>
            <a:endParaRPr sz="1600"/>
          </a:p>
          <a:p>
            <a:pPr indent="0" lvl="0" marL="0" rtl="0" algn="l">
              <a:spcBef>
                <a:spcPts val="0"/>
              </a:spcBef>
              <a:spcAft>
                <a:spcPts val="1600"/>
              </a:spcAft>
              <a:buNone/>
            </a:pPr>
            <a:r>
              <a:t/>
            </a:r>
            <a:endParaRPr/>
          </a:p>
        </p:txBody>
      </p:sp>
      <p:sp>
        <p:nvSpPr>
          <p:cNvPr id="97" name="Google Shape;97;p20"/>
          <p:cNvSpPr/>
          <p:nvPr/>
        </p:nvSpPr>
        <p:spPr>
          <a:xfrm>
            <a:off x="880044" y="2602140"/>
            <a:ext cx="7383900" cy="246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vs HTTPS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5080" rtl="0" algn="l">
              <a:lnSpc>
                <a:spcPct val="93500"/>
              </a:lnSpc>
              <a:spcBef>
                <a:spcPts val="0"/>
              </a:spcBef>
              <a:spcAft>
                <a:spcPts val="0"/>
              </a:spcAft>
              <a:buSzPts val="1600"/>
              <a:buChar char="-"/>
            </a:pPr>
            <a:r>
              <a:rPr lang="en" sz="1600"/>
              <a:t>HyperText Transfer Protocol Secure (HTTPS) is the secure version of HTTP(port 80), the protocol over which data is sent between your browser and the website that you are connected to. </a:t>
            </a:r>
            <a:endParaRPr sz="1600"/>
          </a:p>
          <a:p>
            <a:pPr indent="-330200" lvl="0" marL="457200" marR="5080" rtl="0" algn="l">
              <a:lnSpc>
                <a:spcPct val="93500"/>
              </a:lnSpc>
              <a:spcBef>
                <a:spcPts val="0"/>
              </a:spcBef>
              <a:spcAft>
                <a:spcPts val="0"/>
              </a:spcAft>
              <a:buSzPts val="1600"/>
              <a:buChar char="-"/>
            </a:pPr>
            <a:r>
              <a:rPr lang="en" sz="1600"/>
              <a:t>The 'S' at the end of HTTPS(port 443) stands for 'Secure'. It means all communications between your browser and the website are encrypted. This helps keep  communications secure. </a:t>
            </a:r>
            <a:endParaRPr sz="1600"/>
          </a:p>
          <a:p>
            <a:pPr indent="-330200" lvl="0" marL="457200" marR="5080" rtl="0" algn="l">
              <a:lnSpc>
                <a:spcPct val="93500"/>
              </a:lnSpc>
              <a:spcBef>
                <a:spcPts val="0"/>
              </a:spcBef>
              <a:spcAft>
                <a:spcPts val="0"/>
              </a:spcAft>
              <a:buSzPts val="1600"/>
              <a:buChar char="-"/>
            </a:pPr>
            <a:r>
              <a:rPr lang="en" sz="1600"/>
              <a:t>Some search engines(e.g. Google) now give preference to sites with HTTPS.</a:t>
            </a:r>
            <a:endParaRPr sz="1600"/>
          </a:p>
          <a:p>
            <a:pPr indent="0" lvl="0" marL="0" rtl="0" algn="l">
              <a:spcBef>
                <a:spcPts val="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