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f5149ec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f5149ec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5149ec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5149ec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73eb0d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73eb0d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5149ec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5149ec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f5149ec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f5149ec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65692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65692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65692d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65692d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f5149e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f5149e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f5149ec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f5149ec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f5149ec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f5149ec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5149ec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5149ec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f73eb0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f73eb0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73eb0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73eb0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5149ec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5149ec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5149ecb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5149ecb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dnjs.com/libraries/normaliz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GRID-BASED LAYOUT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304800" y="304800"/>
            <a:ext cx="8515350" cy="4581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Column Grid System</a:t>
            </a:r>
            <a:endParaRPr/>
          </a:p>
        </p:txBody>
      </p:sp>
      <p:pic>
        <p:nvPicPr>
          <p:cNvPr id="107" name="Google Shape;107;p23"/>
          <p:cNvPicPr preferRelativeResize="0"/>
          <p:nvPr/>
        </p:nvPicPr>
        <p:blipFill>
          <a:blip r:embed="rId3">
            <a:alphaModFix/>
          </a:blip>
          <a:stretch>
            <a:fillRect/>
          </a:stretch>
        </p:blipFill>
        <p:spPr>
          <a:xfrm>
            <a:off x="152400" y="1600200"/>
            <a:ext cx="8839201" cy="293713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Dividing our page into 12 equal grids:</a:t>
            </a:r>
            <a:endParaRPr/>
          </a:p>
        </p:txBody>
      </p:sp>
      <p:pic>
        <p:nvPicPr>
          <p:cNvPr id="113" name="Google Shape;113;p24"/>
          <p:cNvPicPr preferRelativeResize="0"/>
          <p:nvPr/>
        </p:nvPicPr>
        <p:blipFill>
          <a:blip r:embed="rId3">
            <a:alphaModFix/>
          </a:blip>
          <a:stretch>
            <a:fillRect/>
          </a:stretch>
        </p:blipFill>
        <p:spPr>
          <a:xfrm>
            <a:off x="304800" y="1170125"/>
            <a:ext cx="399179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Space</a:t>
            </a:r>
            <a:endParaRPr/>
          </a:p>
        </p:txBody>
      </p:sp>
      <p:sp>
        <p:nvSpPr>
          <p:cNvPr id="119" name="Google Shape;119;p25"/>
          <p:cNvSpPr txBox="1"/>
          <p:nvPr>
            <p:ph idx="1" type="body"/>
          </p:nvPr>
        </p:nvSpPr>
        <p:spPr>
          <a:xfrm>
            <a:off x="311700" y="712925"/>
            <a:ext cx="8520600" cy="430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Space that does not contain anything. </a:t>
            </a:r>
            <a:endParaRPr sz="1600"/>
          </a:p>
          <a:p>
            <a:pPr indent="-330200" lvl="0" marL="457200" rtl="0" algn="l">
              <a:spcBef>
                <a:spcPts val="0"/>
              </a:spcBef>
              <a:spcAft>
                <a:spcPts val="0"/>
              </a:spcAft>
              <a:buSzPts val="1600"/>
              <a:buChar char="-"/>
            </a:pPr>
            <a:r>
              <a:rPr lang="en" sz="1600"/>
              <a:t>We can create negative space by giving padding or margins to our elements.</a:t>
            </a:r>
            <a:endParaRPr sz="1600"/>
          </a:p>
          <a:p>
            <a:pPr indent="-330200" lvl="0" marL="457200" rtl="0" algn="l">
              <a:spcBef>
                <a:spcPts val="0"/>
              </a:spcBef>
              <a:spcAft>
                <a:spcPts val="0"/>
              </a:spcAft>
              <a:buSzPts val="1600"/>
              <a:buChar char="-"/>
            </a:pPr>
            <a:r>
              <a:rPr lang="en" sz="1600"/>
              <a:t>Margins push elements away from each other. While padding creates space internally.</a:t>
            </a:r>
            <a:endParaRPr sz="1600"/>
          </a:p>
        </p:txBody>
      </p:sp>
      <p:pic>
        <p:nvPicPr>
          <p:cNvPr id="120" name="Google Shape;120;p25"/>
          <p:cNvPicPr preferRelativeResize="0"/>
          <p:nvPr/>
        </p:nvPicPr>
        <p:blipFill>
          <a:blip r:embed="rId3">
            <a:alphaModFix/>
          </a:blip>
          <a:stretch>
            <a:fillRect/>
          </a:stretch>
        </p:blipFill>
        <p:spPr>
          <a:xfrm>
            <a:off x="311700" y="1727700"/>
            <a:ext cx="8520601" cy="3160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311700" y="397075"/>
            <a:ext cx="8520600" cy="453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Exercise:</a:t>
            </a:r>
            <a:r>
              <a:rPr lang="en"/>
              <a:t> Recreate the following mockup using grid-based layout. Divide the page into rows and columns.Use relative units like percentage.</a:t>
            </a:r>
            <a:endParaRPr/>
          </a:p>
        </p:txBody>
      </p:sp>
      <p:pic>
        <p:nvPicPr>
          <p:cNvPr id="126" name="Google Shape;126;p26"/>
          <p:cNvPicPr preferRelativeResize="0"/>
          <p:nvPr/>
        </p:nvPicPr>
        <p:blipFill>
          <a:blip r:embed="rId3">
            <a:alphaModFix/>
          </a:blip>
          <a:stretch>
            <a:fillRect/>
          </a:stretch>
        </p:blipFill>
        <p:spPr>
          <a:xfrm>
            <a:off x="457200" y="1345675"/>
            <a:ext cx="8212499" cy="3507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152400" y="152400"/>
            <a:ext cx="8839199" cy="475956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Normalize</a:t>
            </a:r>
            <a:endParaRPr/>
          </a:p>
        </p:txBody>
      </p:sp>
      <p:sp>
        <p:nvSpPr>
          <p:cNvPr id="137" name="Google Shape;13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Makes sure that your CSS styles are interpreted the same across all browsers.</a:t>
            </a:r>
            <a:endParaRPr/>
          </a:p>
          <a:p>
            <a:pPr indent="0" lvl="0" marL="0" rtl="0" algn="l">
              <a:spcBef>
                <a:spcPts val="1600"/>
              </a:spcBef>
              <a:spcAft>
                <a:spcPts val="0"/>
              </a:spcAft>
              <a:buNone/>
            </a:pPr>
            <a:r>
              <a:rPr lang="en" sz="1400"/>
              <a:t>cdn(Content Delivery Network):</a:t>
            </a:r>
            <a:endParaRPr sz="1400"/>
          </a:p>
          <a:p>
            <a:pPr indent="0" lvl="0" marL="0" rtl="0" algn="l">
              <a:spcBef>
                <a:spcPts val="1600"/>
              </a:spcBef>
              <a:spcAft>
                <a:spcPts val="0"/>
              </a:spcAft>
              <a:buNone/>
            </a:pPr>
            <a:r>
              <a:rPr lang="en">
                <a:solidFill>
                  <a:srgbClr val="434343"/>
                </a:solidFill>
              </a:rPr>
              <a:t>&lt;link rel="stylesheet" href="https://cdnjs.cloudflare.com/ajax/libs/normalize/8.0.1/normalize.min.css" /&gt;</a:t>
            </a:r>
            <a:endParaRPr>
              <a:solidFill>
                <a:srgbClr val="434343"/>
              </a:solidFill>
            </a:endParaRPr>
          </a:p>
          <a:p>
            <a:pPr indent="0" lvl="0" marL="0" rtl="0" algn="l">
              <a:spcBef>
                <a:spcPts val="1600"/>
              </a:spcBef>
              <a:spcAft>
                <a:spcPts val="1600"/>
              </a:spcAft>
              <a:buNone/>
            </a:pPr>
            <a:r>
              <a:rPr lang="en" u="sng">
                <a:solidFill>
                  <a:schemeClr val="hlink"/>
                </a:solidFill>
                <a:hlinkClick r:id="rId3"/>
              </a:rPr>
              <a:t>https://cdnjs.com/libraries/normalize</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732950" y="143400"/>
            <a:ext cx="7678100" cy="4908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381000" y="567750"/>
            <a:ext cx="8460126" cy="4008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304800" y="152400"/>
            <a:ext cx="8496300" cy="4762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52400" y="152400"/>
            <a:ext cx="8839200" cy="472883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Grid-Based Layout</a:t>
            </a:r>
            <a:endParaRPr/>
          </a:p>
        </p:txBody>
      </p:sp>
      <p:sp>
        <p:nvSpPr>
          <p:cNvPr id="80" name="Google Shape;80;p18"/>
          <p:cNvSpPr txBox="1"/>
          <p:nvPr>
            <p:ph idx="1" type="body"/>
          </p:nvPr>
        </p:nvSpPr>
        <p:spPr>
          <a:xfrm>
            <a:off x="311700" y="847675"/>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 enable stability and structure in a web layout, giving the designer a logical template to build the site on.</a:t>
            </a:r>
            <a:endParaRPr/>
          </a:p>
          <a:p>
            <a:pPr indent="0" lvl="0" marL="0" rtl="0" algn="l">
              <a:spcBef>
                <a:spcPts val="1600"/>
              </a:spcBef>
              <a:spcAft>
                <a:spcPts val="0"/>
              </a:spcAft>
              <a:buNone/>
            </a:pPr>
            <a:r>
              <a:rPr lang="en"/>
              <a:t>A grid is the division of a layout with vertical and/or horizontal guidelines to incorporate margins, spaces and columns in order to provide a framework for organizing content.</a:t>
            </a:r>
            <a:endParaRPr/>
          </a:p>
          <a:p>
            <a:pPr indent="0" lvl="0" marL="0" rtl="0" algn="l">
              <a:spcBef>
                <a:spcPts val="1600"/>
              </a:spcBef>
              <a:spcAft>
                <a:spcPts val="0"/>
              </a:spcAft>
              <a:buNone/>
            </a:pPr>
            <a:r>
              <a:rPr lang="en"/>
              <a:t>Grids aid in creating a uniform structure to start the design with.</a:t>
            </a:r>
            <a:endParaRPr/>
          </a:p>
          <a:p>
            <a:pPr indent="0" lvl="0" marL="0" rtl="0" algn="l">
              <a:spcBef>
                <a:spcPts val="1600"/>
              </a:spcBef>
              <a:spcAft>
                <a:spcPts val="1600"/>
              </a:spcAft>
              <a:buNone/>
            </a:pPr>
            <a:r>
              <a:rPr lang="en"/>
              <a:t>Using a grid within your designs helps bring structure to your content and gives you a place to start from.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your grids</a:t>
            </a:r>
            <a:endParaRPr/>
          </a:p>
        </p:txBody>
      </p:sp>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 are a great way to line up items, keeping your designs clean, user-friendly, and streamlined.</a:t>
            </a:r>
            <a:endParaRPr/>
          </a:p>
          <a:p>
            <a:pPr indent="0" lvl="0" marL="0" rtl="0" algn="l">
              <a:spcBef>
                <a:spcPts val="1600"/>
              </a:spcBef>
              <a:spcAft>
                <a:spcPts val="1600"/>
              </a:spcAft>
              <a:buNone/>
            </a:pPr>
            <a:r>
              <a:rPr lang="en"/>
              <a:t>Your grid can be as complex or as simple as you like. The more complex and elaborate your grid layout is, the more freedom you have within it. The simpler it is, the more room for interpretation there is. The choice is up to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152400" y="304800"/>
            <a:ext cx="8839200" cy="456566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1"/>
          <p:cNvPicPr preferRelativeResize="0"/>
          <p:nvPr/>
        </p:nvPicPr>
        <p:blipFill>
          <a:blip r:embed="rId3">
            <a:alphaModFix/>
          </a:blip>
          <a:stretch>
            <a:fillRect/>
          </a:stretch>
        </p:blipFill>
        <p:spPr>
          <a:xfrm>
            <a:off x="2971800" y="990600"/>
            <a:ext cx="3171825" cy="289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