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7556500" cx="10083800"/>
  <p:notesSz cx="10083800" cy="7556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94729C0-143E-41DD-B3E3-9765B205AF5D}">
  <a:tblStyle styleId="{494729C0-143E-41DD-B3E3-9765B205AF5D}"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slide" Target="slides/slide41.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008375" y="3589325"/>
            <a:ext cx="8067025" cy="3400425"/>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g4ae5b9642b_0_0:notes"/>
          <p:cNvSpPr/>
          <p:nvPr>
            <p:ph idx="2" type="sldImg"/>
          </p:nvPr>
        </p:nvSpPr>
        <p:spPr>
          <a:xfrm>
            <a:off x="1680950" y="566725"/>
            <a:ext cx="6723000" cy="2833800"/>
          </a:xfrm>
          <a:custGeom>
            <a:rect b="b" l="l" r="r" t="t"/>
            <a:pathLst>
              <a:path extrusionOk="0" h="120000" w="120000">
                <a:moveTo>
                  <a:pt x="0" y="0"/>
                </a:moveTo>
                <a:lnTo>
                  <a:pt x="120000" y="0"/>
                </a:lnTo>
                <a:lnTo>
                  <a:pt x="120000" y="120000"/>
                </a:lnTo>
                <a:lnTo>
                  <a:pt x="0" y="120000"/>
                </a:lnTo>
                <a:close/>
              </a:path>
            </a:pathLst>
          </a:custGeom>
        </p:spPr>
      </p:sp>
      <p:sp>
        <p:nvSpPr>
          <p:cNvPr id="41" name="Google Shape;41;g4ae5b9642b_0_0:notes"/>
          <p:cNvSpPr txBox="1"/>
          <p:nvPr>
            <p:ph idx="1" type="body"/>
          </p:nvPr>
        </p:nvSpPr>
        <p:spPr>
          <a:xfrm>
            <a:off x="1008375" y="3589325"/>
            <a:ext cx="8067000" cy="34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9: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11: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2: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2: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3: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5: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6: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7: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8: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9: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20: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21: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22: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23: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24: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25: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26: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6: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27: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28: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8: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29: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9: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30: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0: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31: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1: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32: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2: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33: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3: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34: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4: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35: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5: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36: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6: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37: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7: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38: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8: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39: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9: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40: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0: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3: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4d463ac694_0_0:notes"/>
          <p:cNvSpPr txBox="1"/>
          <p:nvPr>
            <p:ph idx="1" type="body"/>
          </p:nvPr>
        </p:nvSpPr>
        <p:spPr>
          <a:xfrm>
            <a:off x="1008375" y="3589325"/>
            <a:ext cx="8067000" cy="34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4d463ac694_0_0:notes"/>
          <p:cNvSpPr/>
          <p:nvPr>
            <p:ph idx="2" type="sldImg"/>
          </p:nvPr>
        </p:nvSpPr>
        <p:spPr>
          <a:xfrm>
            <a:off x="1680950" y="566725"/>
            <a:ext cx="6723000" cy="28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41: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1: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4: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5: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6: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7: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8: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2560320" y="628650"/>
            <a:ext cx="4963159" cy="695960"/>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b="0" i="0" sz="4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514984" y="1732279"/>
            <a:ext cx="9053830" cy="43967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b="0" i="0" sz="2800">
                <a:solidFill>
                  <a:schemeClr val="dk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 name="Google Shape;14;p2"/>
          <p:cNvSpPr txBox="1"/>
          <p:nvPr>
            <p:ph idx="11" type="ftr"/>
          </p:nvPr>
        </p:nvSpPr>
        <p:spPr>
          <a:xfrm>
            <a:off x="3428492" y="7027545"/>
            <a:ext cx="3226816" cy="377825"/>
          </a:xfrm>
          <a:prstGeom prst="rect">
            <a:avLst/>
          </a:prstGeom>
          <a:noFill/>
          <a:ln>
            <a:noFill/>
          </a:ln>
        </p:spPr>
        <p:txBody>
          <a:bodyPr anchorCtr="0" anchor="t" bIns="0" lIns="0" spcFirstLastPara="1" rIns="0" wrap="square" tIns="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0" type="dt"/>
          </p:nvPr>
        </p:nvSpPr>
        <p:spPr>
          <a:xfrm>
            <a:off x="504190" y="7027545"/>
            <a:ext cx="2319274" cy="377825"/>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7260336" y="7027545"/>
            <a:ext cx="2319274" cy="37782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7" name="Shape 17"/>
        <p:cNvGrpSpPr/>
        <p:nvPr/>
      </p:nvGrpSpPr>
      <p:grpSpPr>
        <a:xfrm>
          <a:off x="0" y="0"/>
          <a:ext cx="0" cy="0"/>
          <a:chOff x="0" y="0"/>
          <a:chExt cx="0" cy="0"/>
        </a:xfrm>
      </p:grpSpPr>
      <p:sp>
        <p:nvSpPr>
          <p:cNvPr id="18" name="Google Shape;18;p3"/>
          <p:cNvSpPr txBox="1"/>
          <p:nvPr>
            <p:ph type="ctrTitle"/>
          </p:nvPr>
        </p:nvSpPr>
        <p:spPr>
          <a:xfrm>
            <a:off x="756285" y="2342515"/>
            <a:ext cx="8571230" cy="1586865"/>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1512570" y="4231640"/>
            <a:ext cx="7058660" cy="1889125"/>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3428492" y="7027545"/>
            <a:ext cx="3226816" cy="377825"/>
          </a:xfrm>
          <a:prstGeom prst="rect">
            <a:avLst/>
          </a:prstGeom>
          <a:noFill/>
          <a:ln>
            <a:noFill/>
          </a:ln>
        </p:spPr>
        <p:txBody>
          <a:bodyPr anchorCtr="0" anchor="t" bIns="0" lIns="0" spcFirstLastPara="1" rIns="0" wrap="square" tIns="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0" type="dt"/>
          </p:nvPr>
        </p:nvSpPr>
        <p:spPr>
          <a:xfrm>
            <a:off x="504190" y="7027545"/>
            <a:ext cx="2319274" cy="377825"/>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7260336" y="7027545"/>
            <a:ext cx="2319274" cy="37782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23" name="Shape 23"/>
        <p:cNvGrpSpPr/>
        <p:nvPr/>
      </p:nvGrpSpPr>
      <p:grpSpPr>
        <a:xfrm>
          <a:off x="0" y="0"/>
          <a:ext cx="0" cy="0"/>
          <a:chOff x="0" y="0"/>
          <a:chExt cx="0" cy="0"/>
        </a:xfrm>
      </p:grpSpPr>
      <p:sp>
        <p:nvSpPr>
          <p:cNvPr id="24" name="Google Shape;24;p4"/>
          <p:cNvSpPr txBox="1"/>
          <p:nvPr>
            <p:ph type="title"/>
          </p:nvPr>
        </p:nvSpPr>
        <p:spPr>
          <a:xfrm>
            <a:off x="2560320" y="628650"/>
            <a:ext cx="4963159" cy="695960"/>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b="0" i="0" sz="4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504190" y="1737995"/>
            <a:ext cx="4386453" cy="498729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4"/>
          <p:cNvSpPr txBox="1"/>
          <p:nvPr>
            <p:ph idx="2" type="body"/>
          </p:nvPr>
        </p:nvSpPr>
        <p:spPr>
          <a:xfrm>
            <a:off x="5193157" y="1737995"/>
            <a:ext cx="4386453" cy="498729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4"/>
          <p:cNvSpPr txBox="1"/>
          <p:nvPr>
            <p:ph idx="11" type="ftr"/>
          </p:nvPr>
        </p:nvSpPr>
        <p:spPr>
          <a:xfrm>
            <a:off x="3428492" y="7027545"/>
            <a:ext cx="3226816" cy="377825"/>
          </a:xfrm>
          <a:prstGeom prst="rect">
            <a:avLst/>
          </a:prstGeom>
          <a:noFill/>
          <a:ln>
            <a:noFill/>
          </a:ln>
        </p:spPr>
        <p:txBody>
          <a:bodyPr anchorCtr="0" anchor="t" bIns="0" lIns="0" spcFirstLastPara="1" rIns="0" wrap="square" tIns="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0" type="dt"/>
          </p:nvPr>
        </p:nvSpPr>
        <p:spPr>
          <a:xfrm>
            <a:off x="504190" y="7027545"/>
            <a:ext cx="2319274" cy="377825"/>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7260336" y="7027545"/>
            <a:ext cx="2319274" cy="37782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30" name="Shape 30"/>
        <p:cNvGrpSpPr/>
        <p:nvPr/>
      </p:nvGrpSpPr>
      <p:grpSpPr>
        <a:xfrm>
          <a:off x="0" y="0"/>
          <a:ext cx="0" cy="0"/>
          <a:chOff x="0" y="0"/>
          <a:chExt cx="0" cy="0"/>
        </a:xfrm>
      </p:grpSpPr>
      <p:sp>
        <p:nvSpPr>
          <p:cNvPr id="31" name="Google Shape;31;p5"/>
          <p:cNvSpPr txBox="1"/>
          <p:nvPr>
            <p:ph type="title"/>
          </p:nvPr>
        </p:nvSpPr>
        <p:spPr>
          <a:xfrm>
            <a:off x="2560320" y="628650"/>
            <a:ext cx="4963159" cy="695960"/>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b="0" i="0" sz="4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1" type="ftr"/>
          </p:nvPr>
        </p:nvSpPr>
        <p:spPr>
          <a:xfrm>
            <a:off x="3428492" y="7027545"/>
            <a:ext cx="3226816" cy="377825"/>
          </a:xfrm>
          <a:prstGeom prst="rect">
            <a:avLst/>
          </a:prstGeom>
          <a:noFill/>
          <a:ln>
            <a:noFill/>
          </a:ln>
        </p:spPr>
        <p:txBody>
          <a:bodyPr anchorCtr="0" anchor="t" bIns="0" lIns="0" spcFirstLastPara="1" rIns="0" wrap="square" tIns="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0" type="dt"/>
          </p:nvPr>
        </p:nvSpPr>
        <p:spPr>
          <a:xfrm>
            <a:off x="504190" y="7027545"/>
            <a:ext cx="2319274" cy="377825"/>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7260336" y="7027545"/>
            <a:ext cx="2319274" cy="37782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35" name="Shape 35"/>
        <p:cNvGrpSpPr/>
        <p:nvPr/>
      </p:nvGrpSpPr>
      <p:grpSpPr>
        <a:xfrm>
          <a:off x="0" y="0"/>
          <a:ext cx="0" cy="0"/>
          <a:chOff x="0" y="0"/>
          <a:chExt cx="0" cy="0"/>
        </a:xfrm>
      </p:grpSpPr>
      <p:sp>
        <p:nvSpPr>
          <p:cNvPr id="36" name="Google Shape;36;p6"/>
          <p:cNvSpPr txBox="1"/>
          <p:nvPr>
            <p:ph idx="11" type="ftr"/>
          </p:nvPr>
        </p:nvSpPr>
        <p:spPr>
          <a:xfrm>
            <a:off x="3428492" y="7027545"/>
            <a:ext cx="3226816" cy="377825"/>
          </a:xfrm>
          <a:prstGeom prst="rect">
            <a:avLst/>
          </a:prstGeom>
          <a:noFill/>
          <a:ln>
            <a:noFill/>
          </a:ln>
        </p:spPr>
        <p:txBody>
          <a:bodyPr anchorCtr="0" anchor="t" bIns="0" lIns="0" spcFirstLastPara="1" rIns="0" wrap="square" tIns="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0" type="dt"/>
          </p:nvPr>
        </p:nvSpPr>
        <p:spPr>
          <a:xfrm>
            <a:off x="504190" y="7027545"/>
            <a:ext cx="2319274" cy="377825"/>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7260336" y="7027545"/>
            <a:ext cx="2319274" cy="37782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560320" y="628650"/>
            <a:ext cx="4963159" cy="69596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514984" y="1732279"/>
            <a:ext cx="9053830" cy="43967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28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3428492" y="7027545"/>
            <a:ext cx="3226816" cy="377825"/>
          </a:xfrm>
          <a:prstGeom prst="rect">
            <a:avLst/>
          </a:prstGeom>
          <a:noFill/>
          <a:ln>
            <a:noFill/>
          </a:ln>
        </p:spPr>
        <p:txBody>
          <a:bodyPr anchorCtr="0" anchor="t" bIns="0" lIns="0" spcFirstLastPara="1" rIns="0" wrap="square" tIns="0"/>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0" type="dt"/>
          </p:nvPr>
        </p:nvSpPr>
        <p:spPr>
          <a:xfrm>
            <a:off x="504190" y="7027545"/>
            <a:ext cx="2319274" cy="377825"/>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7260336" y="7027545"/>
            <a:ext cx="2319274" cy="377825"/>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www.favicon.cc/" TargetMode="External"/><Relationship Id="rId4" Type="http://schemas.openxmlformats.org/officeDocument/2006/relationships/hyperlink" Target="http://www.w3schools.com/tags/ref_language_codes.asp" TargetMode="External"/><Relationship Id="rId5" Type="http://schemas.openxmlformats.org/officeDocument/2006/relationships/hyperlink" Target="http://www.w3schools.com/tags/ref_language_codes.as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digitalcareerinstitute.org/e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www.mozilla.org/en-U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www.example.com/projects/index.html" TargetMode="External"/><Relationship Id="rId4" Type="http://schemas.openxmlformats.org/officeDocument/2006/relationships/hyperlink" Target="http://www.example.com/projects/" TargetMode="External"/><Relationship Id="rId5" Type="http://schemas.openxmlformats.org/officeDocument/2006/relationships/hyperlink" Target="http://www.example.com/projects/pdfs/example.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mailto:agata@dci.org" TargetMode="External"/><Relationship Id="rId4" Type="http://schemas.openxmlformats.org/officeDocument/2006/relationships/hyperlink" Target="mailto:agata@dci.or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hyperlink" Target="http://www.brainyquote.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hyperlink" Target="http://validator.w3.org/" TargetMode="External"/><Relationship Id="rId4" Type="http://schemas.openxmlformats.org/officeDocument/2006/relationships/hyperlink" Target="http://jigsaw.w3.org/css-validato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Google Shape;43;p7"/>
          <p:cNvSpPr txBox="1"/>
          <p:nvPr>
            <p:ph type="ctrTitle"/>
          </p:nvPr>
        </p:nvSpPr>
        <p:spPr>
          <a:xfrm>
            <a:off x="756285" y="2342515"/>
            <a:ext cx="8571300" cy="1587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US"/>
              <a:t>HTML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20" name="Shape 120"/>
        <p:cNvGrpSpPr/>
        <p:nvPr/>
      </p:nvGrpSpPr>
      <p:grpSpPr>
        <a:xfrm>
          <a:off x="0" y="0"/>
          <a:ext cx="0" cy="0"/>
          <a:chOff x="0" y="0"/>
          <a:chExt cx="0" cy="0"/>
        </a:xfrm>
      </p:grpSpPr>
      <p:sp>
        <p:nvSpPr>
          <p:cNvPr id="121" name="Google Shape;121;p16"/>
          <p:cNvSpPr txBox="1"/>
          <p:nvPr>
            <p:ph type="title"/>
          </p:nvPr>
        </p:nvSpPr>
        <p:spPr>
          <a:xfrm>
            <a:off x="756974" y="555000"/>
            <a:ext cx="7600200" cy="6960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HTML Document Structure</a:t>
            </a:r>
            <a:endParaRPr/>
          </a:p>
        </p:txBody>
      </p:sp>
      <p:sp>
        <p:nvSpPr>
          <p:cNvPr id="122" name="Google Shape;122;p16"/>
          <p:cNvSpPr txBox="1"/>
          <p:nvPr/>
        </p:nvSpPr>
        <p:spPr>
          <a:xfrm>
            <a:off x="862330" y="1567549"/>
            <a:ext cx="8405495" cy="4565650"/>
          </a:xfrm>
          <a:prstGeom prst="rect">
            <a:avLst/>
          </a:prstGeom>
          <a:noFill/>
          <a:ln>
            <a:noFill/>
          </a:ln>
        </p:spPr>
        <p:txBody>
          <a:bodyPr anchorCtr="0" anchor="t" bIns="0" lIns="0" spcFirstLastPara="1" rIns="0" wrap="square" tIns="170800">
            <a:noAutofit/>
          </a:bodyPr>
          <a:lstStyle/>
          <a:p>
            <a:pPr indent="0" lvl="0" marL="12700" marR="0" rtl="0" algn="l">
              <a:lnSpc>
                <a:spcPct val="100000"/>
              </a:lnSpc>
              <a:spcBef>
                <a:spcPts val="0"/>
              </a:spcBef>
              <a:spcAft>
                <a:spcPts val="0"/>
              </a:spcAft>
              <a:buNone/>
            </a:pPr>
            <a:r>
              <a:rPr lang="en-US" sz="2750">
                <a:latin typeface="Arial"/>
                <a:ea typeface="Arial"/>
                <a:cs typeface="Arial"/>
                <a:sym typeface="Arial"/>
              </a:rPr>
              <a:t>&lt;!DOCTYPE html&gt;: The doctype</a:t>
            </a:r>
            <a:endParaRPr sz="2750">
              <a:latin typeface="Arial"/>
              <a:ea typeface="Arial"/>
              <a:cs typeface="Arial"/>
              <a:sym typeface="Arial"/>
            </a:endParaRPr>
          </a:p>
          <a:p>
            <a:pPr indent="0" lvl="0" marL="384175" marR="0" rtl="0" algn="l">
              <a:lnSpc>
                <a:spcPct val="100000"/>
              </a:lnSpc>
              <a:spcBef>
                <a:spcPts val="800"/>
              </a:spcBef>
              <a:spcAft>
                <a:spcPts val="0"/>
              </a:spcAft>
              <a:buNone/>
            </a:pPr>
            <a:r>
              <a:rPr lang="en-US" sz="1700">
                <a:latin typeface="Droid Sans Mono"/>
                <a:ea typeface="Droid Sans Mono"/>
                <a:cs typeface="Droid Sans Mono"/>
                <a:sym typeface="Droid Sans Mono"/>
              </a:rPr>
              <a:t>Compliance with XHTML rules</a:t>
            </a:r>
            <a:endParaRPr sz="1700">
              <a:latin typeface="Droid Sans Mono"/>
              <a:ea typeface="Droid Sans Mono"/>
              <a:cs typeface="Droid Sans Mono"/>
              <a:sym typeface="Droid Sans Mono"/>
            </a:endParaRPr>
          </a:p>
          <a:p>
            <a:pPr indent="0" lvl="0" marL="0" marR="467994" rtl="0" algn="l">
              <a:lnSpc>
                <a:spcPct val="118235"/>
              </a:lnSpc>
              <a:spcBef>
                <a:spcPts val="85"/>
              </a:spcBef>
              <a:spcAft>
                <a:spcPts val="0"/>
              </a:spcAft>
              <a:buNone/>
            </a:pPr>
            <a:r>
              <a:t/>
            </a:r>
            <a:endParaRPr sz="1700">
              <a:latin typeface="Droid Sans Mono"/>
              <a:ea typeface="Droid Sans Mono"/>
              <a:cs typeface="Droid Sans Mono"/>
              <a:sym typeface="Droid Sans Mono"/>
            </a:endParaRPr>
          </a:p>
          <a:p>
            <a:pPr indent="0" lvl="0" marL="12700" marR="0" rtl="0" algn="l">
              <a:lnSpc>
                <a:spcPct val="100000"/>
              </a:lnSpc>
              <a:spcBef>
                <a:spcPts val="1105"/>
              </a:spcBef>
              <a:spcAft>
                <a:spcPts val="0"/>
              </a:spcAft>
              <a:buNone/>
            </a:pPr>
            <a:r>
              <a:rPr lang="en-US" sz="2750">
                <a:latin typeface="Arial"/>
                <a:ea typeface="Arial"/>
                <a:cs typeface="Arial"/>
                <a:sym typeface="Arial"/>
              </a:rPr>
              <a:t>&lt;html&gt;&lt;/html&gt;</a:t>
            </a:r>
            <a:endParaRPr sz="2750">
              <a:latin typeface="Arial"/>
              <a:ea typeface="Arial"/>
              <a:cs typeface="Arial"/>
              <a:sym typeface="Arial"/>
            </a:endParaRPr>
          </a:p>
          <a:p>
            <a:pPr indent="0" lvl="0" marL="384175" marR="0" rtl="0" algn="l">
              <a:lnSpc>
                <a:spcPct val="100000"/>
              </a:lnSpc>
              <a:spcBef>
                <a:spcPts val="790"/>
              </a:spcBef>
              <a:spcAft>
                <a:spcPts val="0"/>
              </a:spcAft>
              <a:buNone/>
            </a:pPr>
            <a:r>
              <a:rPr lang="en-US" sz="2250">
                <a:latin typeface="Arial"/>
                <a:ea typeface="Arial"/>
                <a:cs typeface="Arial"/>
                <a:sym typeface="Arial"/>
              </a:rPr>
              <a:t>wraps whole HTML page, known as root element</a:t>
            </a:r>
            <a:endParaRPr sz="2250">
              <a:latin typeface="Arial"/>
              <a:ea typeface="Arial"/>
              <a:cs typeface="Arial"/>
              <a:sym typeface="Arial"/>
            </a:endParaRPr>
          </a:p>
          <a:p>
            <a:pPr indent="0" lvl="0" marL="12700" marR="0" rtl="0" algn="l">
              <a:lnSpc>
                <a:spcPct val="100000"/>
              </a:lnSpc>
              <a:spcBef>
                <a:spcPts val="1010"/>
              </a:spcBef>
              <a:spcAft>
                <a:spcPts val="0"/>
              </a:spcAft>
              <a:buNone/>
            </a:pPr>
            <a:r>
              <a:rPr lang="en-US" sz="2750">
                <a:latin typeface="Arial"/>
                <a:ea typeface="Arial"/>
                <a:cs typeface="Arial"/>
                <a:sym typeface="Arial"/>
              </a:rPr>
              <a:t>&lt;head&gt;&lt;/head&gt;</a:t>
            </a:r>
            <a:endParaRPr sz="2750">
              <a:latin typeface="Arial"/>
              <a:ea typeface="Arial"/>
              <a:cs typeface="Arial"/>
              <a:sym typeface="Arial"/>
            </a:endParaRPr>
          </a:p>
          <a:p>
            <a:pPr indent="0" lvl="0" marL="384175" marR="5080" rtl="0" algn="l">
              <a:lnSpc>
                <a:spcPct val="112500"/>
              </a:lnSpc>
              <a:spcBef>
                <a:spcPts val="1030"/>
              </a:spcBef>
              <a:spcAft>
                <a:spcPts val="0"/>
              </a:spcAft>
              <a:buNone/>
            </a:pPr>
            <a:r>
              <a:rPr lang="en-US" sz="2400">
                <a:latin typeface="Arial"/>
                <a:ea typeface="Arial"/>
                <a:cs typeface="Arial"/>
                <a:sym typeface="Arial"/>
              </a:rPr>
              <a:t>a container for all information that is not content and is not  displayed, for example keywords, page description, CSS to  style the content, etc</a:t>
            </a:r>
            <a:endParaRPr sz="24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650722" y="555000"/>
            <a:ext cx="7071600" cy="6960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More HTML elements</a:t>
            </a:r>
            <a:endParaRPr/>
          </a:p>
        </p:txBody>
      </p:sp>
      <p:sp>
        <p:nvSpPr>
          <p:cNvPr id="128" name="Google Shape;128;p17"/>
          <p:cNvSpPr txBox="1"/>
          <p:nvPr/>
        </p:nvSpPr>
        <p:spPr>
          <a:xfrm>
            <a:off x="741680" y="1648714"/>
            <a:ext cx="8385175" cy="4479290"/>
          </a:xfrm>
          <a:prstGeom prst="rect">
            <a:avLst/>
          </a:prstGeom>
          <a:noFill/>
          <a:ln>
            <a:noFill/>
          </a:ln>
        </p:spPr>
        <p:txBody>
          <a:bodyPr anchorCtr="0" anchor="t" bIns="0" lIns="0" spcFirstLastPara="1" rIns="0" wrap="square" tIns="98425">
            <a:noAutofit/>
          </a:bodyPr>
          <a:lstStyle/>
          <a:p>
            <a:pPr indent="0" lvl="0" marL="12700" marR="0" rtl="0" algn="l">
              <a:lnSpc>
                <a:spcPct val="100000"/>
              </a:lnSpc>
              <a:spcBef>
                <a:spcPts val="0"/>
              </a:spcBef>
              <a:spcAft>
                <a:spcPts val="0"/>
              </a:spcAft>
              <a:buNone/>
            </a:pPr>
            <a:r>
              <a:rPr lang="en-US" sz="1850">
                <a:latin typeface="Arial"/>
                <a:ea typeface="Arial"/>
                <a:cs typeface="Arial"/>
                <a:sym typeface="Arial"/>
              </a:rPr>
              <a:t>&lt;title&gt;&lt;/title&gt;</a:t>
            </a:r>
            <a:endParaRPr sz="1850">
              <a:latin typeface="Arial"/>
              <a:ea typeface="Arial"/>
              <a:cs typeface="Arial"/>
              <a:sym typeface="Arial"/>
            </a:endParaRPr>
          </a:p>
          <a:p>
            <a:pPr indent="0" lvl="0" marL="12700" marR="0" rtl="0" algn="l">
              <a:lnSpc>
                <a:spcPct val="100000"/>
              </a:lnSpc>
              <a:spcBef>
                <a:spcPts val="680"/>
              </a:spcBef>
              <a:spcAft>
                <a:spcPts val="0"/>
              </a:spcAft>
              <a:buNone/>
            </a:pPr>
            <a:r>
              <a:rPr lang="en-US" sz="1850">
                <a:latin typeface="Arial"/>
                <a:ea typeface="Arial"/>
                <a:cs typeface="Arial"/>
                <a:sym typeface="Arial"/>
              </a:rPr>
              <a:t>Adding custom icons</a:t>
            </a:r>
            <a:endParaRPr sz="1850">
              <a:latin typeface="Arial"/>
              <a:ea typeface="Arial"/>
              <a:cs typeface="Arial"/>
              <a:sym typeface="Arial"/>
            </a:endParaRPr>
          </a:p>
          <a:p>
            <a:pPr indent="0" lvl="0" marL="262255" marR="5080" rtl="0" algn="l">
              <a:lnSpc>
                <a:spcPct val="159375"/>
              </a:lnSpc>
              <a:spcBef>
                <a:spcPts val="50"/>
              </a:spcBef>
              <a:spcAft>
                <a:spcPts val="0"/>
              </a:spcAft>
              <a:buNone/>
            </a:pPr>
            <a:r>
              <a:rPr lang="en-US" sz="1600">
                <a:latin typeface="Droid Sans Mono"/>
                <a:ea typeface="Droid Sans Mono"/>
                <a:cs typeface="Droid Sans Mono"/>
                <a:sym typeface="Droid Sans Mono"/>
              </a:rPr>
              <a:t>&lt;link rel="shortcut icon" href="favicon.ico" type="image/x­icon"&gt;  https:</a:t>
            </a:r>
            <a:r>
              <a:rPr lang="en-US" sz="1600" u="sng">
                <a:solidFill>
                  <a:schemeClr val="hlink"/>
                </a:solidFill>
                <a:latin typeface="Droid Sans Mono"/>
                <a:ea typeface="Droid Sans Mono"/>
                <a:cs typeface="Droid Sans Mono"/>
                <a:sym typeface="Droid Sans Mono"/>
                <a:hlinkClick r:id="rId3"/>
              </a:rPr>
              <a:t>//www.favicon.cc/</a:t>
            </a:r>
            <a:endParaRPr sz="1600">
              <a:latin typeface="Droid Sans Mono"/>
              <a:ea typeface="Droid Sans Mono"/>
              <a:cs typeface="Droid Sans Mono"/>
              <a:sym typeface="Droid Sans Mono"/>
            </a:endParaRPr>
          </a:p>
          <a:p>
            <a:pPr indent="0" lvl="0" marL="12700" marR="0" rtl="0" algn="l">
              <a:lnSpc>
                <a:spcPct val="100000"/>
              </a:lnSpc>
              <a:spcBef>
                <a:spcPts val="640"/>
              </a:spcBef>
              <a:spcAft>
                <a:spcPts val="0"/>
              </a:spcAft>
              <a:buNone/>
            </a:pPr>
            <a:r>
              <a:rPr lang="en-US" sz="1850">
                <a:latin typeface="Arial"/>
                <a:ea typeface="Arial"/>
                <a:cs typeface="Arial"/>
                <a:sym typeface="Arial"/>
              </a:rPr>
              <a:t>Applying CSS and JavaScript to HTML</a:t>
            </a:r>
            <a:endParaRPr sz="1850">
              <a:latin typeface="Arial"/>
              <a:ea typeface="Arial"/>
              <a:cs typeface="Arial"/>
              <a:sym typeface="Arial"/>
            </a:endParaRPr>
          </a:p>
          <a:p>
            <a:pPr indent="0" lvl="0" marL="12700" marR="0" rtl="0" algn="l">
              <a:lnSpc>
                <a:spcPct val="100000"/>
              </a:lnSpc>
              <a:spcBef>
                <a:spcPts val="680"/>
              </a:spcBef>
              <a:spcAft>
                <a:spcPts val="0"/>
              </a:spcAft>
              <a:buNone/>
            </a:pPr>
            <a:r>
              <a:rPr lang="en-US" sz="1850">
                <a:latin typeface="Arial"/>
                <a:ea typeface="Arial"/>
                <a:cs typeface="Arial"/>
                <a:sym typeface="Arial"/>
              </a:rPr>
              <a:t>&lt;link&gt; element and the &lt;script&gt; element</a:t>
            </a:r>
            <a:endParaRPr sz="1850">
              <a:latin typeface="Arial"/>
              <a:ea typeface="Arial"/>
              <a:cs typeface="Arial"/>
              <a:sym typeface="Arial"/>
            </a:endParaRPr>
          </a:p>
          <a:p>
            <a:pPr indent="0" lvl="0" marL="262255" marR="0" rtl="0" algn="l">
              <a:lnSpc>
                <a:spcPct val="100000"/>
              </a:lnSpc>
              <a:spcBef>
                <a:spcPts val="490"/>
              </a:spcBef>
              <a:spcAft>
                <a:spcPts val="0"/>
              </a:spcAft>
              <a:buNone/>
            </a:pPr>
            <a:r>
              <a:rPr lang="en-US" sz="1600">
                <a:latin typeface="Droid Sans Mono"/>
                <a:ea typeface="Droid Sans Mono"/>
                <a:cs typeface="Droid Sans Mono"/>
                <a:sym typeface="Droid Sans Mono"/>
              </a:rPr>
              <a:t>&lt;link rel="stylesheet" href="my_css.css"&gt;</a:t>
            </a:r>
            <a:endParaRPr sz="1600">
              <a:latin typeface="Droid Sans Mono"/>
              <a:ea typeface="Droid Sans Mono"/>
              <a:cs typeface="Droid Sans Mono"/>
              <a:sym typeface="Droid Sans Mono"/>
            </a:endParaRPr>
          </a:p>
          <a:p>
            <a:pPr indent="0" lvl="0" marL="262255" marR="0" rtl="0" algn="l">
              <a:lnSpc>
                <a:spcPct val="100000"/>
              </a:lnSpc>
              <a:spcBef>
                <a:spcPts val="630"/>
              </a:spcBef>
              <a:spcAft>
                <a:spcPts val="0"/>
              </a:spcAft>
              <a:buNone/>
            </a:pPr>
            <a:r>
              <a:rPr lang="en-US" sz="1600">
                <a:latin typeface="Droid Sans Mono"/>
                <a:ea typeface="Droid Sans Mono"/>
                <a:cs typeface="Droid Sans Mono"/>
                <a:sym typeface="Droid Sans Mono"/>
              </a:rPr>
              <a:t>&lt;script src="my_js.js"&gt;&lt;/script&gt;</a:t>
            </a:r>
            <a:endParaRPr sz="1600">
              <a:latin typeface="Droid Sans Mono"/>
              <a:ea typeface="Droid Sans Mono"/>
              <a:cs typeface="Droid Sans Mono"/>
              <a:sym typeface="Droid Sans Mono"/>
            </a:endParaRPr>
          </a:p>
          <a:p>
            <a:pPr indent="0" lvl="0" marL="12700" marR="0" rtl="0" algn="l">
              <a:lnSpc>
                <a:spcPct val="100000"/>
              </a:lnSpc>
              <a:spcBef>
                <a:spcPts val="830"/>
              </a:spcBef>
              <a:spcAft>
                <a:spcPts val="0"/>
              </a:spcAft>
              <a:buNone/>
            </a:pPr>
            <a:r>
              <a:rPr lang="en-US" sz="1850">
                <a:latin typeface="Arial"/>
                <a:ea typeface="Arial"/>
                <a:cs typeface="Arial"/>
                <a:sym typeface="Arial"/>
              </a:rPr>
              <a:t>Setting the primary language of the document</a:t>
            </a:r>
            <a:endParaRPr sz="1850">
              <a:latin typeface="Arial"/>
              <a:ea typeface="Arial"/>
              <a:cs typeface="Arial"/>
              <a:sym typeface="Arial"/>
            </a:endParaRPr>
          </a:p>
          <a:p>
            <a:pPr indent="0" lvl="0" marL="262255" marR="2120900" rtl="0" algn="l">
              <a:lnSpc>
                <a:spcPct val="129200"/>
              </a:lnSpc>
              <a:spcBef>
                <a:spcPts val="0"/>
              </a:spcBef>
              <a:spcAft>
                <a:spcPts val="0"/>
              </a:spcAft>
              <a:buNone/>
            </a:pPr>
            <a:r>
              <a:rPr lang="en-US" sz="1600">
                <a:latin typeface="Arial"/>
                <a:ea typeface="Arial"/>
                <a:cs typeface="Arial"/>
                <a:sym typeface="Arial"/>
              </a:rPr>
              <a:t>&lt;html lang="en-GB"&gt;, &lt;html lang="en-US"&gt; &lt;html lang="de-DE"&gt;  https:/</a:t>
            </a:r>
            <a:r>
              <a:rPr lang="en-US" sz="1600" u="sng">
                <a:solidFill>
                  <a:schemeClr val="hlink"/>
                </a:solidFill>
                <a:latin typeface="Arial"/>
                <a:ea typeface="Arial"/>
                <a:cs typeface="Arial"/>
                <a:sym typeface="Arial"/>
                <a:hlinkClick r:id="rId4"/>
              </a:rPr>
              <a:t>/www</a:t>
            </a:r>
            <a:r>
              <a:rPr lang="en-US" sz="1600">
                <a:latin typeface="Arial"/>
                <a:ea typeface="Arial"/>
                <a:cs typeface="Arial"/>
                <a:sym typeface="Arial"/>
              </a:rPr>
              <a:t>.</a:t>
            </a:r>
            <a:r>
              <a:rPr lang="en-US" sz="1600" u="sng">
                <a:solidFill>
                  <a:schemeClr val="hlink"/>
                </a:solidFill>
                <a:latin typeface="Arial"/>
                <a:ea typeface="Arial"/>
                <a:cs typeface="Arial"/>
                <a:sym typeface="Arial"/>
                <a:hlinkClick r:id="rId5"/>
              </a:rPr>
              <a:t>w3schools.com/tags/ref_language_codes.asp</a:t>
            </a:r>
            <a:endParaRPr sz="1600">
              <a:latin typeface="Arial"/>
              <a:ea typeface="Arial"/>
              <a:cs typeface="Arial"/>
              <a:sym typeface="Arial"/>
            </a:endParaRPr>
          </a:p>
          <a:p>
            <a:pPr indent="0" lvl="0" marL="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12700" marR="0" rtl="0" algn="l">
              <a:lnSpc>
                <a:spcPct val="100000"/>
              </a:lnSpc>
              <a:spcBef>
                <a:spcPts val="1100"/>
              </a:spcBef>
              <a:spcAft>
                <a:spcPts val="0"/>
              </a:spcAft>
              <a:buNone/>
            </a:pPr>
            <a:r>
              <a:rPr lang="en-US" sz="1850">
                <a:latin typeface="Arial"/>
                <a:ea typeface="Arial"/>
                <a:cs typeface="Arial"/>
                <a:sym typeface="Arial"/>
              </a:rPr>
              <a:t>&lt;body&gt;&lt;/body&gt;</a:t>
            </a:r>
            <a:endParaRPr sz="185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2490470" y="554990"/>
            <a:ext cx="5085080"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The Basics of HTML</a:t>
            </a:r>
            <a:endParaRPr/>
          </a:p>
        </p:txBody>
      </p:sp>
      <p:sp>
        <p:nvSpPr>
          <p:cNvPr id="134" name="Google Shape;134;p18"/>
          <p:cNvSpPr txBox="1"/>
          <p:nvPr/>
        </p:nvSpPr>
        <p:spPr>
          <a:xfrm>
            <a:off x="565150" y="1824990"/>
            <a:ext cx="125730" cy="17653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p:txBody>
      </p:sp>
      <p:sp>
        <p:nvSpPr>
          <p:cNvPr id="135" name="Google Shape;135;p18"/>
          <p:cNvSpPr txBox="1"/>
          <p:nvPr/>
        </p:nvSpPr>
        <p:spPr>
          <a:xfrm>
            <a:off x="565150" y="2637790"/>
            <a:ext cx="125730" cy="17653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p:txBody>
      </p:sp>
      <p:sp>
        <p:nvSpPr>
          <p:cNvPr id="136" name="Google Shape;136;p18"/>
          <p:cNvSpPr txBox="1"/>
          <p:nvPr/>
        </p:nvSpPr>
        <p:spPr>
          <a:xfrm>
            <a:off x="565150" y="4843779"/>
            <a:ext cx="125730" cy="17653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p:txBody>
      </p:sp>
      <p:sp>
        <p:nvSpPr>
          <p:cNvPr id="137" name="Google Shape;137;p18"/>
          <p:cNvSpPr txBox="1"/>
          <p:nvPr/>
        </p:nvSpPr>
        <p:spPr>
          <a:xfrm>
            <a:off x="763269" y="1639683"/>
            <a:ext cx="8438515" cy="4494530"/>
          </a:xfrm>
          <a:prstGeom prst="rect">
            <a:avLst/>
          </a:prstGeom>
          <a:noFill/>
          <a:ln>
            <a:noFill/>
          </a:ln>
        </p:spPr>
        <p:txBody>
          <a:bodyPr anchorCtr="0" anchor="t" bIns="0" lIns="0" spcFirstLastPara="1" rIns="0" wrap="square" tIns="105400">
            <a:noAutofit/>
          </a:bodyPr>
          <a:lstStyle/>
          <a:p>
            <a:pPr indent="0" lvl="0" marL="116204" marR="0" rtl="0" algn="l">
              <a:lnSpc>
                <a:spcPct val="100000"/>
              </a:lnSpc>
              <a:spcBef>
                <a:spcPts val="0"/>
              </a:spcBef>
              <a:spcAft>
                <a:spcPts val="0"/>
              </a:spcAft>
              <a:buNone/>
            </a:pPr>
            <a:r>
              <a:rPr lang="en-US" sz="2200">
                <a:latin typeface="Arial"/>
                <a:ea typeface="Arial"/>
                <a:cs typeface="Arial"/>
                <a:sym typeface="Arial"/>
              </a:rPr>
              <a:t>Headings and Paragraphs</a:t>
            </a:r>
            <a:endParaRPr sz="2200">
              <a:latin typeface="Arial"/>
              <a:ea typeface="Arial"/>
              <a:cs typeface="Arial"/>
              <a:sym typeface="Arial"/>
            </a:endParaRPr>
          </a:p>
          <a:p>
            <a:pPr indent="-224154" lvl="0" marL="336550" marR="0" rtl="0" algn="l">
              <a:lnSpc>
                <a:spcPct val="100000"/>
              </a:lnSpc>
              <a:spcBef>
                <a:spcPts val="660"/>
              </a:spcBef>
              <a:spcAft>
                <a:spcPts val="0"/>
              </a:spcAft>
              <a:buSzPts val="1400"/>
              <a:buFont typeface="Calibri"/>
              <a:buChar char="–"/>
            </a:pPr>
            <a:r>
              <a:rPr lang="en-US" sz="1900">
                <a:latin typeface="Arial"/>
                <a:ea typeface="Arial"/>
                <a:cs typeface="Arial"/>
                <a:sym typeface="Arial"/>
              </a:rPr>
              <a:t>&lt;p&gt;, &lt;h1&gt; ...&lt;h6&gt; structural hierarchy</a:t>
            </a:r>
            <a:endParaRPr sz="1900">
              <a:latin typeface="Arial"/>
              <a:ea typeface="Arial"/>
              <a:cs typeface="Arial"/>
              <a:sym typeface="Arial"/>
            </a:endParaRPr>
          </a:p>
          <a:p>
            <a:pPr indent="0" lvl="0" marL="38100" marR="0" rtl="0" algn="l">
              <a:lnSpc>
                <a:spcPct val="100000"/>
              </a:lnSpc>
              <a:spcBef>
                <a:spcPts val="810"/>
              </a:spcBef>
              <a:spcAft>
                <a:spcPts val="0"/>
              </a:spcAft>
              <a:buNone/>
            </a:pPr>
            <a:r>
              <a:rPr lang="en-US" sz="2200">
                <a:latin typeface="Arial"/>
                <a:ea typeface="Arial"/>
                <a:cs typeface="Arial"/>
                <a:sym typeface="Arial"/>
              </a:rPr>
              <a:t>Why is this important</a:t>
            </a:r>
            <a:endParaRPr sz="2200">
              <a:latin typeface="Arial"/>
              <a:ea typeface="Arial"/>
              <a:cs typeface="Arial"/>
              <a:sym typeface="Arial"/>
            </a:endParaRPr>
          </a:p>
          <a:p>
            <a:pPr indent="-224154" lvl="0" marL="336550" marR="0" rtl="0" algn="l">
              <a:lnSpc>
                <a:spcPct val="100000"/>
              </a:lnSpc>
              <a:spcBef>
                <a:spcPts val="660"/>
              </a:spcBef>
              <a:spcAft>
                <a:spcPts val="0"/>
              </a:spcAft>
              <a:buSzPts val="1400"/>
              <a:buFont typeface="Calibri"/>
              <a:buChar char="–"/>
            </a:pPr>
            <a:r>
              <a:rPr lang="en-US" sz="1900">
                <a:latin typeface="Arial"/>
                <a:ea typeface="Arial"/>
                <a:cs typeface="Arial"/>
                <a:sym typeface="Arial"/>
              </a:rPr>
              <a:t>readers scan headings first</a:t>
            </a:r>
            <a:endParaRPr sz="1900">
              <a:latin typeface="Arial"/>
              <a:ea typeface="Arial"/>
              <a:cs typeface="Arial"/>
              <a:sym typeface="Arial"/>
            </a:endParaRPr>
          </a:p>
          <a:p>
            <a:pPr indent="-224154" lvl="0" marL="336550" marR="0" rtl="0" algn="l">
              <a:lnSpc>
                <a:spcPct val="100000"/>
              </a:lnSpc>
              <a:spcBef>
                <a:spcPts val="660"/>
              </a:spcBef>
              <a:spcAft>
                <a:spcPts val="0"/>
              </a:spcAft>
              <a:buSzPts val="1400"/>
              <a:buFont typeface="Calibri"/>
              <a:buChar char="–"/>
            </a:pPr>
            <a:r>
              <a:rPr lang="en-US" sz="1900">
                <a:latin typeface="Arial"/>
                <a:ea typeface="Arial"/>
                <a:cs typeface="Arial"/>
                <a:sym typeface="Arial"/>
              </a:rPr>
              <a:t>search engines index headings for keywords</a:t>
            </a:r>
            <a:endParaRPr sz="1900">
              <a:latin typeface="Arial"/>
              <a:ea typeface="Arial"/>
              <a:cs typeface="Arial"/>
              <a:sym typeface="Arial"/>
            </a:endParaRPr>
          </a:p>
          <a:p>
            <a:pPr indent="-224154" lvl="0" marL="336550" marR="0" rtl="0" algn="l">
              <a:lnSpc>
                <a:spcPct val="100000"/>
              </a:lnSpc>
              <a:spcBef>
                <a:spcPts val="670"/>
              </a:spcBef>
              <a:spcAft>
                <a:spcPts val="0"/>
              </a:spcAft>
              <a:buSzPts val="1400"/>
              <a:buFont typeface="Calibri"/>
              <a:buChar char="–"/>
            </a:pPr>
            <a:r>
              <a:rPr lang="en-US" sz="1900">
                <a:latin typeface="Arial"/>
                <a:ea typeface="Arial"/>
                <a:cs typeface="Arial"/>
                <a:sym typeface="Arial"/>
              </a:rPr>
              <a:t>screen readers often provide outline of the page by reading headings</a:t>
            </a:r>
            <a:endParaRPr sz="1900">
              <a:latin typeface="Arial"/>
              <a:ea typeface="Arial"/>
              <a:cs typeface="Arial"/>
              <a:sym typeface="Arial"/>
            </a:endParaRPr>
          </a:p>
          <a:p>
            <a:pPr indent="-223520" lvl="0" marL="335915" marR="162560" rtl="0" algn="l">
              <a:lnSpc>
                <a:spcPct val="113684"/>
              </a:lnSpc>
              <a:spcBef>
                <a:spcPts val="830"/>
              </a:spcBef>
              <a:spcAft>
                <a:spcPts val="0"/>
              </a:spcAft>
              <a:buSzPts val="1400"/>
              <a:buFont typeface="Calibri"/>
              <a:buChar char="–"/>
            </a:pPr>
            <a:r>
              <a:rPr lang="en-US" sz="1900">
                <a:latin typeface="Arial"/>
                <a:ea typeface="Arial"/>
                <a:cs typeface="Arial"/>
                <a:sym typeface="Arial"/>
              </a:rPr>
              <a:t>to style content with CSS or make elements accessible to JavaScript you  need to markup the content</a:t>
            </a:r>
            <a:endParaRPr sz="1900">
              <a:latin typeface="Arial"/>
              <a:ea typeface="Arial"/>
              <a:cs typeface="Arial"/>
              <a:sym typeface="Arial"/>
            </a:endParaRPr>
          </a:p>
          <a:p>
            <a:pPr indent="0" lvl="0" marL="38100" marR="0" rtl="0" algn="l">
              <a:lnSpc>
                <a:spcPct val="100000"/>
              </a:lnSpc>
              <a:spcBef>
                <a:spcPts val="760"/>
              </a:spcBef>
              <a:spcAft>
                <a:spcPts val="0"/>
              </a:spcAft>
              <a:buNone/>
            </a:pPr>
            <a:r>
              <a:rPr lang="en-US" sz="2200">
                <a:latin typeface="Arial"/>
                <a:ea typeface="Arial"/>
                <a:cs typeface="Arial"/>
                <a:sym typeface="Arial"/>
              </a:rPr>
              <a:t>Consider these :</a:t>
            </a:r>
            <a:endParaRPr sz="2200">
              <a:latin typeface="Arial"/>
              <a:ea typeface="Arial"/>
              <a:cs typeface="Arial"/>
              <a:sym typeface="Arial"/>
            </a:endParaRPr>
          </a:p>
          <a:p>
            <a:pPr indent="0" lvl="0" marL="335915" marR="0" rtl="0" algn="l">
              <a:lnSpc>
                <a:spcPct val="100000"/>
              </a:lnSpc>
              <a:spcBef>
                <a:spcPts val="660"/>
              </a:spcBef>
              <a:spcAft>
                <a:spcPts val="0"/>
              </a:spcAft>
              <a:buNone/>
            </a:pPr>
            <a:r>
              <a:rPr lang="en-US" sz="1900">
                <a:latin typeface="Arial"/>
                <a:ea typeface="Arial"/>
                <a:cs typeface="Arial"/>
                <a:sym typeface="Arial"/>
              </a:rPr>
              <a:t>&lt;h1&gt;This is a top level heading&lt;/h1&gt;</a:t>
            </a:r>
            <a:endParaRPr sz="1900">
              <a:latin typeface="Arial"/>
              <a:ea typeface="Arial"/>
              <a:cs typeface="Arial"/>
              <a:sym typeface="Arial"/>
            </a:endParaRPr>
          </a:p>
          <a:p>
            <a:pPr indent="0" lvl="0" marL="335915" marR="0" rtl="0" algn="l">
              <a:lnSpc>
                <a:spcPct val="116842"/>
              </a:lnSpc>
              <a:spcBef>
                <a:spcPts val="660"/>
              </a:spcBef>
              <a:spcAft>
                <a:spcPts val="0"/>
              </a:spcAft>
              <a:buNone/>
            </a:pPr>
            <a:r>
              <a:rPr lang="en-US" sz="1900">
                <a:latin typeface="Arial"/>
                <a:ea typeface="Arial"/>
                <a:cs typeface="Arial"/>
                <a:sym typeface="Arial"/>
              </a:rPr>
              <a:t>&lt;span style="font-size: 32px; margin: 21px 0;"&gt;Is this a top level heading?</a:t>
            </a:r>
            <a:endParaRPr sz="1900">
              <a:latin typeface="Arial"/>
              <a:ea typeface="Arial"/>
              <a:cs typeface="Arial"/>
              <a:sym typeface="Arial"/>
            </a:endParaRPr>
          </a:p>
          <a:p>
            <a:pPr indent="0" lvl="0" marL="335915" marR="0" rtl="0" algn="l">
              <a:lnSpc>
                <a:spcPct val="116842"/>
              </a:lnSpc>
              <a:spcBef>
                <a:spcPts val="0"/>
              </a:spcBef>
              <a:spcAft>
                <a:spcPts val="0"/>
              </a:spcAft>
              <a:buNone/>
            </a:pPr>
            <a:r>
              <a:rPr lang="en-US" sz="1900">
                <a:latin typeface="Arial"/>
                <a:ea typeface="Arial"/>
                <a:cs typeface="Arial"/>
                <a:sym typeface="Arial"/>
              </a:rPr>
              <a:t>&lt;/span&gt;</a:t>
            </a:r>
            <a:endParaRPr sz="19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3050539" y="554990"/>
            <a:ext cx="3970654"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Basics of HTML</a:t>
            </a:r>
            <a:endParaRPr/>
          </a:p>
        </p:txBody>
      </p:sp>
      <p:sp>
        <p:nvSpPr>
          <p:cNvPr id="143" name="Google Shape;143;p19"/>
          <p:cNvSpPr txBox="1"/>
          <p:nvPr/>
        </p:nvSpPr>
        <p:spPr>
          <a:xfrm>
            <a:off x="576580" y="1837689"/>
            <a:ext cx="139065"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p:txBody>
      </p:sp>
      <p:sp>
        <p:nvSpPr>
          <p:cNvPr id="144" name="Google Shape;144;p19"/>
          <p:cNvSpPr txBox="1"/>
          <p:nvPr/>
        </p:nvSpPr>
        <p:spPr>
          <a:xfrm>
            <a:off x="576580" y="3510279"/>
            <a:ext cx="139065"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p:txBody>
      </p:sp>
      <p:sp>
        <p:nvSpPr>
          <p:cNvPr id="145" name="Google Shape;145;p19"/>
          <p:cNvSpPr txBox="1"/>
          <p:nvPr/>
        </p:nvSpPr>
        <p:spPr>
          <a:xfrm>
            <a:off x="576580" y="4441189"/>
            <a:ext cx="139065"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p:txBody>
      </p:sp>
      <p:sp>
        <p:nvSpPr>
          <p:cNvPr id="146" name="Google Shape;146;p19"/>
          <p:cNvSpPr txBox="1"/>
          <p:nvPr/>
        </p:nvSpPr>
        <p:spPr>
          <a:xfrm>
            <a:off x="806450" y="1623208"/>
            <a:ext cx="8682355" cy="4491355"/>
          </a:xfrm>
          <a:prstGeom prst="rect">
            <a:avLst/>
          </a:prstGeom>
          <a:noFill/>
          <a:ln>
            <a:noFill/>
          </a:ln>
        </p:spPr>
        <p:txBody>
          <a:bodyPr anchorCtr="0" anchor="t" bIns="0" lIns="0" spcFirstLastPara="1" rIns="0" wrap="square" tIns="121275">
            <a:noAutofit/>
          </a:bodyPr>
          <a:lstStyle/>
          <a:p>
            <a:pPr indent="0" lvl="0" marL="38100" marR="0" rtl="0" algn="l">
              <a:lnSpc>
                <a:spcPct val="100000"/>
              </a:lnSpc>
              <a:spcBef>
                <a:spcPts val="0"/>
              </a:spcBef>
              <a:spcAft>
                <a:spcPts val="0"/>
              </a:spcAft>
              <a:buNone/>
            </a:pPr>
            <a:r>
              <a:rPr lang="en-US" sz="2500">
                <a:latin typeface="Arial"/>
                <a:ea typeface="Arial"/>
                <a:cs typeface="Arial"/>
                <a:sym typeface="Arial"/>
              </a:rPr>
              <a:t>Emphasis and importance</a:t>
            </a:r>
            <a:endParaRPr sz="2500">
              <a:latin typeface="Arial"/>
              <a:ea typeface="Arial"/>
              <a:cs typeface="Arial"/>
              <a:sym typeface="Arial"/>
            </a:endParaRPr>
          </a:p>
          <a:p>
            <a:pPr indent="-256539" lvl="0" marL="379730" marR="594995" rtl="0" algn="l">
              <a:lnSpc>
                <a:spcPct val="112272"/>
              </a:lnSpc>
              <a:spcBef>
                <a:spcPts val="965"/>
              </a:spcBef>
              <a:spcAft>
                <a:spcPts val="0"/>
              </a:spcAft>
              <a:buSzPts val="1650"/>
              <a:buFont typeface="Calibri"/>
              <a:buChar char="–"/>
            </a:pPr>
            <a:r>
              <a:rPr lang="en-US" sz="2200">
                <a:latin typeface="Arial"/>
                <a:ea typeface="Arial"/>
                <a:cs typeface="Arial"/>
                <a:sym typeface="Arial"/>
              </a:rPr>
              <a:t>in written language we tend to stress words by putting them in  italics : &lt;em&gt; ( recognised by screen readers )</a:t>
            </a:r>
            <a:endParaRPr sz="2200">
              <a:latin typeface="Arial"/>
              <a:ea typeface="Arial"/>
              <a:cs typeface="Arial"/>
              <a:sym typeface="Arial"/>
            </a:endParaRPr>
          </a:p>
          <a:p>
            <a:pPr indent="-256539" lvl="0" marL="379730" marR="0" rtl="0" algn="l">
              <a:lnSpc>
                <a:spcPct val="100000"/>
              </a:lnSpc>
              <a:spcBef>
                <a:spcPts val="675"/>
              </a:spcBef>
              <a:spcAft>
                <a:spcPts val="0"/>
              </a:spcAft>
              <a:buSzPts val="1650"/>
              <a:buFont typeface="Calibri"/>
              <a:buChar char="–"/>
            </a:pPr>
            <a:r>
              <a:rPr lang="en-US" sz="2200">
                <a:latin typeface="Arial"/>
                <a:ea typeface="Arial"/>
                <a:cs typeface="Arial"/>
                <a:sym typeface="Arial"/>
              </a:rPr>
              <a:t>&lt;i&gt; or &lt;span&gt; with styling</a:t>
            </a:r>
            <a:endParaRPr sz="2200">
              <a:latin typeface="Arial"/>
              <a:ea typeface="Arial"/>
              <a:cs typeface="Arial"/>
              <a:sym typeface="Arial"/>
            </a:endParaRPr>
          </a:p>
          <a:p>
            <a:pPr indent="0" lvl="0" marL="38100" marR="0" rtl="0" algn="l">
              <a:lnSpc>
                <a:spcPct val="100000"/>
              </a:lnSpc>
              <a:spcBef>
                <a:spcPts val="950"/>
              </a:spcBef>
              <a:spcAft>
                <a:spcPts val="0"/>
              </a:spcAft>
              <a:buNone/>
            </a:pPr>
            <a:r>
              <a:rPr lang="en-US" sz="2500">
                <a:latin typeface="Arial"/>
                <a:ea typeface="Arial"/>
                <a:cs typeface="Arial"/>
                <a:sym typeface="Arial"/>
              </a:rPr>
              <a:t>Strong importance</a:t>
            </a:r>
            <a:endParaRPr sz="2500">
              <a:latin typeface="Arial"/>
              <a:ea typeface="Arial"/>
              <a:cs typeface="Arial"/>
              <a:sym typeface="Arial"/>
            </a:endParaRPr>
          </a:p>
          <a:p>
            <a:pPr indent="-256539" lvl="0" marL="379730" marR="0" rtl="0" algn="l">
              <a:lnSpc>
                <a:spcPct val="100000"/>
              </a:lnSpc>
              <a:spcBef>
                <a:spcPts val="740"/>
              </a:spcBef>
              <a:spcAft>
                <a:spcPts val="0"/>
              </a:spcAft>
              <a:buSzPts val="1650"/>
              <a:buFont typeface="Calibri"/>
              <a:buChar char="–"/>
            </a:pPr>
            <a:r>
              <a:rPr lang="en-US" sz="2200">
                <a:latin typeface="Arial"/>
                <a:ea typeface="Arial"/>
                <a:cs typeface="Arial"/>
                <a:sym typeface="Arial"/>
              </a:rPr>
              <a:t>&lt;strong&gt;</a:t>
            </a:r>
            <a:endParaRPr sz="2200">
              <a:latin typeface="Arial"/>
              <a:ea typeface="Arial"/>
              <a:cs typeface="Arial"/>
              <a:sym typeface="Arial"/>
            </a:endParaRPr>
          </a:p>
          <a:p>
            <a:pPr indent="0" lvl="0" marL="38100" marR="0" rtl="0" algn="l">
              <a:lnSpc>
                <a:spcPct val="100000"/>
              </a:lnSpc>
              <a:spcBef>
                <a:spcPts val="950"/>
              </a:spcBef>
              <a:spcAft>
                <a:spcPts val="0"/>
              </a:spcAft>
              <a:buNone/>
            </a:pPr>
            <a:r>
              <a:rPr lang="en-US" sz="2500">
                <a:latin typeface="Arial"/>
                <a:ea typeface="Arial"/>
                <a:cs typeface="Arial"/>
                <a:sym typeface="Arial"/>
              </a:rPr>
              <a:t>Italic, bold, underline… &lt;i&gt;&lt;b&gt;&lt;u&gt;</a:t>
            </a:r>
            <a:endParaRPr sz="2500">
              <a:latin typeface="Arial"/>
              <a:ea typeface="Arial"/>
              <a:cs typeface="Arial"/>
              <a:sym typeface="Arial"/>
            </a:endParaRPr>
          </a:p>
          <a:p>
            <a:pPr indent="0" lvl="0" marL="379730" marR="30480" rtl="0" algn="l">
              <a:lnSpc>
                <a:spcPct val="93700"/>
              </a:lnSpc>
              <a:spcBef>
                <a:spcPts val="910"/>
              </a:spcBef>
              <a:spcAft>
                <a:spcPts val="0"/>
              </a:spcAft>
              <a:buNone/>
            </a:pPr>
            <a:r>
              <a:rPr lang="en-US" sz="2200">
                <a:latin typeface="Arial"/>
                <a:ea typeface="Arial"/>
                <a:cs typeface="Arial"/>
                <a:sym typeface="Arial"/>
              </a:rPr>
              <a:t>not to be used for presentation, but ok if convey meaning for  example:	italic for foreign words, taxonomic designation, technical  terms, bold for </a:t>
            </a:r>
            <a:r>
              <a:rPr lang="en-US" sz="2200"/>
              <a:t>keywords</a:t>
            </a:r>
            <a:r>
              <a:rPr lang="en-US" sz="2200">
                <a:latin typeface="Arial"/>
                <a:ea typeface="Arial"/>
                <a:cs typeface="Arial"/>
                <a:sym typeface="Arial"/>
              </a:rPr>
              <a:t>, product names, lead sentence and  underline for proper name, misspelling etc.</a:t>
            </a:r>
            <a:endParaRPr sz="22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3672840" y="554990"/>
            <a:ext cx="2726690"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Comments</a:t>
            </a:r>
            <a:endParaRPr/>
          </a:p>
        </p:txBody>
      </p:sp>
      <p:sp>
        <p:nvSpPr>
          <p:cNvPr id="152" name="Google Shape;152;p20"/>
          <p:cNvSpPr txBox="1"/>
          <p:nvPr/>
        </p:nvSpPr>
        <p:spPr>
          <a:xfrm>
            <a:off x="923289" y="1720850"/>
            <a:ext cx="8587105" cy="2879090"/>
          </a:xfrm>
          <a:prstGeom prst="rect">
            <a:avLst/>
          </a:prstGeom>
          <a:noFill/>
          <a:ln>
            <a:noFill/>
          </a:ln>
        </p:spPr>
        <p:txBody>
          <a:bodyPr anchorCtr="0" anchor="t" bIns="0" lIns="0" spcFirstLastPara="1" rIns="0" wrap="square" tIns="53325">
            <a:noAutofit/>
          </a:bodyPr>
          <a:lstStyle/>
          <a:p>
            <a:pPr indent="0" lvl="0" marL="12700" marR="5080" rtl="0" algn="l">
              <a:lnSpc>
                <a:spcPct val="112500"/>
              </a:lnSpc>
              <a:spcBef>
                <a:spcPts val="0"/>
              </a:spcBef>
              <a:spcAft>
                <a:spcPts val="0"/>
              </a:spcAft>
              <a:buNone/>
            </a:pPr>
            <a:r>
              <a:rPr lang="en-US" sz="3200">
                <a:latin typeface="Arial"/>
                <a:ea typeface="Arial"/>
                <a:cs typeface="Arial"/>
                <a:sym typeface="Arial"/>
              </a:rPr>
              <a:t>To make a comment the comment text needs to  be wrapped in the special markers &lt;!-- and →</a:t>
            </a:r>
            <a:endParaRPr sz="3200">
              <a:latin typeface="Arial"/>
              <a:ea typeface="Arial"/>
              <a:cs typeface="Arial"/>
              <a:sym typeface="Arial"/>
            </a:endParaRPr>
          </a:p>
          <a:p>
            <a:pPr indent="0" lvl="0" marL="0" marR="0" rtl="0" algn="l">
              <a:lnSpc>
                <a:spcPct val="100000"/>
              </a:lnSpc>
              <a:spcBef>
                <a:spcPts val="35"/>
              </a:spcBef>
              <a:spcAft>
                <a:spcPts val="0"/>
              </a:spcAft>
              <a:buNone/>
            </a:pPr>
            <a:r>
              <a:t/>
            </a:r>
            <a:endParaRPr sz="515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3200">
                <a:latin typeface="Droid Sans Mono"/>
                <a:ea typeface="Droid Sans Mono"/>
                <a:cs typeface="Droid Sans Mono"/>
                <a:sym typeface="Droid Sans Mono"/>
              </a:rPr>
              <a:t>&lt;p&gt;I'm not inside a comment&lt;/p&gt;</a:t>
            </a:r>
            <a:endParaRPr sz="3200">
              <a:latin typeface="Droid Sans Mono"/>
              <a:ea typeface="Droid Sans Mono"/>
              <a:cs typeface="Droid Sans Mono"/>
              <a:sym typeface="Droid Sans Mono"/>
            </a:endParaRPr>
          </a:p>
          <a:p>
            <a:pPr indent="0" lvl="0" marL="12700" marR="0" rtl="0" algn="l">
              <a:lnSpc>
                <a:spcPct val="100000"/>
              </a:lnSpc>
              <a:spcBef>
                <a:spcPts val="1310"/>
              </a:spcBef>
              <a:spcAft>
                <a:spcPts val="0"/>
              </a:spcAft>
              <a:buNone/>
            </a:pPr>
            <a:r>
              <a:rPr lang="en-US" sz="3200">
                <a:latin typeface="Droid Sans Mono"/>
                <a:ea typeface="Droid Sans Mono"/>
                <a:cs typeface="Droid Sans Mono"/>
                <a:sym typeface="Droid Sans Mono"/>
              </a:rPr>
              <a:t>&lt;!­­ &lt;p&gt;I am!&lt;/p&gt; ­­&gt;</a:t>
            </a:r>
            <a:endParaRPr sz="3200">
              <a:latin typeface="Droid Sans Mono"/>
              <a:ea typeface="Droid Sans Mono"/>
              <a:cs typeface="Droid Sans Mono"/>
              <a:sym typeface="Droid Sans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4450079" y="554990"/>
            <a:ext cx="1174750"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Lists</a:t>
            </a:r>
            <a:endParaRPr/>
          </a:p>
        </p:txBody>
      </p:sp>
      <p:sp>
        <p:nvSpPr>
          <p:cNvPr id="158" name="Google Shape;158;p21"/>
          <p:cNvSpPr txBox="1"/>
          <p:nvPr/>
        </p:nvSpPr>
        <p:spPr>
          <a:xfrm>
            <a:off x="584200" y="1845310"/>
            <a:ext cx="148590" cy="211454"/>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en-US" sz="1200">
                <a:latin typeface="Calibri"/>
                <a:ea typeface="Calibri"/>
                <a:cs typeface="Calibri"/>
                <a:sym typeface="Calibri"/>
              </a:rPr>
              <a:t>●</a:t>
            </a:r>
            <a:endParaRPr sz="1200">
              <a:latin typeface="Calibri"/>
              <a:ea typeface="Calibri"/>
              <a:cs typeface="Calibri"/>
              <a:sym typeface="Calibri"/>
            </a:endParaRPr>
          </a:p>
        </p:txBody>
      </p:sp>
      <p:sp>
        <p:nvSpPr>
          <p:cNvPr id="159" name="Google Shape;159;p21"/>
          <p:cNvSpPr txBox="1"/>
          <p:nvPr/>
        </p:nvSpPr>
        <p:spPr>
          <a:xfrm>
            <a:off x="584200" y="3327400"/>
            <a:ext cx="148590" cy="211454"/>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en-US" sz="1200">
                <a:latin typeface="Calibri"/>
                <a:ea typeface="Calibri"/>
                <a:cs typeface="Calibri"/>
                <a:sym typeface="Calibri"/>
              </a:rPr>
              <a:t>●</a:t>
            </a:r>
            <a:endParaRPr sz="1200">
              <a:latin typeface="Calibri"/>
              <a:ea typeface="Calibri"/>
              <a:cs typeface="Calibri"/>
              <a:sym typeface="Calibri"/>
            </a:endParaRPr>
          </a:p>
        </p:txBody>
      </p:sp>
      <p:sp>
        <p:nvSpPr>
          <p:cNvPr id="160" name="Google Shape;160;p21"/>
          <p:cNvSpPr txBox="1"/>
          <p:nvPr/>
        </p:nvSpPr>
        <p:spPr>
          <a:xfrm>
            <a:off x="584200" y="4808220"/>
            <a:ext cx="148590" cy="211454"/>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en-US" sz="1200">
                <a:latin typeface="Calibri"/>
                <a:ea typeface="Calibri"/>
                <a:cs typeface="Calibri"/>
                <a:sym typeface="Calibri"/>
              </a:rPr>
              <a:t>●</a:t>
            </a:r>
            <a:endParaRPr sz="1200">
              <a:latin typeface="Calibri"/>
              <a:ea typeface="Calibri"/>
              <a:cs typeface="Calibri"/>
              <a:sym typeface="Calibri"/>
            </a:endParaRPr>
          </a:p>
        </p:txBody>
      </p:sp>
      <p:sp>
        <p:nvSpPr>
          <p:cNvPr id="161" name="Google Shape;161;p21"/>
          <p:cNvSpPr txBox="1"/>
          <p:nvPr/>
        </p:nvSpPr>
        <p:spPr>
          <a:xfrm>
            <a:off x="584200" y="5822950"/>
            <a:ext cx="148590" cy="211454"/>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en-US" sz="1200">
                <a:latin typeface="Calibri"/>
                <a:ea typeface="Calibri"/>
                <a:cs typeface="Calibri"/>
                <a:sym typeface="Calibri"/>
              </a:rPr>
              <a:t>●</a:t>
            </a:r>
            <a:endParaRPr sz="1200">
              <a:latin typeface="Calibri"/>
              <a:ea typeface="Calibri"/>
              <a:cs typeface="Calibri"/>
              <a:sym typeface="Calibri"/>
            </a:endParaRPr>
          </a:p>
        </p:txBody>
      </p:sp>
      <p:sp>
        <p:nvSpPr>
          <p:cNvPr id="162" name="Google Shape;162;p21"/>
          <p:cNvSpPr txBox="1"/>
          <p:nvPr/>
        </p:nvSpPr>
        <p:spPr>
          <a:xfrm>
            <a:off x="836930" y="1611445"/>
            <a:ext cx="6802120" cy="4538345"/>
          </a:xfrm>
          <a:prstGeom prst="rect">
            <a:avLst/>
          </a:prstGeom>
          <a:noFill/>
          <a:ln>
            <a:noFill/>
          </a:ln>
        </p:spPr>
        <p:txBody>
          <a:bodyPr anchorCtr="0" anchor="t" bIns="0" lIns="0" spcFirstLastPara="1" rIns="0" wrap="square" tIns="127000">
            <a:noAutofit/>
          </a:bodyPr>
          <a:lstStyle/>
          <a:p>
            <a:pPr indent="0" lvl="0" marL="38100" marR="0" rtl="0" algn="l">
              <a:lnSpc>
                <a:spcPct val="100000"/>
              </a:lnSpc>
              <a:spcBef>
                <a:spcPts val="0"/>
              </a:spcBef>
              <a:spcAft>
                <a:spcPts val="0"/>
              </a:spcAft>
              <a:buNone/>
            </a:pPr>
            <a:r>
              <a:rPr lang="en-US" sz="2750">
                <a:latin typeface="Arial"/>
                <a:ea typeface="Arial"/>
                <a:cs typeface="Arial"/>
                <a:sym typeface="Arial"/>
              </a:rPr>
              <a:t>Unordered list</a:t>
            </a:r>
            <a:endParaRPr sz="2750">
              <a:latin typeface="Arial"/>
              <a:ea typeface="Arial"/>
              <a:cs typeface="Arial"/>
              <a:sym typeface="Arial"/>
            </a:endParaRPr>
          </a:p>
          <a:p>
            <a:pPr indent="-280035" lvl="0" marL="410209" marR="0" rtl="0" algn="l">
              <a:lnSpc>
                <a:spcPct val="100000"/>
              </a:lnSpc>
              <a:spcBef>
                <a:spcPts val="800"/>
              </a:spcBef>
              <a:spcAft>
                <a:spcPts val="0"/>
              </a:spcAft>
              <a:buSzPts val="1800"/>
              <a:buFont typeface="Calibri"/>
              <a:buChar char="–"/>
            </a:pPr>
            <a:r>
              <a:rPr lang="en-US" sz="2400">
                <a:latin typeface="Arial"/>
                <a:ea typeface="Arial"/>
                <a:cs typeface="Arial"/>
                <a:sym typeface="Arial"/>
              </a:rPr>
              <a:t>&lt;ul&gt; element wraps around the list</a:t>
            </a:r>
            <a:endParaRPr sz="2400">
              <a:latin typeface="Arial"/>
              <a:ea typeface="Arial"/>
              <a:cs typeface="Arial"/>
              <a:sym typeface="Arial"/>
            </a:endParaRPr>
          </a:p>
          <a:p>
            <a:pPr indent="-280035" lvl="0" marL="410209" marR="0" rtl="0" algn="l">
              <a:lnSpc>
                <a:spcPct val="100000"/>
              </a:lnSpc>
              <a:spcBef>
                <a:spcPts val="790"/>
              </a:spcBef>
              <a:spcAft>
                <a:spcPts val="0"/>
              </a:spcAft>
              <a:buSzPts val="1800"/>
              <a:buFont typeface="Calibri"/>
              <a:buChar char="–"/>
            </a:pPr>
            <a:r>
              <a:rPr lang="en-US" sz="2400">
                <a:latin typeface="Arial"/>
                <a:ea typeface="Arial"/>
                <a:cs typeface="Arial"/>
                <a:sym typeface="Arial"/>
              </a:rPr>
              <a:t>&lt;li&gt; (list item) element around each item</a:t>
            </a:r>
            <a:endParaRPr sz="2400">
              <a:latin typeface="Arial"/>
              <a:ea typeface="Arial"/>
              <a:cs typeface="Arial"/>
              <a:sym typeface="Arial"/>
            </a:endParaRPr>
          </a:p>
          <a:p>
            <a:pPr indent="0" lvl="0" marL="38100" marR="0" rtl="0" algn="l">
              <a:lnSpc>
                <a:spcPct val="100000"/>
              </a:lnSpc>
              <a:spcBef>
                <a:spcPts val="1019"/>
              </a:spcBef>
              <a:spcAft>
                <a:spcPts val="0"/>
              </a:spcAft>
              <a:buNone/>
            </a:pPr>
            <a:r>
              <a:rPr lang="en-US" sz="2750">
                <a:latin typeface="Arial"/>
                <a:ea typeface="Arial"/>
                <a:cs typeface="Arial"/>
                <a:sym typeface="Arial"/>
              </a:rPr>
              <a:t>Ordered list</a:t>
            </a:r>
            <a:endParaRPr sz="2750">
              <a:latin typeface="Arial"/>
              <a:ea typeface="Arial"/>
              <a:cs typeface="Arial"/>
              <a:sym typeface="Arial"/>
            </a:endParaRPr>
          </a:p>
          <a:p>
            <a:pPr indent="-280035" lvl="0" marL="410209" marR="0" rtl="0" algn="l">
              <a:lnSpc>
                <a:spcPct val="100000"/>
              </a:lnSpc>
              <a:spcBef>
                <a:spcPts val="790"/>
              </a:spcBef>
              <a:spcAft>
                <a:spcPts val="0"/>
              </a:spcAft>
              <a:buSzPts val="1800"/>
              <a:buFont typeface="Calibri"/>
              <a:buChar char="–"/>
            </a:pPr>
            <a:r>
              <a:rPr lang="en-US" sz="2400">
                <a:latin typeface="Arial"/>
                <a:ea typeface="Arial"/>
                <a:cs typeface="Arial"/>
                <a:sym typeface="Arial"/>
              </a:rPr>
              <a:t>&lt;ol&gt; element wraps around the list</a:t>
            </a:r>
            <a:endParaRPr sz="2400">
              <a:latin typeface="Arial"/>
              <a:ea typeface="Arial"/>
              <a:cs typeface="Arial"/>
              <a:sym typeface="Arial"/>
            </a:endParaRPr>
          </a:p>
          <a:p>
            <a:pPr indent="-280035" lvl="0" marL="410209" marR="0" rtl="0" algn="l">
              <a:lnSpc>
                <a:spcPct val="100000"/>
              </a:lnSpc>
              <a:spcBef>
                <a:spcPts val="800"/>
              </a:spcBef>
              <a:spcAft>
                <a:spcPts val="0"/>
              </a:spcAft>
              <a:buSzPts val="1800"/>
              <a:buFont typeface="Calibri"/>
              <a:buChar char="–"/>
            </a:pPr>
            <a:r>
              <a:rPr lang="en-US" sz="2400">
                <a:latin typeface="Arial"/>
                <a:ea typeface="Arial"/>
                <a:cs typeface="Arial"/>
                <a:sym typeface="Arial"/>
              </a:rPr>
              <a:t>&lt;li&gt; (list item) element around each item</a:t>
            </a:r>
            <a:endParaRPr sz="2400">
              <a:latin typeface="Arial"/>
              <a:ea typeface="Arial"/>
              <a:cs typeface="Arial"/>
              <a:sym typeface="Arial"/>
            </a:endParaRPr>
          </a:p>
          <a:p>
            <a:pPr indent="0" lvl="0" marL="38100" marR="0" rtl="0" algn="l">
              <a:lnSpc>
                <a:spcPct val="100000"/>
              </a:lnSpc>
              <a:spcBef>
                <a:spcPts val="1019"/>
              </a:spcBef>
              <a:spcAft>
                <a:spcPts val="0"/>
              </a:spcAft>
              <a:buNone/>
            </a:pPr>
            <a:r>
              <a:rPr lang="en-US" sz="2750">
                <a:latin typeface="Arial"/>
                <a:ea typeface="Arial"/>
                <a:cs typeface="Arial"/>
                <a:sym typeface="Arial"/>
              </a:rPr>
              <a:t>Description list, with terms and descriptions</a:t>
            </a:r>
            <a:endParaRPr sz="2750">
              <a:latin typeface="Arial"/>
              <a:ea typeface="Arial"/>
              <a:cs typeface="Arial"/>
              <a:sym typeface="Arial"/>
            </a:endParaRPr>
          </a:p>
          <a:p>
            <a:pPr indent="0" lvl="0" marL="410209" marR="0" rtl="0" algn="l">
              <a:lnSpc>
                <a:spcPct val="100000"/>
              </a:lnSpc>
              <a:spcBef>
                <a:spcPts val="790"/>
              </a:spcBef>
              <a:spcAft>
                <a:spcPts val="0"/>
              </a:spcAft>
              <a:buNone/>
            </a:pPr>
            <a:r>
              <a:rPr lang="en-US" sz="2400">
                <a:latin typeface="Arial"/>
                <a:ea typeface="Arial"/>
                <a:cs typeface="Arial"/>
                <a:sym typeface="Arial"/>
              </a:rPr>
              <a:t>&lt;dl&gt;&lt;dt&gt;&lt;dd&gt;</a:t>
            </a:r>
            <a:endParaRPr sz="2400">
              <a:latin typeface="Arial"/>
              <a:ea typeface="Arial"/>
              <a:cs typeface="Arial"/>
              <a:sym typeface="Arial"/>
            </a:endParaRPr>
          </a:p>
          <a:p>
            <a:pPr indent="0" lvl="0" marL="38100" marR="0" rtl="0" algn="l">
              <a:lnSpc>
                <a:spcPct val="100000"/>
              </a:lnSpc>
              <a:spcBef>
                <a:spcPts val="1019"/>
              </a:spcBef>
              <a:spcAft>
                <a:spcPts val="0"/>
              </a:spcAft>
              <a:buNone/>
            </a:pPr>
            <a:r>
              <a:rPr lang="en-US" sz="2750">
                <a:latin typeface="Arial"/>
                <a:ea typeface="Arial"/>
                <a:cs typeface="Arial"/>
                <a:sym typeface="Arial"/>
              </a:rPr>
              <a:t>Nesting lists</a:t>
            </a:r>
            <a:endParaRPr sz="275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3952240" y="554990"/>
            <a:ext cx="2168525"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Exercise</a:t>
            </a:r>
            <a:endParaRPr/>
          </a:p>
        </p:txBody>
      </p:sp>
      <p:sp>
        <p:nvSpPr>
          <p:cNvPr id="168" name="Google Shape;168;p22"/>
          <p:cNvSpPr txBox="1"/>
          <p:nvPr/>
        </p:nvSpPr>
        <p:spPr>
          <a:xfrm>
            <a:off x="599440" y="1858010"/>
            <a:ext cx="170815" cy="2451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t/>
            </a:r>
            <a:endParaRPr sz="1450">
              <a:latin typeface="Calibri"/>
              <a:ea typeface="Calibri"/>
              <a:cs typeface="Calibri"/>
              <a:sym typeface="Calibri"/>
            </a:endParaRPr>
          </a:p>
        </p:txBody>
      </p:sp>
      <p:sp>
        <p:nvSpPr>
          <p:cNvPr id="169" name="Google Shape;169;p22"/>
          <p:cNvSpPr txBox="1"/>
          <p:nvPr/>
        </p:nvSpPr>
        <p:spPr>
          <a:xfrm>
            <a:off x="599440" y="2495550"/>
            <a:ext cx="170815" cy="2451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450">
                <a:latin typeface="Calibri"/>
                <a:ea typeface="Calibri"/>
                <a:cs typeface="Calibri"/>
                <a:sym typeface="Calibri"/>
              </a:rPr>
              <a:t>●</a:t>
            </a:r>
            <a:endParaRPr sz="1450">
              <a:latin typeface="Calibri"/>
              <a:ea typeface="Calibri"/>
              <a:cs typeface="Calibri"/>
              <a:sym typeface="Calibri"/>
            </a:endParaRPr>
          </a:p>
        </p:txBody>
      </p:sp>
      <p:sp>
        <p:nvSpPr>
          <p:cNvPr id="170" name="Google Shape;170;p22"/>
          <p:cNvSpPr txBox="1"/>
          <p:nvPr/>
        </p:nvSpPr>
        <p:spPr>
          <a:xfrm>
            <a:off x="599440" y="3589020"/>
            <a:ext cx="170815" cy="2451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450">
                <a:latin typeface="Calibri"/>
                <a:ea typeface="Calibri"/>
                <a:cs typeface="Calibri"/>
                <a:sym typeface="Calibri"/>
              </a:rPr>
              <a:t>●</a:t>
            </a:r>
            <a:endParaRPr sz="1450">
              <a:latin typeface="Calibri"/>
              <a:ea typeface="Calibri"/>
              <a:cs typeface="Calibri"/>
              <a:sym typeface="Calibri"/>
            </a:endParaRPr>
          </a:p>
        </p:txBody>
      </p:sp>
      <p:sp>
        <p:nvSpPr>
          <p:cNvPr id="171" name="Google Shape;171;p22"/>
          <p:cNvSpPr txBox="1"/>
          <p:nvPr/>
        </p:nvSpPr>
        <p:spPr>
          <a:xfrm>
            <a:off x="923289" y="1570989"/>
            <a:ext cx="8340090" cy="2851150"/>
          </a:xfrm>
          <a:prstGeom prst="rect">
            <a:avLst/>
          </a:prstGeom>
          <a:noFill/>
          <a:ln>
            <a:noFill/>
          </a:ln>
        </p:spPr>
        <p:txBody>
          <a:bodyPr anchorCtr="0" anchor="t" bIns="0" lIns="0" spcFirstLastPara="1" rIns="0" wrap="square" tIns="162550">
            <a:noAutofit/>
          </a:bodyPr>
          <a:lstStyle/>
          <a:p>
            <a:pPr indent="0" lvl="0" marL="0" marR="0" rtl="0" algn="l">
              <a:lnSpc>
                <a:spcPct val="100000"/>
              </a:lnSpc>
              <a:spcBef>
                <a:spcPts val="0"/>
              </a:spcBef>
              <a:spcAft>
                <a:spcPts val="0"/>
              </a:spcAft>
              <a:buNone/>
            </a:pPr>
            <a:r>
              <a:t/>
            </a:r>
            <a:endParaRPr sz="3200">
              <a:latin typeface="Arial"/>
              <a:ea typeface="Arial"/>
              <a:cs typeface="Arial"/>
              <a:sym typeface="Arial"/>
            </a:endParaRPr>
          </a:p>
          <a:p>
            <a:pPr indent="0" lvl="0" marL="12700" marR="5080" rtl="0" algn="l">
              <a:lnSpc>
                <a:spcPct val="112500"/>
              </a:lnSpc>
              <a:spcBef>
                <a:spcPts val="1500"/>
              </a:spcBef>
              <a:spcAft>
                <a:spcPts val="0"/>
              </a:spcAft>
              <a:buNone/>
            </a:pPr>
            <a:r>
              <a:rPr lang="en-US" sz="3200">
                <a:latin typeface="Arial"/>
                <a:ea typeface="Arial"/>
                <a:cs typeface="Arial"/>
                <a:sym typeface="Arial"/>
              </a:rPr>
              <a:t>Create a detailed directions of how to get from  the campus to somewhere else.</a:t>
            </a:r>
            <a:endParaRPr sz="3200">
              <a:latin typeface="Arial"/>
              <a:ea typeface="Arial"/>
              <a:cs typeface="Arial"/>
              <a:sym typeface="Arial"/>
            </a:endParaRPr>
          </a:p>
          <a:p>
            <a:pPr indent="0" lvl="0" marL="12700" marR="521969" rtl="0" algn="l">
              <a:lnSpc>
                <a:spcPct val="112500"/>
              </a:lnSpc>
              <a:spcBef>
                <a:spcPts val="1410"/>
              </a:spcBef>
              <a:spcAft>
                <a:spcPts val="0"/>
              </a:spcAft>
              <a:buNone/>
            </a:pPr>
            <a:r>
              <a:rPr lang="en-US" sz="3200">
                <a:latin typeface="Arial"/>
                <a:ea typeface="Arial"/>
                <a:cs typeface="Arial"/>
                <a:sym typeface="Arial"/>
              </a:rPr>
              <a:t>Create a list of chapters in a book with sub-  chapters.</a:t>
            </a:r>
            <a:endParaRPr sz="32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3718559" y="554990"/>
            <a:ext cx="2634615"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Hyperlinks</a:t>
            </a:r>
            <a:endParaRPr/>
          </a:p>
        </p:txBody>
      </p:sp>
      <p:sp>
        <p:nvSpPr>
          <p:cNvPr id="177" name="Google Shape;177;p23"/>
          <p:cNvSpPr txBox="1"/>
          <p:nvPr/>
        </p:nvSpPr>
        <p:spPr>
          <a:xfrm>
            <a:off x="576580" y="1837689"/>
            <a:ext cx="139065"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p:txBody>
      </p:sp>
      <p:sp>
        <p:nvSpPr>
          <p:cNvPr id="178" name="Google Shape;178;p23"/>
          <p:cNvSpPr txBox="1"/>
          <p:nvPr/>
        </p:nvSpPr>
        <p:spPr>
          <a:xfrm>
            <a:off x="576580" y="2702560"/>
            <a:ext cx="139065"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p:txBody>
      </p:sp>
      <p:sp>
        <p:nvSpPr>
          <p:cNvPr id="179" name="Google Shape;179;p23"/>
          <p:cNvSpPr txBox="1"/>
          <p:nvPr/>
        </p:nvSpPr>
        <p:spPr>
          <a:xfrm>
            <a:off x="576580" y="3205480"/>
            <a:ext cx="139065"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p:txBody>
      </p:sp>
      <p:sp>
        <p:nvSpPr>
          <p:cNvPr id="180" name="Google Shape;180;p23"/>
          <p:cNvSpPr txBox="1"/>
          <p:nvPr/>
        </p:nvSpPr>
        <p:spPr>
          <a:xfrm>
            <a:off x="831850" y="1728469"/>
            <a:ext cx="8626475" cy="4167504"/>
          </a:xfrm>
          <a:prstGeom prst="rect">
            <a:avLst/>
          </a:prstGeom>
          <a:noFill/>
          <a:ln>
            <a:noFill/>
          </a:ln>
        </p:spPr>
        <p:txBody>
          <a:bodyPr anchorCtr="0" anchor="t" bIns="0" lIns="0" spcFirstLastPara="1" rIns="0" wrap="square" tIns="45075">
            <a:noAutofit/>
          </a:bodyPr>
          <a:lstStyle/>
          <a:p>
            <a:pPr indent="0" lvl="0" marL="12700" marR="552450" rtl="0" algn="l">
              <a:lnSpc>
                <a:spcPct val="113600"/>
              </a:lnSpc>
              <a:spcBef>
                <a:spcPts val="0"/>
              </a:spcBef>
              <a:spcAft>
                <a:spcPts val="0"/>
              </a:spcAft>
              <a:buNone/>
            </a:pPr>
            <a:r>
              <a:rPr lang="en-US" sz="2500">
                <a:latin typeface="Arial"/>
                <a:ea typeface="Arial"/>
                <a:cs typeface="Arial"/>
                <a:sym typeface="Arial"/>
              </a:rPr>
              <a:t>Allow linking documents to any other document (or other  resource)</a:t>
            </a:r>
            <a:endParaRPr sz="2500">
              <a:latin typeface="Arial"/>
              <a:ea typeface="Arial"/>
              <a:cs typeface="Arial"/>
              <a:sym typeface="Arial"/>
            </a:endParaRPr>
          </a:p>
          <a:p>
            <a:pPr indent="0" lvl="0" marL="12700" marR="0" rtl="0" algn="l">
              <a:lnSpc>
                <a:spcPct val="100000"/>
              </a:lnSpc>
              <a:spcBef>
                <a:spcPts val="905"/>
              </a:spcBef>
              <a:spcAft>
                <a:spcPts val="0"/>
              </a:spcAft>
              <a:buNone/>
            </a:pPr>
            <a:r>
              <a:rPr lang="en-US" sz="2500">
                <a:latin typeface="Arial"/>
                <a:ea typeface="Arial"/>
                <a:cs typeface="Arial"/>
                <a:sym typeface="Arial"/>
              </a:rPr>
              <a:t>also linking to specific parts of documents</a:t>
            </a:r>
            <a:endParaRPr sz="2500">
              <a:latin typeface="Arial"/>
              <a:ea typeface="Arial"/>
              <a:cs typeface="Arial"/>
              <a:sym typeface="Arial"/>
            </a:endParaRPr>
          </a:p>
          <a:p>
            <a:pPr indent="0" lvl="0" marL="12700" marR="1217930" rtl="0" algn="l">
              <a:lnSpc>
                <a:spcPct val="114000"/>
              </a:lnSpc>
              <a:spcBef>
                <a:spcPts val="1180"/>
              </a:spcBef>
              <a:spcAft>
                <a:spcPts val="0"/>
              </a:spcAft>
              <a:buNone/>
            </a:pPr>
            <a:r>
              <a:rPr lang="en-US" sz="2500">
                <a:latin typeface="Arial"/>
                <a:ea typeface="Arial"/>
                <a:cs typeface="Arial"/>
                <a:sym typeface="Arial"/>
              </a:rPr>
              <a:t>A basic link is created by wrapping the text with &lt;a&gt;  element, and giving it an href attribute</a:t>
            </a:r>
            <a:endParaRPr sz="2500">
              <a:latin typeface="Arial"/>
              <a:ea typeface="Arial"/>
              <a:cs typeface="Arial"/>
              <a:sym typeface="Arial"/>
            </a:endParaRPr>
          </a:p>
          <a:p>
            <a:pPr indent="0" lvl="0" marL="354330" marR="0" rtl="0" algn="l">
              <a:lnSpc>
                <a:spcPct val="100000"/>
              </a:lnSpc>
              <a:spcBef>
                <a:spcPts val="670"/>
              </a:spcBef>
              <a:spcAft>
                <a:spcPts val="0"/>
              </a:spcAft>
              <a:buNone/>
            </a:pPr>
            <a:r>
              <a:rPr lang="en-US" sz="2200">
                <a:latin typeface="Arial"/>
                <a:ea typeface="Arial"/>
                <a:cs typeface="Arial"/>
                <a:sym typeface="Arial"/>
              </a:rPr>
              <a:t>&lt;a href="</a:t>
            </a:r>
            <a:r>
              <a:rPr lang="en-US" sz="2200" u="sng">
                <a:solidFill>
                  <a:schemeClr val="hlink"/>
                </a:solidFill>
                <a:latin typeface="Arial"/>
                <a:ea typeface="Arial"/>
                <a:cs typeface="Arial"/>
                <a:sym typeface="Arial"/>
                <a:hlinkClick r:id="rId3"/>
              </a:rPr>
              <a:t>https://digitalcareerinstitute.org/en/ </a:t>
            </a:r>
            <a:r>
              <a:rPr lang="en-US" sz="2200">
                <a:latin typeface="Arial"/>
                <a:ea typeface="Arial"/>
                <a:cs typeface="Arial"/>
                <a:sym typeface="Arial"/>
              </a:rPr>
              <a:t>"&gt;DCI home page&lt;/a&gt;</a:t>
            </a:r>
            <a:endParaRPr sz="2200">
              <a:latin typeface="Arial"/>
              <a:ea typeface="Arial"/>
              <a:cs typeface="Arial"/>
              <a:sym typeface="Arial"/>
            </a:endParaRPr>
          </a:p>
          <a:p>
            <a:pPr indent="0" lvl="0" marL="354330" marR="177165" rtl="0" algn="l">
              <a:lnSpc>
                <a:spcPct val="112272"/>
              </a:lnSpc>
              <a:spcBef>
                <a:spcPts val="955"/>
              </a:spcBef>
              <a:spcAft>
                <a:spcPts val="0"/>
              </a:spcAft>
              <a:buNone/>
            </a:pPr>
            <a:r>
              <a:rPr lang="en-US" sz="2200">
                <a:latin typeface="Arial"/>
                <a:ea typeface="Arial"/>
                <a:cs typeface="Arial"/>
                <a:sym typeface="Arial"/>
              </a:rPr>
              <a:t>title attribute - it will come up as a tooltip when the link is hovered  over</a:t>
            </a:r>
            <a:endParaRPr sz="2200">
              <a:latin typeface="Arial"/>
              <a:ea typeface="Arial"/>
              <a:cs typeface="Arial"/>
              <a:sym typeface="Arial"/>
            </a:endParaRPr>
          </a:p>
          <a:p>
            <a:pPr indent="0" lvl="0" marL="354330" marR="0" rtl="0" algn="l">
              <a:lnSpc>
                <a:spcPct val="100000"/>
              </a:lnSpc>
              <a:spcBef>
                <a:spcPts val="675"/>
              </a:spcBef>
              <a:spcAft>
                <a:spcPts val="0"/>
              </a:spcAft>
              <a:buNone/>
            </a:pPr>
            <a:r>
              <a:rPr lang="en-US" sz="2200">
                <a:latin typeface="Arial"/>
                <a:ea typeface="Arial"/>
                <a:cs typeface="Arial"/>
                <a:sym typeface="Arial"/>
              </a:rPr>
              <a:t>target attribute - specifies where to display the linked URL</a:t>
            </a:r>
            <a:endParaRPr sz="2200">
              <a:latin typeface="Arial"/>
              <a:ea typeface="Arial"/>
              <a:cs typeface="Arial"/>
              <a:sym typeface="Arial"/>
            </a:endParaRPr>
          </a:p>
          <a:p>
            <a:pPr indent="0" lvl="0" marL="354330" marR="0" rtl="0" algn="l">
              <a:lnSpc>
                <a:spcPct val="100000"/>
              </a:lnSpc>
              <a:spcBef>
                <a:spcPts val="730"/>
              </a:spcBef>
              <a:spcAft>
                <a:spcPts val="0"/>
              </a:spcAft>
              <a:buNone/>
            </a:pPr>
            <a:r>
              <a:rPr lang="en-US" sz="2200">
                <a:latin typeface="Arial"/>
                <a:ea typeface="Arial"/>
                <a:cs typeface="Arial"/>
                <a:sym typeface="Arial"/>
              </a:rPr>
              <a:t>_self, _blank, _parent, _top</a:t>
            </a:r>
            <a:endParaRPr sz="22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3718559" y="554990"/>
            <a:ext cx="2634615"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Hyperlinks</a:t>
            </a:r>
            <a:endParaRPr/>
          </a:p>
        </p:txBody>
      </p:sp>
      <p:sp>
        <p:nvSpPr>
          <p:cNvPr id="186" name="Google Shape;186;p24"/>
          <p:cNvSpPr txBox="1"/>
          <p:nvPr/>
        </p:nvSpPr>
        <p:spPr>
          <a:xfrm>
            <a:off x="599440" y="1858010"/>
            <a:ext cx="170815" cy="2451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450">
                <a:latin typeface="Calibri"/>
                <a:ea typeface="Calibri"/>
                <a:cs typeface="Calibri"/>
                <a:sym typeface="Calibri"/>
              </a:rPr>
              <a:t>●</a:t>
            </a:r>
            <a:endParaRPr sz="1450">
              <a:latin typeface="Calibri"/>
              <a:ea typeface="Calibri"/>
              <a:cs typeface="Calibri"/>
              <a:sym typeface="Calibri"/>
            </a:endParaRPr>
          </a:p>
        </p:txBody>
      </p:sp>
      <p:sp>
        <p:nvSpPr>
          <p:cNvPr id="187" name="Google Shape;187;p24"/>
          <p:cNvSpPr txBox="1"/>
          <p:nvPr/>
        </p:nvSpPr>
        <p:spPr>
          <a:xfrm>
            <a:off x="923289" y="1587318"/>
            <a:ext cx="8532495" cy="2676525"/>
          </a:xfrm>
          <a:prstGeom prst="rect">
            <a:avLst/>
          </a:prstGeom>
          <a:noFill/>
          <a:ln>
            <a:noFill/>
          </a:ln>
        </p:spPr>
        <p:txBody>
          <a:bodyPr anchorCtr="0" anchor="t" bIns="0" lIns="0" spcFirstLastPara="1" rIns="0" wrap="square" tIns="146050">
            <a:noAutofit/>
          </a:bodyPr>
          <a:lstStyle/>
          <a:p>
            <a:pPr indent="0" lvl="0" marL="12700" marR="0" rtl="0" algn="l">
              <a:lnSpc>
                <a:spcPct val="100000"/>
              </a:lnSpc>
              <a:spcBef>
                <a:spcPts val="0"/>
              </a:spcBef>
              <a:spcAft>
                <a:spcPts val="0"/>
              </a:spcAft>
              <a:buNone/>
            </a:pPr>
            <a:r>
              <a:rPr lang="en-US" sz="3200">
                <a:latin typeface="Arial"/>
                <a:ea typeface="Arial"/>
                <a:cs typeface="Arial"/>
                <a:sym typeface="Arial"/>
              </a:rPr>
              <a:t>Block level links</a:t>
            </a:r>
            <a:endParaRPr sz="3200">
              <a:latin typeface="Arial"/>
              <a:ea typeface="Arial"/>
              <a:cs typeface="Arial"/>
              <a:sym typeface="Arial"/>
            </a:endParaRPr>
          </a:p>
          <a:p>
            <a:pPr indent="0" lvl="0" marL="444500" marR="0" rtl="0" algn="l">
              <a:lnSpc>
                <a:spcPct val="100000"/>
              </a:lnSpc>
              <a:spcBef>
                <a:spcPts val="919"/>
              </a:spcBef>
              <a:spcAft>
                <a:spcPts val="0"/>
              </a:spcAft>
              <a:buNone/>
            </a:pPr>
            <a:r>
              <a:rPr lang="en-US" sz="2800">
                <a:latin typeface="Arial"/>
                <a:ea typeface="Arial"/>
                <a:cs typeface="Arial"/>
                <a:sym typeface="Arial"/>
              </a:rPr>
              <a:t>&lt;a href="</a:t>
            </a:r>
            <a:r>
              <a:rPr lang="en-US" sz="2800" u="sng">
                <a:solidFill>
                  <a:schemeClr val="hlink"/>
                </a:solidFill>
                <a:latin typeface="Arial"/>
                <a:ea typeface="Arial"/>
                <a:cs typeface="Arial"/>
                <a:sym typeface="Arial"/>
                <a:hlinkClick r:id="rId3"/>
              </a:rPr>
              <a:t>https://www.mozilla.org/en-US/</a:t>
            </a:r>
            <a:r>
              <a:rPr lang="en-US" sz="2800">
                <a:latin typeface="Arial"/>
                <a:ea typeface="Arial"/>
                <a:cs typeface="Arial"/>
                <a:sym typeface="Arial"/>
              </a:rPr>
              <a:t>"&gt;</a:t>
            </a:r>
            <a:endParaRPr sz="2800">
              <a:latin typeface="Arial"/>
              <a:ea typeface="Arial"/>
              <a:cs typeface="Arial"/>
              <a:sym typeface="Arial"/>
            </a:endParaRPr>
          </a:p>
          <a:p>
            <a:pPr indent="0" lvl="0" marL="444500" marR="5080" rtl="0" algn="l">
              <a:lnSpc>
                <a:spcPct val="112142"/>
              </a:lnSpc>
              <a:spcBef>
                <a:spcPts val="1210"/>
              </a:spcBef>
              <a:spcAft>
                <a:spcPts val="0"/>
              </a:spcAft>
              <a:buNone/>
            </a:pPr>
            <a:r>
              <a:rPr lang="en-US" sz="2800">
                <a:latin typeface="Arial"/>
                <a:ea typeface="Arial"/>
                <a:cs typeface="Arial"/>
                <a:sym typeface="Arial"/>
              </a:rPr>
              <a:t>&lt;img src="mozilla-image.png" alt="mozilla logo that  links to the mozilla homepage"&gt;</a:t>
            </a:r>
            <a:endParaRPr sz="2800">
              <a:latin typeface="Arial"/>
              <a:ea typeface="Arial"/>
              <a:cs typeface="Arial"/>
              <a:sym typeface="Arial"/>
            </a:endParaRPr>
          </a:p>
          <a:p>
            <a:pPr indent="0" lvl="0" marL="444500" marR="0" rtl="0" algn="l">
              <a:lnSpc>
                <a:spcPct val="100000"/>
              </a:lnSpc>
              <a:spcBef>
                <a:spcPts val="850"/>
              </a:spcBef>
              <a:spcAft>
                <a:spcPts val="0"/>
              </a:spcAft>
              <a:buNone/>
            </a:pPr>
            <a:r>
              <a:rPr lang="en-US" sz="2800">
                <a:latin typeface="Arial"/>
                <a:ea typeface="Arial"/>
                <a:cs typeface="Arial"/>
                <a:sym typeface="Arial"/>
              </a:rPr>
              <a:t>&lt;/a&gt;</a:t>
            </a:r>
            <a:endParaRPr sz="28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3020060" y="554990"/>
            <a:ext cx="4032250"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URLs and paths</a:t>
            </a:r>
            <a:endParaRPr/>
          </a:p>
        </p:txBody>
      </p:sp>
      <p:sp>
        <p:nvSpPr>
          <p:cNvPr id="193" name="Google Shape;193;p25"/>
          <p:cNvSpPr txBox="1"/>
          <p:nvPr/>
        </p:nvSpPr>
        <p:spPr>
          <a:xfrm>
            <a:off x="577850" y="1836420"/>
            <a:ext cx="141605" cy="2006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150">
                <a:latin typeface="Calibri"/>
                <a:ea typeface="Calibri"/>
                <a:cs typeface="Calibri"/>
                <a:sym typeface="Calibri"/>
              </a:rPr>
              <a:t>●</a:t>
            </a:r>
            <a:endParaRPr sz="1150">
              <a:latin typeface="Calibri"/>
              <a:ea typeface="Calibri"/>
              <a:cs typeface="Calibri"/>
              <a:sym typeface="Calibri"/>
            </a:endParaRPr>
          </a:p>
        </p:txBody>
      </p:sp>
      <p:sp>
        <p:nvSpPr>
          <p:cNvPr id="194" name="Google Shape;194;p25"/>
          <p:cNvSpPr txBox="1"/>
          <p:nvPr/>
        </p:nvSpPr>
        <p:spPr>
          <a:xfrm>
            <a:off x="577850" y="2708909"/>
            <a:ext cx="141605" cy="2006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150">
                <a:latin typeface="Calibri"/>
                <a:ea typeface="Calibri"/>
                <a:cs typeface="Calibri"/>
                <a:sym typeface="Calibri"/>
              </a:rPr>
              <a:t>●</a:t>
            </a:r>
            <a:endParaRPr sz="1150">
              <a:latin typeface="Calibri"/>
              <a:ea typeface="Calibri"/>
              <a:cs typeface="Calibri"/>
              <a:sym typeface="Calibri"/>
            </a:endParaRPr>
          </a:p>
        </p:txBody>
      </p:sp>
      <p:sp>
        <p:nvSpPr>
          <p:cNvPr id="195" name="Google Shape;195;p25"/>
          <p:cNvSpPr txBox="1"/>
          <p:nvPr/>
        </p:nvSpPr>
        <p:spPr>
          <a:xfrm>
            <a:off x="577850" y="3581400"/>
            <a:ext cx="141605" cy="2006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150">
                <a:latin typeface="Calibri"/>
                <a:ea typeface="Calibri"/>
                <a:cs typeface="Calibri"/>
                <a:sym typeface="Calibri"/>
              </a:rPr>
              <a:t>●</a:t>
            </a:r>
            <a:endParaRPr sz="1150">
              <a:latin typeface="Calibri"/>
              <a:ea typeface="Calibri"/>
              <a:cs typeface="Calibri"/>
              <a:sym typeface="Calibri"/>
            </a:endParaRPr>
          </a:p>
        </p:txBody>
      </p:sp>
      <p:sp>
        <p:nvSpPr>
          <p:cNvPr id="196" name="Google Shape;196;p25"/>
          <p:cNvSpPr txBox="1"/>
          <p:nvPr/>
        </p:nvSpPr>
        <p:spPr>
          <a:xfrm>
            <a:off x="836930" y="1727200"/>
            <a:ext cx="8686165" cy="4346575"/>
          </a:xfrm>
          <a:prstGeom prst="rect">
            <a:avLst/>
          </a:prstGeom>
          <a:noFill/>
          <a:ln>
            <a:noFill/>
          </a:ln>
        </p:spPr>
        <p:txBody>
          <a:bodyPr anchorCtr="0" anchor="t" bIns="0" lIns="0" spcFirstLastPara="1" rIns="0" wrap="square" tIns="46350">
            <a:noAutofit/>
          </a:bodyPr>
          <a:lstStyle/>
          <a:p>
            <a:pPr indent="0" lvl="0" marL="12700" marR="504825" rtl="0" algn="l">
              <a:lnSpc>
                <a:spcPct val="112549"/>
              </a:lnSpc>
              <a:spcBef>
                <a:spcPts val="0"/>
              </a:spcBef>
              <a:spcAft>
                <a:spcPts val="0"/>
              </a:spcAft>
              <a:buNone/>
            </a:pPr>
            <a:r>
              <a:rPr lang="en-US" sz="2550">
                <a:latin typeface="Arial"/>
                <a:ea typeface="Arial"/>
                <a:cs typeface="Arial"/>
                <a:sym typeface="Arial"/>
              </a:rPr>
              <a:t>A URL, or Uniform Resource Locator is simply a string of  text that defines where something is located on the Web</a:t>
            </a:r>
            <a:endParaRPr sz="2550">
              <a:latin typeface="Arial"/>
              <a:ea typeface="Arial"/>
              <a:cs typeface="Arial"/>
              <a:sym typeface="Arial"/>
            </a:endParaRPr>
          </a:p>
          <a:p>
            <a:pPr indent="0" lvl="0" marL="12700" marR="723900" rtl="0" algn="l">
              <a:lnSpc>
                <a:spcPct val="112549"/>
              </a:lnSpc>
              <a:spcBef>
                <a:spcPts val="1125"/>
              </a:spcBef>
              <a:spcAft>
                <a:spcPts val="0"/>
              </a:spcAft>
              <a:buNone/>
            </a:pPr>
            <a:r>
              <a:rPr lang="en-US" sz="2550">
                <a:latin typeface="Arial"/>
                <a:ea typeface="Arial"/>
                <a:cs typeface="Arial"/>
                <a:sym typeface="Arial"/>
              </a:rPr>
              <a:t>URLs use paths to find files. Paths specify where in the  filesystem the file you are interested in is located.</a:t>
            </a:r>
            <a:endParaRPr sz="2550">
              <a:latin typeface="Arial"/>
              <a:ea typeface="Arial"/>
              <a:cs typeface="Arial"/>
              <a:sym typeface="Arial"/>
            </a:endParaRPr>
          </a:p>
          <a:p>
            <a:pPr indent="0" lvl="0" marL="12700" marR="5080" rtl="0" algn="l">
              <a:lnSpc>
                <a:spcPct val="93700"/>
              </a:lnSpc>
              <a:spcBef>
                <a:spcPts val="1070"/>
              </a:spcBef>
              <a:spcAft>
                <a:spcPts val="0"/>
              </a:spcAft>
              <a:buNone/>
            </a:pPr>
            <a:r>
              <a:rPr lang="en-US" sz="2550">
                <a:latin typeface="Arial"/>
                <a:ea typeface="Arial"/>
                <a:cs typeface="Arial"/>
                <a:sym typeface="Arial"/>
              </a:rPr>
              <a:t>The root of this directory structure is called creating-  hyperlinks. When working locally with a web site, you will  have one directory that the whole site goes inside. Inside  the root, we have an index.html file and a contacts.html. In a  real website, index.html would be our home page or landing  page (a web page that serves as the entry point for a  website or a particular section of a website.).</a:t>
            </a:r>
            <a:endParaRPr sz="255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7" name="Shape 47"/>
        <p:cNvGrpSpPr/>
        <p:nvPr/>
      </p:nvGrpSpPr>
      <p:grpSpPr>
        <a:xfrm>
          <a:off x="0" y="0"/>
          <a:ext cx="0" cy="0"/>
          <a:chOff x="0" y="0"/>
          <a:chExt cx="0" cy="0"/>
        </a:xfrm>
      </p:grpSpPr>
      <p:sp>
        <p:nvSpPr>
          <p:cNvPr id="48" name="Google Shape;48;p8"/>
          <p:cNvSpPr txBox="1"/>
          <p:nvPr>
            <p:ph type="title"/>
          </p:nvPr>
        </p:nvSpPr>
        <p:spPr>
          <a:xfrm>
            <a:off x="594352" y="555000"/>
            <a:ext cx="7065000" cy="6960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HTML page structure</a:t>
            </a:r>
            <a:endParaRPr/>
          </a:p>
        </p:txBody>
      </p:sp>
      <p:sp>
        <p:nvSpPr>
          <p:cNvPr id="49" name="Google Shape;49;p8"/>
          <p:cNvSpPr txBox="1"/>
          <p:nvPr/>
        </p:nvSpPr>
        <p:spPr>
          <a:xfrm>
            <a:off x="594359" y="1854200"/>
            <a:ext cx="163830" cy="2343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0" i="0" lang="en-US" sz="1350" u="none" cap="none" strike="noStrike">
                <a:latin typeface="Calibri"/>
                <a:ea typeface="Calibri"/>
                <a:cs typeface="Calibri"/>
                <a:sym typeface="Calibri"/>
              </a:rPr>
              <a:t>●</a:t>
            </a:r>
            <a:endParaRPr b="0" i="0" sz="1350" u="none" cap="none" strike="noStrike">
              <a:latin typeface="Calibri"/>
              <a:ea typeface="Calibri"/>
              <a:cs typeface="Calibri"/>
              <a:sym typeface="Calibri"/>
            </a:endParaRPr>
          </a:p>
        </p:txBody>
      </p:sp>
      <p:sp>
        <p:nvSpPr>
          <p:cNvPr id="50" name="Google Shape;50;p8"/>
          <p:cNvSpPr txBox="1"/>
          <p:nvPr/>
        </p:nvSpPr>
        <p:spPr>
          <a:xfrm>
            <a:off x="594359" y="3338829"/>
            <a:ext cx="163830" cy="2343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0" i="0" lang="en-US" sz="1350" u="none" cap="none" strike="noStrike">
                <a:latin typeface="Calibri"/>
                <a:ea typeface="Calibri"/>
                <a:cs typeface="Calibri"/>
                <a:sym typeface="Calibri"/>
              </a:rPr>
              <a:t>●</a:t>
            </a:r>
            <a:endParaRPr b="0" i="0" sz="1350" u="none" cap="none" strike="noStrike">
              <a:latin typeface="Calibri"/>
              <a:ea typeface="Calibri"/>
              <a:cs typeface="Calibri"/>
              <a:sym typeface="Calibri"/>
            </a:endParaRPr>
          </a:p>
        </p:txBody>
      </p:sp>
      <p:sp>
        <p:nvSpPr>
          <p:cNvPr id="51" name="Google Shape;51;p8"/>
          <p:cNvSpPr txBox="1"/>
          <p:nvPr/>
        </p:nvSpPr>
        <p:spPr>
          <a:xfrm>
            <a:off x="594359" y="5261609"/>
            <a:ext cx="163830" cy="2343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0" i="0" lang="en-US" sz="1350" u="none" cap="none" strike="noStrike">
                <a:latin typeface="Calibri"/>
                <a:ea typeface="Calibri"/>
                <a:cs typeface="Calibri"/>
                <a:sym typeface="Calibri"/>
              </a:rPr>
              <a:t>●</a:t>
            </a:r>
            <a:endParaRPr b="0" i="0" sz="1350" u="none" cap="none" strike="noStrike">
              <a:latin typeface="Calibri"/>
              <a:ea typeface="Calibri"/>
              <a:cs typeface="Calibri"/>
              <a:sym typeface="Calibri"/>
            </a:endParaRPr>
          </a:p>
        </p:txBody>
      </p:sp>
      <p:sp>
        <p:nvSpPr>
          <p:cNvPr id="52" name="Google Shape;52;p8"/>
          <p:cNvSpPr txBox="1"/>
          <p:nvPr/>
        </p:nvSpPr>
        <p:spPr>
          <a:xfrm>
            <a:off x="905510" y="1722119"/>
            <a:ext cx="8652510" cy="4337685"/>
          </a:xfrm>
          <a:prstGeom prst="rect">
            <a:avLst/>
          </a:prstGeom>
          <a:noFill/>
          <a:ln>
            <a:noFill/>
          </a:ln>
        </p:spPr>
        <p:txBody>
          <a:bodyPr anchorCtr="0" anchor="t" bIns="0" lIns="0" spcFirstLastPara="1" rIns="0" wrap="square" tIns="42525">
            <a:noAutofit/>
          </a:bodyPr>
          <a:lstStyle/>
          <a:p>
            <a:pPr indent="0" lvl="0" marL="12700" marR="5080" rtl="0" algn="just">
              <a:lnSpc>
                <a:spcPct val="94100"/>
              </a:lnSpc>
              <a:spcBef>
                <a:spcPts val="0"/>
              </a:spcBef>
              <a:spcAft>
                <a:spcPts val="0"/>
              </a:spcAft>
              <a:buNone/>
            </a:pPr>
            <a:r>
              <a:rPr b="0" i="0" lang="en-US" sz="3050" u="none" cap="none" strike="noStrike">
                <a:latin typeface="Arial"/>
                <a:ea typeface="Arial"/>
                <a:cs typeface="Arial"/>
                <a:sym typeface="Arial"/>
              </a:rPr>
              <a:t>HTML markup language used to define web page  elements such as heading, paragraph, list, image,  link etc.</a:t>
            </a:r>
            <a:endParaRPr b="0" i="0" sz="3050" u="none" cap="none" strike="noStrike">
              <a:latin typeface="Arial"/>
              <a:ea typeface="Arial"/>
              <a:cs typeface="Arial"/>
              <a:sym typeface="Arial"/>
            </a:endParaRPr>
          </a:p>
          <a:p>
            <a:pPr indent="0" lvl="0" marL="12700" marR="47625" rtl="0" algn="l">
              <a:lnSpc>
                <a:spcPct val="94100"/>
              </a:lnSpc>
              <a:spcBef>
                <a:spcPts val="1355"/>
              </a:spcBef>
              <a:spcAft>
                <a:spcPts val="0"/>
              </a:spcAft>
              <a:buNone/>
            </a:pPr>
            <a:r>
              <a:rPr b="0" i="0" lang="en-US" sz="3050" u="none" cap="none" strike="noStrike">
                <a:latin typeface="Arial"/>
                <a:ea typeface="Arial"/>
                <a:cs typeface="Arial"/>
                <a:sym typeface="Arial"/>
              </a:rPr>
              <a:t>CSS used to style HTML (for example alter your  text size and fonts used, add borders and drop  shadows, layout your page with multiple columns,  add animations and other visual effects)</a:t>
            </a:r>
            <a:endParaRPr b="0" i="0" sz="3050" u="none" cap="none" strike="noStrike">
              <a:latin typeface="Arial"/>
              <a:ea typeface="Arial"/>
              <a:cs typeface="Arial"/>
              <a:sym typeface="Arial"/>
            </a:endParaRPr>
          </a:p>
          <a:p>
            <a:pPr indent="0" lvl="0" marL="12700" marR="615315" rtl="0" algn="l">
              <a:lnSpc>
                <a:spcPct val="112786"/>
              </a:lnSpc>
              <a:spcBef>
                <a:spcPts val="1450"/>
              </a:spcBef>
              <a:spcAft>
                <a:spcPts val="0"/>
              </a:spcAft>
              <a:buNone/>
            </a:pPr>
            <a:r>
              <a:rPr b="0" i="0" lang="en-US" sz="3050" u="none" cap="none" strike="noStrike">
                <a:latin typeface="Arial"/>
                <a:ea typeface="Arial"/>
                <a:cs typeface="Arial"/>
                <a:sym typeface="Arial"/>
              </a:rPr>
              <a:t>JavaScript to add dynamic functionality to web  pages</a:t>
            </a:r>
            <a:endParaRPr b="0" i="0" sz="3050" u="none" cap="none"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3718559" y="554990"/>
            <a:ext cx="2634615"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Hyperlinks</a:t>
            </a:r>
            <a:endParaRPr/>
          </a:p>
        </p:txBody>
      </p:sp>
      <p:sp>
        <p:nvSpPr>
          <p:cNvPr id="202" name="Google Shape;202;p26"/>
          <p:cNvSpPr txBox="1"/>
          <p:nvPr/>
        </p:nvSpPr>
        <p:spPr>
          <a:xfrm>
            <a:off x="589280" y="1851660"/>
            <a:ext cx="154940" cy="220979"/>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en-US" sz="1250">
                <a:latin typeface="Calibri"/>
                <a:ea typeface="Calibri"/>
                <a:cs typeface="Calibri"/>
                <a:sym typeface="Calibri"/>
              </a:rPr>
              <a:t>●</a:t>
            </a:r>
            <a:endParaRPr sz="1250">
              <a:latin typeface="Calibri"/>
              <a:ea typeface="Calibri"/>
              <a:cs typeface="Calibri"/>
              <a:sym typeface="Calibri"/>
            </a:endParaRPr>
          </a:p>
        </p:txBody>
      </p:sp>
      <p:sp>
        <p:nvSpPr>
          <p:cNvPr id="203" name="Google Shape;203;p26"/>
          <p:cNvSpPr txBox="1"/>
          <p:nvPr/>
        </p:nvSpPr>
        <p:spPr>
          <a:xfrm>
            <a:off x="589280" y="2430780"/>
            <a:ext cx="154940" cy="220979"/>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en-US" sz="1250">
                <a:latin typeface="Calibri"/>
                <a:ea typeface="Calibri"/>
                <a:cs typeface="Calibri"/>
                <a:sym typeface="Calibri"/>
              </a:rPr>
              <a:t>●</a:t>
            </a:r>
            <a:endParaRPr sz="1250">
              <a:latin typeface="Calibri"/>
              <a:ea typeface="Calibri"/>
              <a:cs typeface="Calibri"/>
              <a:sym typeface="Calibri"/>
            </a:endParaRPr>
          </a:p>
        </p:txBody>
      </p:sp>
      <p:sp>
        <p:nvSpPr>
          <p:cNvPr id="204" name="Google Shape;204;p26"/>
          <p:cNvSpPr txBox="1"/>
          <p:nvPr/>
        </p:nvSpPr>
        <p:spPr>
          <a:xfrm>
            <a:off x="589280" y="3011169"/>
            <a:ext cx="154940" cy="220979"/>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en-US" sz="1250">
                <a:latin typeface="Calibri"/>
                <a:ea typeface="Calibri"/>
                <a:cs typeface="Calibri"/>
                <a:sym typeface="Calibri"/>
              </a:rPr>
              <a:t>●</a:t>
            </a:r>
            <a:endParaRPr sz="1250">
              <a:latin typeface="Calibri"/>
              <a:ea typeface="Calibri"/>
              <a:cs typeface="Calibri"/>
              <a:sym typeface="Calibri"/>
            </a:endParaRPr>
          </a:p>
        </p:txBody>
      </p:sp>
      <p:sp>
        <p:nvSpPr>
          <p:cNvPr id="205" name="Google Shape;205;p26"/>
          <p:cNvSpPr txBox="1"/>
          <p:nvPr/>
        </p:nvSpPr>
        <p:spPr>
          <a:xfrm>
            <a:off x="589280" y="3591560"/>
            <a:ext cx="154940" cy="220979"/>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en-US" sz="1250">
                <a:latin typeface="Calibri"/>
                <a:ea typeface="Calibri"/>
                <a:cs typeface="Calibri"/>
                <a:sym typeface="Calibri"/>
              </a:rPr>
              <a:t>●</a:t>
            </a:r>
            <a:endParaRPr sz="1250">
              <a:latin typeface="Calibri"/>
              <a:ea typeface="Calibri"/>
              <a:cs typeface="Calibri"/>
              <a:sym typeface="Calibri"/>
            </a:endParaRPr>
          </a:p>
        </p:txBody>
      </p:sp>
      <p:sp>
        <p:nvSpPr>
          <p:cNvPr id="206" name="Google Shape;206;p26"/>
          <p:cNvSpPr txBox="1"/>
          <p:nvPr/>
        </p:nvSpPr>
        <p:spPr>
          <a:xfrm>
            <a:off x="858519" y="1589023"/>
            <a:ext cx="8694420" cy="4552950"/>
          </a:xfrm>
          <a:prstGeom prst="rect">
            <a:avLst/>
          </a:prstGeom>
          <a:noFill/>
          <a:ln>
            <a:noFill/>
          </a:ln>
        </p:spPr>
        <p:txBody>
          <a:bodyPr anchorCtr="0" anchor="t" bIns="0" lIns="0" spcFirstLastPara="1" rIns="0" wrap="square" tIns="149225">
            <a:noAutofit/>
          </a:bodyPr>
          <a:lstStyle/>
          <a:p>
            <a:pPr indent="0" lvl="0" marL="38100" marR="0" rtl="0" algn="l">
              <a:lnSpc>
                <a:spcPct val="100000"/>
              </a:lnSpc>
              <a:spcBef>
                <a:spcPts val="0"/>
              </a:spcBef>
              <a:spcAft>
                <a:spcPts val="0"/>
              </a:spcAft>
              <a:buNone/>
            </a:pPr>
            <a:r>
              <a:rPr lang="en-US" sz="2900">
                <a:latin typeface="Arial"/>
                <a:ea typeface="Arial"/>
                <a:cs typeface="Arial"/>
                <a:sym typeface="Arial"/>
              </a:rPr>
              <a:t>Same directory</a:t>
            </a:r>
            <a:endParaRPr sz="2900">
              <a:latin typeface="Arial"/>
              <a:ea typeface="Arial"/>
              <a:cs typeface="Arial"/>
              <a:sym typeface="Arial"/>
            </a:endParaRPr>
          </a:p>
          <a:p>
            <a:pPr indent="0" lvl="0" marL="38100" marR="2372360" rtl="0" algn="l">
              <a:lnSpc>
                <a:spcPct val="157586"/>
              </a:lnSpc>
              <a:spcBef>
                <a:spcPts val="325"/>
              </a:spcBef>
              <a:spcAft>
                <a:spcPts val="0"/>
              </a:spcAft>
              <a:buNone/>
            </a:pPr>
            <a:r>
              <a:rPr lang="en-US" sz="2900">
                <a:latin typeface="Arial"/>
                <a:ea typeface="Arial"/>
                <a:cs typeface="Arial"/>
                <a:sym typeface="Arial"/>
              </a:rPr>
              <a:t>Moving down into subdirectories  Moving back up into parent directories  document’s section</a:t>
            </a:r>
            <a:endParaRPr sz="2900">
              <a:latin typeface="Arial"/>
              <a:ea typeface="Arial"/>
              <a:cs typeface="Arial"/>
              <a:sym typeface="Arial"/>
            </a:endParaRPr>
          </a:p>
          <a:p>
            <a:pPr indent="-295910" lvl="0" marL="431800" marR="2494280" rtl="0" algn="l">
              <a:lnSpc>
                <a:spcPct val="111764"/>
              </a:lnSpc>
              <a:spcBef>
                <a:spcPts val="775"/>
              </a:spcBef>
              <a:spcAft>
                <a:spcPts val="0"/>
              </a:spcAft>
              <a:buSzPts val="1900"/>
              <a:buFont typeface="Calibri"/>
              <a:buChar char="–"/>
            </a:pPr>
            <a:r>
              <a:rPr lang="en-US" sz="2550">
                <a:latin typeface="Arial"/>
                <a:ea typeface="Arial"/>
                <a:cs typeface="Arial"/>
                <a:sym typeface="Arial"/>
              </a:rPr>
              <a:t>&lt;a href="contacts.html#section"&gt;mailing  address&lt;/a&gt;.&lt;/p&gt;</a:t>
            </a:r>
            <a:endParaRPr sz="2550">
              <a:latin typeface="Arial"/>
              <a:ea typeface="Arial"/>
              <a:cs typeface="Arial"/>
              <a:sym typeface="Arial"/>
            </a:endParaRPr>
          </a:p>
          <a:p>
            <a:pPr indent="-295910" lvl="0" marL="431800" marR="0" rtl="0" algn="l">
              <a:lnSpc>
                <a:spcPct val="100000"/>
              </a:lnSpc>
              <a:spcBef>
                <a:spcPts val="770"/>
              </a:spcBef>
              <a:spcAft>
                <a:spcPts val="0"/>
              </a:spcAft>
              <a:buSzPts val="1900"/>
              <a:buFont typeface="Calibri"/>
              <a:buChar char="–"/>
            </a:pPr>
            <a:r>
              <a:rPr lang="en-US" sz="2550">
                <a:latin typeface="Arial"/>
                <a:ea typeface="Arial"/>
                <a:cs typeface="Arial"/>
                <a:sym typeface="Arial"/>
              </a:rPr>
              <a:t>&lt;h2 id="section"&gt;Mailing address&lt;/h2&gt;</a:t>
            </a:r>
            <a:endParaRPr sz="2550">
              <a:latin typeface="Arial"/>
              <a:ea typeface="Arial"/>
              <a:cs typeface="Arial"/>
              <a:sym typeface="Arial"/>
            </a:endParaRPr>
          </a:p>
          <a:p>
            <a:pPr indent="-295910" lvl="0" marL="431800" marR="30480" rtl="0" algn="l">
              <a:lnSpc>
                <a:spcPct val="112156"/>
              </a:lnSpc>
              <a:spcBef>
                <a:spcPts val="1095"/>
              </a:spcBef>
              <a:spcAft>
                <a:spcPts val="0"/>
              </a:spcAft>
              <a:buSzPts val="1900"/>
              <a:buFont typeface="Calibri"/>
              <a:buChar char="–"/>
            </a:pPr>
            <a:r>
              <a:rPr lang="en-US" sz="2550">
                <a:latin typeface="Arial"/>
                <a:ea typeface="Arial"/>
                <a:cs typeface="Arial"/>
                <a:sym typeface="Arial"/>
              </a:rPr>
              <a:t>&lt;p&gt;The &lt;a href="#section"&gt;company mailing  address&lt;/a&gt; can be found at the bottom of this page.&lt;/p&gt;</a:t>
            </a:r>
            <a:endParaRPr sz="255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599450" y="555000"/>
            <a:ext cx="7693800" cy="6960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Absolute and relative links</a:t>
            </a:r>
            <a:endParaRPr/>
          </a:p>
        </p:txBody>
      </p:sp>
      <p:sp>
        <p:nvSpPr>
          <p:cNvPr id="212" name="Google Shape;212;p27"/>
          <p:cNvSpPr txBox="1"/>
          <p:nvPr/>
        </p:nvSpPr>
        <p:spPr>
          <a:xfrm>
            <a:off x="599440" y="1858010"/>
            <a:ext cx="170815" cy="2451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450">
                <a:latin typeface="Calibri"/>
                <a:ea typeface="Calibri"/>
                <a:cs typeface="Calibri"/>
                <a:sym typeface="Calibri"/>
              </a:rPr>
              <a:t>●</a:t>
            </a:r>
            <a:endParaRPr sz="1450">
              <a:latin typeface="Calibri"/>
              <a:ea typeface="Calibri"/>
              <a:cs typeface="Calibri"/>
              <a:sym typeface="Calibri"/>
            </a:endParaRPr>
          </a:p>
        </p:txBody>
      </p:sp>
      <p:sp>
        <p:nvSpPr>
          <p:cNvPr id="213" name="Google Shape;213;p27"/>
          <p:cNvSpPr txBox="1"/>
          <p:nvPr/>
        </p:nvSpPr>
        <p:spPr>
          <a:xfrm>
            <a:off x="599440" y="3437890"/>
            <a:ext cx="170815" cy="2451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450">
                <a:latin typeface="Calibri"/>
                <a:ea typeface="Calibri"/>
                <a:cs typeface="Calibri"/>
                <a:sym typeface="Calibri"/>
              </a:rPr>
              <a:t>●</a:t>
            </a:r>
            <a:endParaRPr sz="1450">
              <a:latin typeface="Calibri"/>
              <a:ea typeface="Calibri"/>
              <a:cs typeface="Calibri"/>
              <a:sym typeface="Calibri"/>
            </a:endParaRPr>
          </a:p>
        </p:txBody>
      </p:sp>
      <p:sp>
        <p:nvSpPr>
          <p:cNvPr id="214" name="Google Shape;214;p27"/>
          <p:cNvSpPr txBox="1"/>
          <p:nvPr/>
        </p:nvSpPr>
        <p:spPr>
          <a:xfrm>
            <a:off x="897889" y="1587318"/>
            <a:ext cx="8513445" cy="4025265"/>
          </a:xfrm>
          <a:prstGeom prst="rect">
            <a:avLst/>
          </a:prstGeom>
          <a:noFill/>
          <a:ln>
            <a:noFill/>
          </a:ln>
        </p:spPr>
        <p:txBody>
          <a:bodyPr anchorCtr="0" anchor="t" bIns="0" lIns="0" spcFirstLastPara="1" rIns="0" wrap="square" tIns="146050">
            <a:noAutofit/>
          </a:bodyPr>
          <a:lstStyle/>
          <a:p>
            <a:pPr indent="0" lvl="0" marL="38100" marR="0" rtl="0" algn="l">
              <a:lnSpc>
                <a:spcPct val="100000"/>
              </a:lnSpc>
              <a:spcBef>
                <a:spcPts val="0"/>
              </a:spcBef>
              <a:spcAft>
                <a:spcPts val="0"/>
              </a:spcAft>
              <a:buNone/>
            </a:pPr>
            <a:r>
              <a:rPr lang="en-US" sz="3200">
                <a:latin typeface="Arial"/>
                <a:ea typeface="Arial"/>
                <a:cs typeface="Arial"/>
                <a:sym typeface="Arial"/>
              </a:rPr>
              <a:t>absolute URL</a:t>
            </a:r>
            <a:endParaRPr sz="3200">
              <a:latin typeface="Arial"/>
              <a:ea typeface="Arial"/>
              <a:cs typeface="Arial"/>
              <a:sym typeface="Arial"/>
            </a:endParaRPr>
          </a:p>
          <a:p>
            <a:pPr indent="-323850" lvl="0" marL="469900" marR="617220" rtl="0" algn="l">
              <a:lnSpc>
                <a:spcPct val="112142"/>
              </a:lnSpc>
              <a:spcBef>
                <a:spcPts val="1210"/>
              </a:spcBef>
              <a:spcAft>
                <a:spcPts val="0"/>
              </a:spcAft>
              <a:buClr>
                <a:srgbClr val="000000"/>
              </a:buClr>
              <a:buSzPts val="2100"/>
              <a:buFont typeface="Calibri"/>
              <a:buChar char="–"/>
            </a:pPr>
            <a:r>
              <a:rPr lang="en-US" sz="2800" u="sng">
                <a:solidFill>
                  <a:schemeClr val="hlink"/>
                </a:solidFill>
                <a:latin typeface="Arial"/>
                <a:ea typeface="Arial"/>
                <a:cs typeface="Arial"/>
                <a:sym typeface="Arial"/>
                <a:hlinkClick r:id="rId3"/>
              </a:rPr>
              <a:t>http://www.example.com/projects/index.html </a:t>
            </a:r>
            <a:r>
              <a:rPr lang="en-US" sz="2800">
                <a:latin typeface="Arial"/>
                <a:ea typeface="Arial"/>
                <a:cs typeface="Arial"/>
                <a:sym typeface="Arial"/>
              </a:rPr>
              <a:t>Or </a:t>
            </a:r>
            <a:r>
              <a:rPr lang="en-US" sz="2800" u="sng">
                <a:solidFill>
                  <a:schemeClr val="hlink"/>
                </a:solidFill>
                <a:latin typeface="Arial"/>
                <a:ea typeface="Arial"/>
                <a:cs typeface="Arial"/>
                <a:sym typeface="Arial"/>
                <a:hlinkClick r:id="rId4"/>
              </a:rPr>
              <a:t> http://www.example.com/projects/</a:t>
            </a:r>
            <a:endParaRPr sz="2800">
              <a:latin typeface="Arial"/>
              <a:ea typeface="Arial"/>
              <a:cs typeface="Arial"/>
              <a:sym typeface="Arial"/>
            </a:endParaRPr>
          </a:p>
          <a:p>
            <a:pPr indent="0" lvl="0" marL="38100" marR="776605" rtl="0" algn="l">
              <a:lnSpc>
                <a:spcPct val="112500"/>
              </a:lnSpc>
              <a:spcBef>
                <a:spcPts val="1430"/>
              </a:spcBef>
              <a:spcAft>
                <a:spcPts val="0"/>
              </a:spcAft>
              <a:buNone/>
            </a:pPr>
            <a:r>
              <a:rPr lang="en-US" sz="3200">
                <a:latin typeface="Arial"/>
                <a:ea typeface="Arial"/>
                <a:cs typeface="Arial"/>
                <a:sym typeface="Arial"/>
              </a:rPr>
              <a:t>relative URL (to the document in which link  originates)</a:t>
            </a:r>
            <a:endParaRPr sz="3200">
              <a:latin typeface="Arial"/>
              <a:ea typeface="Arial"/>
              <a:cs typeface="Arial"/>
              <a:sym typeface="Arial"/>
            </a:endParaRPr>
          </a:p>
          <a:p>
            <a:pPr indent="-323850" lvl="0" marL="469900" marR="30480" rtl="0" algn="l">
              <a:lnSpc>
                <a:spcPct val="112142"/>
              </a:lnSpc>
              <a:spcBef>
                <a:spcPts val="1130"/>
              </a:spcBef>
              <a:spcAft>
                <a:spcPts val="0"/>
              </a:spcAft>
              <a:buClr>
                <a:srgbClr val="000000"/>
              </a:buClr>
              <a:buSzPts val="2100"/>
              <a:buFont typeface="Calibri"/>
              <a:buChar char="–"/>
            </a:pPr>
            <a:r>
              <a:rPr lang="en-US" sz="2800" u="sng">
                <a:solidFill>
                  <a:schemeClr val="hlink"/>
                </a:solidFill>
                <a:latin typeface="Arial"/>
                <a:ea typeface="Arial"/>
                <a:cs typeface="Arial"/>
                <a:sym typeface="Arial"/>
                <a:hlinkClick r:id="rId5"/>
              </a:rPr>
              <a:t>http://www.example.com/projects/pdfs/example.pdf </a:t>
            </a:r>
            <a:r>
              <a:rPr lang="en-US" sz="2800">
                <a:latin typeface="Arial"/>
                <a:ea typeface="Arial"/>
                <a:cs typeface="Arial"/>
                <a:sym typeface="Arial"/>
              </a:rPr>
              <a:t> Can be replaced by pdfs/example.pdf in any  document in projects directory</a:t>
            </a:r>
            <a:endParaRPr sz="28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3641090" y="554990"/>
            <a:ext cx="2634615"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Hyperlinks</a:t>
            </a:r>
            <a:endParaRPr/>
          </a:p>
        </p:txBody>
      </p:sp>
      <p:sp>
        <p:nvSpPr>
          <p:cNvPr id="220" name="Google Shape;220;p28"/>
          <p:cNvSpPr txBox="1"/>
          <p:nvPr/>
        </p:nvSpPr>
        <p:spPr>
          <a:xfrm>
            <a:off x="854710" y="1723389"/>
            <a:ext cx="8702675" cy="4021454"/>
          </a:xfrm>
          <a:prstGeom prst="rect">
            <a:avLst/>
          </a:prstGeom>
          <a:noFill/>
          <a:ln>
            <a:noFill/>
          </a:ln>
        </p:spPr>
        <p:txBody>
          <a:bodyPr anchorCtr="0" anchor="t" bIns="0" lIns="0" spcFirstLastPara="1" rIns="0" wrap="square" tIns="50150">
            <a:noAutofit/>
          </a:bodyPr>
          <a:lstStyle/>
          <a:p>
            <a:pPr indent="0" lvl="0" marL="38100" marR="721360" rtl="0" algn="l">
              <a:lnSpc>
                <a:spcPct val="113298"/>
              </a:lnSpc>
              <a:spcBef>
                <a:spcPts val="0"/>
              </a:spcBef>
              <a:spcAft>
                <a:spcPts val="0"/>
              </a:spcAft>
              <a:buNone/>
            </a:pPr>
            <a:r>
              <a:rPr lang="en-US" sz="2850">
                <a:latin typeface="Arial"/>
                <a:ea typeface="Arial"/>
                <a:cs typeface="Arial"/>
                <a:sym typeface="Arial"/>
              </a:rPr>
              <a:t>Clear link wording is a good practice (avoid “click  here”)</a:t>
            </a:r>
            <a:endParaRPr sz="2850">
              <a:latin typeface="Arial"/>
              <a:ea typeface="Arial"/>
              <a:cs typeface="Arial"/>
              <a:sym typeface="Arial"/>
            </a:endParaRPr>
          </a:p>
          <a:p>
            <a:pPr indent="-292099" lvl="0" marL="426719" marR="71120" rtl="0" algn="l">
              <a:lnSpc>
                <a:spcPct val="112399"/>
              </a:lnSpc>
              <a:spcBef>
                <a:spcPts val="1015"/>
              </a:spcBef>
              <a:spcAft>
                <a:spcPts val="0"/>
              </a:spcAft>
              <a:buSzPts val="1850"/>
              <a:buFont typeface="Calibri"/>
              <a:buChar char="–"/>
            </a:pPr>
            <a:r>
              <a:rPr lang="en-US" sz="2500">
                <a:latin typeface="Arial"/>
                <a:ea typeface="Arial"/>
                <a:cs typeface="Arial"/>
                <a:sym typeface="Arial"/>
              </a:rPr>
              <a:t>Accessibility: screen readers jump from link to link, search  engines use links text, readers often skim the page</a:t>
            </a:r>
            <a:endParaRPr sz="2500">
              <a:latin typeface="Arial"/>
              <a:ea typeface="Arial"/>
              <a:cs typeface="Arial"/>
              <a:sym typeface="Arial"/>
            </a:endParaRPr>
          </a:p>
          <a:p>
            <a:pPr indent="-292099" lvl="0" marL="426719" marR="0" rtl="0" algn="l">
              <a:lnSpc>
                <a:spcPct val="100000"/>
              </a:lnSpc>
              <a:spcBef>
                <a:spcPts val="770"/>
              </a:spcBef>
              <a:spcAft>
                <a:spcPts val="0"/>
              </a:spcAft>
              <a:buSzPts val="1850"/>
              <a:buFont typeface="Calibri"/>
              <a:buChar char="–"/>
            </a:pPr>
            <a:r>
              <a:rPr lang="en-US" sz="2500">
                <a:latin typeface="Arial"/>
                <a:ea typeface="Arial"/>
                <a:cs typeface="Arial"/>
                <a:sym typeface="Arial"/>
              </a:rPr>
              <a:t>Don't repeat the URL as part of the link text</a:t>
            </a:r>
            <a:endParaRPr sz="2500">
              <a:latin typeface="Arial"/>
              <a:ea typeface="Arial"/>
              <a:cs typeface="Arial"/>
              <a:sym typeface="Arial"/>
            </a:endParaRPr>
          </a:p>
          <a:p>
            <a:pPr indent="-292099" lvl="0" marL="426719" marR="0" rtl="0" algn="l">
              <a:lnSpc>
                <a:spcPct val="100000"/>
              </a:lnSpc>
              <a:spcBef>
                <a:spcPts val="830"/>
              </a:spcBef>
              <a:spcAft>
                <a:spcPts val="0"/>
              </a:spcAft>
              <a:buSzPts val="1850"/>
              <a:buFont typeface="Calibri"/>
              <a:buChar char="–"/>
            </a:pPr>
            <a:r>
              <a:rPr lang="en-US" sz="2500">
                <a:latin typeface="Arial"/>
                <a:ea typeface="Arial"/>
                <a:cs typeface="Arial"/>
                <a:sym typeface="Arial"/>
              </a:rPr>
              <a:t>Don't say "link" or "links to" in the link text</a:t>
            </a:r>
            <a:endParaRPr sz="2500">
              <a:latin typeface="Arial"/>
              <a:ea typeface="Arial"/>
              <a:cs typeface="Arial"/>
              <a:sym typeface="Arial"/>
            </a:endParaRPr>
          </a:p>
          <a:p>
            <a:pPr indent="-292099" lvl="0" marL="426719" marR="0" rtl="0" algn="l">
              <a:lnSpc>
                <a:spcPct val="100000"/>
              </a:lnSpc>
              <a:spcBef>
                <a:spcPts val="830"/>
              </a:spcBef>
              <a:spcAft>
                <a:spcPts val="0"/>
              </a:spcAft>
              <a:buSzPts val="1850"/>
              <a:buFont typeface="Calibri"/>
              <a:buChar char="–"/>
            </a:pPr>
            <a:r>
              <a:rPr lang="en-US" sz="2500">
                <a:latin typeface="Arial"/>
                <a:ea typeface="Arial"/>
                <a:cs typeface="Arial"/>
                <a:sym typeface="Arial"/>
              </a:rPr>
              <a:t>Keep your link label as short as possible</a:t>
            </a:r>
            <a:endParaRPr sz="2500">
              <a:latin typeface="Arial"/>
              <a:ea typeface="Arial"/>
              <a:cs typeface="Arial"/>
              <a:sym typeface="Arial"/>
            </a:endParaRPr>
          </a:p>
          <a:p>
            <a:pPr indent="-292099" lvl="0" marL="426719" marR="30480" rtl="0" algn="l">
              <a:lnSpc>
                <a:spcPct val="112399"/>
              </a:lnSpc>
              <a:spcBef>
                <a:spcPts val="1080"/>
              </a:spcBef>
              <a:spcAft>
                <a:spcPts val="0"/>
              </a:spcAft>
              <a:buSzPts val="1850"/>
              <a:buFont typeface="Calibri"/>
              <a:buChar char="–"/>
            </a:pPr>
            <a:r>
              <a:rPr lang="en-US" sz="2500">
                <a:latin typeface="Arial"/>
                <a:ea typeface="Arial"/>
                <a:cs typeface="Arial"/>
                <a:sym typeface="Arial"/>
              </a:rPr>
              <a:t>Minimize instances where multiple copies of the same text  are linked to different places</a:t>
            </a:r>
            <a:endParaRPr sz="25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3718559" y="554990"/>
            <a:ext cx="2634615"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Hyperlinks</a:t>
            </a:r>
            <a:endParaRPr/>
          </a:p>
        </p:txBody>
      </p:sp>
      <p:sp>
        <p:nvSpPr>
          <p:cNvPr id="226" name="Google Shape;226;p29"/>
          <p:cNvSpPr txBox="1"/>
          <p:nvPr/>
        </p:nvSpPr>
        <p:spPr>
          <a:xfrm>
            <a:off x="567690" y="1830070"/>
            <a:ext cx="125730" cy="17653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p:txBody>
      </p:sp>
      <p:sp>
        <p:nvSpPr>
          <p:cNvPr id="227" name="Google Shape;227;p29"/>
          <p:cNvSpPr txBox="1"/>
          <p:nvPr/>
        </p:nvSpPr>
        <p:spPr>
          <a:xfrm>
            <a:off x="567690" y="3329940"/>
            <a:ext cx="125730" cy="17653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p:txBody>
      </p:sp>
      <p:sp>
        <p:nvSpPr>
          <p:cNvPr id="228" name="Google Shape;228;p29"/>
          <p:cNvSpPr txBox="1"/>
          <p:nvPr/>
        </p:nvSpPr>
        <p:spPr>
          <a:xfrm>
            <a:off x="567690" y="4165600"/>
            <a:ext cx="125730" cy="17653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p:txBody>
      </p:sp>
      <p:sp>
        <p:nvSpPr>
          <p:cNvPr id="229" name="Google Shape;229;p29"/>
          <p:cNvSpPr txBox="1"/>
          <p:nvPr/>
        </p:nvSpPr>
        <p:spPr>
          <a:xfrm>
            <a:off x="797559" y="1638873"/>
            <a:ext cx="8705215" cy="4487545"/>
          </a:xfrm>
          <a:prstGeom prst="rect">
            <a:avLst/>
          </a:prstGeom>
          <a:noFill/>
          <a:ln>
            <a:noFill/>
          </a:ln>
        </p:spPr>
        <p:txBody>
          <a:bodyPr anchorCtr="0" anchor="t" bIns="0" lIns="0" spcFirstLastPara="1" rIns="0" wrap="square" tIns="107300">
            <a:noAutofit/>
          </a:bodyPr>
          <a:lstStyle/>
          <a:p>
            <a:pPr indent="0" lvl="0" marL="12700" marR="0" rtl="0" algn="l">
              <a:lnSpc>
                <a:spcPct val="100000"/>
              </a:lnSpc>
              <a:spcBef>
                <a:spcPts val="0"/>
              </a:spcBef>
              <a:spcAft>
                <a:spcPts val="0"/>
              </a:spcAft>
              <a:buNone/>
            </a:pPr>
            <a:r>
              <a:rPr lang="en-US" sz="2250">
                <a:latin typeface="Arial"/>
                <a:ea typeface="Arial"/>
                <a:cs typeface="Arial"/>
                <a:sym typeface="Arial"/>
              </a:rPr>
              <a:t>Use relative links wherever possible</a:t>
            </a:r>
            <a:endParaRPr sz="2250">
              <a:latin typeface="Arial"/>
              <a:ea typeface="Arial"/>
              <a:cs typeface="Arial"/>
              <a:sym typeface="Arial"/>
            </a:endParaRPr>
          </a:p>
          <a:p>
            <a:pPr indent="0" lvl="0" marL="389890" marR="0" rtl="0" algn="l">
              <a:lnSpc>
                <a:spcPct val="100000"/>
              </a:lnSpc>
              <a:spcBef>
                <a:spcPts val="630"/>
              </a:spcBef>
              <a:spcAft>
                <a:spcPts val="0"/>
              </a:spcAft>
              <a:buNone/>
            </a:pPr>
            <a:r>
              <a:rPr lang="en-US" sz="2000">
                <a:latin typeface="Arial"/>
                <a:ea typeface="Arial"/>
                <a:cs typeface="Arial"/>
                <a:sym typeface="Arial"/>
              </a:rPr>
              <a:t>it is a lot easier to read the code</a:t>
            </a:r>
            <a:endParaRPr sz="2000">
              <a:latin typeface="Arial"/>
              <a:ea typeface="Arial"/>
              <a:cs typeface="Arial"/>
              <a:sym typeface="Arial"/>
            </a:endParaRPr>
          </a:p>
          <a:p>
            <a:pPr indent="69850" lvl="0" marL="320040" marR="599440" rtl="0" algn="l">
              <a:lnSpc>
                <a:spcPct val="111000"/>
              </a:lnSpc>
              <a:spcBef>
                <a:spcPts val="845"/>
              </a:spcBef>
              <a:spcAft>
                <a:spcPts val="0"/>
              </a:spcAft>
              <a:buNone/>
            </a:pPr>
            <a:r>
              <a:rPr lang="en-US" sz="2000">
                <a:latin typeface="Arial"/>
                <a:ea typeface="Arial"/>
                <a:cs typeface="Arial"/>
                <a:sym typeface="Arial"/>
              </a:rPr>
              <a:t>it is more efficient to use relative URLs especially when changing site  structure or moving to a different server/domain</a:t>
            </a:r>
            <a:endParaRPr sz="2000">
              <a:latin typeface="Arial"/>
              <a:ea typeface="Arial"/>
              <a:cs typeface="Arial"/>
              <a:sym typeface="Arial"/>
            </a:endParaRPr>
          </a:p>
          <a:p>
            <a:pPr indent="0" lvl="0" marL="12700" marR="0" rtl="0" algn="l">
              <a:lnSpc>
                <a:spcPct val="100000"/>
              </a:lnSpc>
              <a:spcBef>
                <a:spcPts val="795"/>
              </a:spcBef>
              <a:spcAft>
                <a:spcPts val="0"/>
              </a:spcAft>
              <a:buNone/>
            </a:pPr>
            <a:r>
              <a:rPr lang="en-US" sz="2250">
                <a:latin typeface="Arial"/>
                <a:ea typeface="Arial"/>
                <a:cs typeface="Arial"/>
                <a:sym typeface="Arial"/>
              </a:rPr>
              <a:t>Linking to non-HTML resources</a:t>
            </a:r>
            <a:endParaRPr sz="2250">
              <a:latin typeface="Arial"/>
              <a:ea typeface="Arial"/>
              <a:cs typeface="Arial"/>
              <a:sym typeface="Arial"/>
            </a:endParaRPr>
          </a:p>
          <a:p>
            <a:pPr indent="0" lvl="0" marL="320040" marR="0" rtl="0" algn="l">
              <a:lnSpc>
                <a:spcPct val="100000"/>
              </a:lnSpc>
              <a:spcBef>
                <a:spcPts val="640"/>
              </a:spcBef>
              <a:spcAft>
                <a:spcPts val="0"/>
              </a:spcAft>
              <a:buNone/>
            </a:pPr>
            <a:r>
              <a:rPr lang="en-US" sz="2000">
                <a:latin typeface="Arial"/>
                <a:ea typeface="Arial"/>
                <a:cs typeface="Arial"/>
                <a:sym typeface="Arial"/>
              </a:rPr>
              <a:t>make it clear – pdf, video, audio</a:t>
            </a:r>
            <a:endParaRPr sz="2000">
              <a:latin typeface="Arial"/>
              <a:ea typeface="Arial"/>
              <a:cs typeface="Arial"/>
              <a:sym typeface="Arial"/>
            </a:endParaRPr>
          </a:p>
          <a:p>
            <a:pPr indent="0" lvl="0" marL="12700" marR="0" rtl="0" algn="l">
              <a:lnSpc>
                <a:spcPct val="100000"/>
              </a:lnSpc>
              <a:spcBef>
                <a:spcPts val="840"/>
              </a:spcBef>
              <a:spcAft>
                <a:spcPts val="0"/>
              </a:spcAft>
              <a:buNone/>
            </a:pPr>
            <a:r>
              <a:rPr lang="en-US" sz="2250">
                <a:latin typeface="Arial"/>
                <a:ea typeface="Arial"/>
                <a:cs typeface="Arial"/>
                <a:sym typeface="Arial"/>
              </a:rPr>
              <a:t>Use the download attribute when linking to a download</a:t>
            </a:r>
            <a:endParaRPr sz="2250">
              <a:latin typeface="Arial"/>
              <a:ea typeface="Arial"/>
              <a:cs typeface="Arial"/>
              <a:sym typeface="Arial"/>
            </a:endParaRPr>
          </a:p>
          <a:p>
            <a:pPr indent="0" lvl="0" marL="320040" marR="5080" rtl="0" algn="l">
              <a:lnSpc>
                <a:spcPct val="96500"/>
              </a:lnSpc>
              <a:spcBef>
                <a:spcPts val="635"/>
              </a:spcBef>
              <a:spcAft>
                <a:spcPts val="0"/>
              </a:spcAft>
              <a:buNone/>
            </a:pPr>
            <a:r>
              <a:rPr lang="en-US" sz="2000">
                <a:latin typeface="Droid Sans Mono"/>
                <a:ea typeface="Droid Sans Mono"/>
                <a:cs typeface="Droid Sans Mono"/>
                <a:sym typeface="Droid Sans Mono"/>
              </a:rPr>
              <a:t>&lt;a href="https://download.mozilla.org/?product=firefox­  39.0­SSL&amp;os=win&amp;lang=en­US" download="firefox­39­  installer.exe"&gt;</a:t>
            </a:r>
            <a:endParaRPr sz="2000">
              <a:latin typeface="Droid Sans Mono"/>
              <a:ea typeface="Droid Sans Mono"/>
              <a:cs typeface="Droid Sans Mono"/>
              <a:sym typeface="Droid Sans Mono"/>
            </a:endParaRPr>
          </a:p>
          <a:p>
            <a:pPr indent="0" lvl="0" marL="756920" marR="0" rtl="0" algn="l">
              <a:lnSpc>
                <a:spcPct val="100000"/>
              </a:lnSpc>
              <a:spcBef>
                <a:spcPts val="580"/>
              </a:spcBef>
              <a:spcAft>
                <a:spcPts val="0"/>
              </a:spcAft>
              <a:buNone/>
            </a:pPr>
            <a:r>
              <a:rPr lang="en-US" sz="1700">
                <a:latin typeface="Droid Sans Mono"/>
                <a:ea typeface="Droid Sans Mono"/>
                <a:cs typeface="Droid Sans Mono"/>
                <a:sym typeface="Droid Sans Mono"/>
              </a:rPr>
              <a:t>Download Firefox 39 for Windows</a:t>
            </a:r>
            <a:endParaRPr sz="1700">
              <a:latin typeface="Droid Sans Mono"/>
              <a:ea typeface="Droid Sans Mono"/>
              <a:cs typeface="Droid Sans Mono"/>
              <a:sym typeface="Droid Sans Mono"/>
            </a:endParaRPr>
          </a:p>
          <a:p>
            <a:pPr indent="0" lvl="0" marL="320040" marR="0" rtl="0" algn="l">
              <a:lnSpc>
                <a:spcPct val="100000"/>
              </a:lnSpc>
              <a:spcBef>
                <a:spcPts val="700"/>
              </a:spcBef>
              <a:spcAft>
                <a:spcPts val="0"/>
              </a:spcAft>
              <a:buNone/>
            </a:pPr>
            <a:r>
              <a:rPr lang="en-US" sz="2000">
                <a:latin typeface="Droid Sans Mono"/>
                <a:ea typeface="Droid Sans Mono"/>
                <a:cs typeface="Droid Sans Mono"/>
                <a:sym typeface="Droid Sans Mono"/>
              </a:rPr>
              <a:t>&lt;/a&gt;</a:t>
            </a:r>
            <a:endParaRPr sz="2000">
              <a:latin typeface="Droid Sans Mono"/>
              <a:ea typeface="Droid Sans Mono"/>
              <a:cs typeface="Droid Sans Mono"/>
              <a:sym typeface="Droid Sans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3952240" y="554990"/>
            <a:ext cx="2168525"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Exercise</a:t>
            </a:r>
            <a:endParaRPr/>
          </a:p>
        </p:txBody>
      </p:sp>
      <p:sp>
        <p:nvSpPr>
          <p:cNvPr id="235" name="Google Shape;235;p30"/>
          <p:cNvSpPr txBox="1"/>
          <p:nvPr/>
        </p:nvSpPr>
        <p:spPr>
          <a:xfrm>
            <a:off x="599440" y="1858010"/>
            <a:ext cx="170815" cy="2451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450">
                <a:latin typeface="Calibri"/>
                <a:ea typeface="Calibri"/>
                <a:cs typeface="Calibri"/>
                <a:sym typeface="Calibri"/>
              </a:rPr>
              <a:t>●</a:t>
            </a:r>
            <a:endParaRPr sz="1450">
              <a:latin typeface="Calibri"/>
              <a:ea typeface="Calibri"/>
              <a:cs typeface="Calibri"/>
              <a:sym typeface="Calibri"/>
            </a:endParaRPr>
          </a:p>
        </p:txBody>
      </p:sp>
      <p:sp>
        <p:nvSpPr>
          <p:cNvPr id="236" name="Google Shape;236;p30"/>
          <p:cNvSpPr txBox="1"/>
          <p:nvPr/>
        </p:nvSpPr>
        <p:spPr>
          <a:xfrm>
            <a:off x="923289" y="1720850"/>
            <a:ext cx="7800975" cy="970280"/>
          </a:xfrm>
          <a:prstGeom prst="rect">
            <a:avLst/>
          </a:prstGeom>
          <a:noFill/>
          <a:ln>
            <a:noFill/>
          </a:ln>
        </p:spPr>
        <p:txBody>
          <a:bodyPr anchorCtr="0" anchor="t" bIns="0" lIns="0" spcFirstLastPara="1" rIns="0" wrap="square" tIns="53325">
            <a:noAutofit/>
          </a:bodyPr>
          <a:lstStyle/>
          <a:p>
            <a:pPr indent="0" lvl="0" marL="12700" marR="5080" rtl="0" algn="l">
              <a:lnSpc>
                <a:spcPct val="112500"/>
              </a:lnSpc>
              <a:spcBef>
                <a:spcPts val="0"/>
              </a:spcBef>
              <a:spcAft>
                <a:spcPts val="0"/>
              </a:spcAft>
              <a:buNone/>
            </a:pPr>
            <a:r>
              <a:rPr lang="en-US" sz="3200">
                <a:latin typeface="Arial"/>
                <a:ea typeface="Arial"/>
                <a:cs typeface="Arial"/>
                <a:sym typeface="Arial"/>
              </a:rPr>
              <a:t>Create a home page with navigation menu  linking to home, projects, pictures, contacts</a:t>
            </a:r>
            <a:endParaRPr sz="3200">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3594100" y="554990"/>
            <a:ext cx="2883535"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Email</a:t>
            </a:r>
            <a:r>
              <a:rPr lang="en-US"/>
              <a:t> links</a:t>
            </a:r>
            <a:endParaRPr/>
          </a:p>
        </p:txBody>
      </p:sp>
      <p:sp>
        <p:nvSpPr>
          <p:cNvPr id="242" name="Google Shape;242;p31"/>
          <p:cNvSpPr txBox="1"/>
          <p:nvPr/>
        </p:nvSpPr>
        <p:spPr>
          <a:xfrm>
            <a:off x="558800" y="2922270"/>
            <a:ext cx="116839" cy="1625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900">
                <a:latin typeface="Calibri"/>
                <a:ea typeface="Calibri"/>
                <a:cs typeface="Calibri"/>
                <a:sym typeface="Calibri"/>
              </a:rPr>
              <a:t>●</a:t>
            </a:r>
            <a:endParaRPr sz="900">
              <a:latin typeface="Calibri"/>
              <a:ea typeface="Calibri"/>
              <a:cs typeface="Calibri"/>
              <a:sym typeface="Calibri"/>
            </a:endParaRPr>
          </a:p>
        </p:txBody>
      </p:sp>
      <p:sp>
        <p:nvSpPr>
          <p:cNvPr id="243" name="Google Shape;243;p31"/>
          <p:cNvSpPr txBox="1"/>
          <p:nvPr/>
        </p:nvSpPr>
        <p:spPr>
          <a:xfrm>
            <a:off x="763269" y="1604518"/>
            <a:ext cx="8716645" cy="4425950"/>
          </a:xfrm>
          <a:prstGeom prst="rect">
            <a:avLst/>
          </a:prstGeom>
          <a:noFill/>
          <a:ln>
            <a:noFill/>
          </a:ln>
        </p:spPr>
        <p:txBody>
          <a:bodyPr anchorCtr="0" anchor="t" bIns="0" lIns="0" spcFirstLastPara="1" rIns="0" wrap="square" tIns="131425">
            <a:noAutofit/>
          </a:bodyPr>
          <a:lstStyle/>
          <a:p>
            <a:pPr indent="0" lvl="0" marL="12700" marR="0" rtl="0" algn="l">
              <a:lnSpc>
                <a:spcPct val="100000"/>
              </a:lnSpc>
              <a:spcBef>
                <a:spcPts val="0"/>
              </a:spcBef>
              <a:spcAft>
                <a:spcPts val="0"/>
              </a:spcAft>
              <a:buNone/>
            </a:pPr>
            <a:r>
              <a:rPr lang="en-US" sz="2000">
                <a:latin typeface="Droid Sans Mono"/>
                <a:ea typeface="Droid Sans Mono"/>
                <a:cs typeface="Droid Sans Mono"/>
                <a:sym typeface="Droid Sans Mono"/>
              </a:rPr>
              <a:t>&lt;a href</a:t>
            </a:r>
            <a:r>
              <a:rPr lang="en-US" sz="2000" u="sng">
                <a:solidFill>
                  <a:schemeClr val="hlink"/>
                </a:solidFill>
                <a:latin typeface="Droid Sans Mono"/>
                <a:ea typeface="Droid Sans Mono"/>
                <a:cs typeface="Droid Sans Mono"/>
                <a:sym typeface="Droid Sans Mono"/>
                <a:hlinkClick r:id="rId3"/>
              </a:rPr>
              <a:t>="mailto:agata@dci.org</a:t>
            </a:r>
            <a:r>
              <a:rPr lang="en-US" sz="2000">
                <a:latin typeface="Droid Sans Mono"/>
                <a:ea typeface="Droid Sans Mono"/>
                <a:cs typeface="Droid Sans Mono"/>
                <a:sym typeface="Droid Sans Mono"/>
              </a:rPr>
              <a:t>"&gt;Send email to Agata&lt;/a&gt;</a:t>
            </a:r>
            <a:endParaRPr sz="2000">
              <a:latin typeface="Droid Sans Mono"/>
              <a:ea typeface="Droid Sans Mono"/>
              <a:cs typeface="Droid Sans Mono"/>
              <a:sym typeface="Droid Sans Mono"/>
            </a:endParaRPr>
          </a:p>
          <a:p>
            <a:pPr indent="0" lvl="0" marL="12700" marR="451484" rtl="0" algn="l">
              <a:lnSpc>
                <a:spcPct val="113500"/>
              </a:lnSpc>
              <a:spcBef>
                <a:spcPts val="1125"/>
              </a:spcBef>
              <a:spcAft>
                <a:spcPts val="0"/>
              </a:spcAft>
              <a:buNone/>
            </a:pPr>
            <a:r>
              <a:rPr lang="en-US" sz="2000">
                <a:latin typeface="Arial"/>
                <a:ea typeface="Arial"/>
                <a:cs typeface="Arial"/>
                <a:sym typeface="Arial"/>
              </a:rPr>
              <a:t>the email address is even optional, if you leave it out (a href="mailto:")	a  new outgoing email window will be opened by the user's mail client</a:t>
            </a:r>
            <a:endParaRPr sz="2000">
              <a:latin typeface="Arial"/>
              <a:ea typeface="Arial"/>
              <a:cs typeface="Arial"/>
              <a:sym typeface="Arial"/>
            </a:endParaRPr>
          </a:p>
          <a:p>
            <a:pPr indent="0" lvl="0" marL="12700" marR="0" rtl="0" algn="l">
              <a:lnSpc>
                <a:spcPct val="100000"/>
              </a:lnSpc>
              <a:spcBef>
                <a:spcPts val="705"/>
              </a:spcBef>
              <a:spcAft>
                <a:spcPts val="0"/>
              </a:spcAft>
              <a:buNone/>
            </a:pPr>
            <a:r>
              <a:rPr lang="en-US" sz="2000">
                <a:latin typeface="Arial"/>
                <a:ea typeface="Arial"/>
                <a:cs typeface="Arial"/>
                <a:sym typeface="Arial"/>
              </a:rPr>
              <a:t>Other information can be provided.</a:t>
            </a:r>
            <a:endParaRPr sz="2000">
              <a:latin typeface="Arial"/>
              <a:ea typeface="Arial"/>
              <a:cs typeface="Arial"/>
              <a:sym typeface="Arial"/>
            </a:endParaRPr>
          </a:p>
          <a:p>
            <a:pPr indent="0" lvl="0" marL="12700" marR="5080" rtl="0" algn="l">
              <a:lnSpc>
                <a:spcPct val="117499"/>
              </a:lnSpc>
              <a:spcBef>
                <a:spcPts val="790"/>
              </a:spcBef>
              <a:spcAft>
                <a:spcPts val="0"/>
              </a:spcAft>
              <a:buNone/>
            </a:pPr>
            <a:r>
              <a:rPr lang="en-US" sz="2000">
                <a:latin typeface="Droid Sans Mono"/>
                <a:ea typeface="Droid Sans Mono"/>
                <a:cs typeface="Droid Sans Mono"/>
                <a:sym typeface="Droid Sans Mono"/>
              </a:rPr>
              <a:t>&lt;a href</a:t>
            </a:r>
            <a:r>
              <a:rPr lang="en-US" sz="2000" u="sng">
                <a:solidFill>
                  <a:schemeClr val="hlink"/>
                </a:solidFill>
                <a:latin typeface="Droid Sans Mono"/>
                <a:ea typeface="Droid Sans Mono"/>
                <a:cs typeface="Droid Sans Mono"/>
                <a:sym typeface="Droid Sans Mono"/>
                <a:hlinkClick r:id="rId4"/>
              </a:rPr>
              <a:t>="mailto:agata@dci.org? </a:t>
            </a:r>
            <a:r>
              <a:rPr lang="en-US" sz="2000">
                <a:latin typeface="Droid Sans Mono"/>
                <a:ea typeface="Droid Sans Mono"/>
                <a:cs typeface="Droid Sans Mono"/>
                <a:sym typeface="Droid Sans Mono"/>
              </a:rPr>
              <a:t> cc=name2@dci.org&amp;bcc=name3@dci.org&amp;subject=The%20subject</a:t>
            </a:r>
            <a:endParaRPr sz="2000">
              <a:latin typeface="Droid Sans Mono"/>
              <a:ea typeface="Droid Sans Mono"/>
              <a:cs typeface="Droid Sans Mono"/>
              <a:sym typeface="Droid Sans Mono"/>
            </a:endParaRPr>
          </a:p>
          <a:p>
            <a:pPr indent="0" lvl="0" marL="12700" marR="0" rtl="0" algn="l">
              <a:lnSpc>
                <a:spcPct val="113000"/>
              </a:lnSpc>
              <a:spcBef>
                <a:spcPts val="0"/>
              </a:spcBef>
              <a:spcAft>
                <a:spcPts val="0"/>
              </a:spcAft>
              <a:buNone/>
            </a:pPr>
            <a:r>
              <a:rPr lang="en-US" sz="2000">
                <a:latin typeface="Droid Sans Mono"/>
                <a:ea typeface="Droid Sans Mono"/>
                <a:cs typeface="Droid Sans Mono"/>
                <a:sym typeface="Droid Sans Mono"/>
              </a:rPr>
              <a:t>%20of%20the%20email&amp;body=The%20body%20of%20the</a:t>
            </a:r>
            <a:endParaRPr sz="2000">
              <a:latin typeface="Droid Sans Mono"/>
              <a:ea typeface="Droid Sans Mono"/>
              <a:cs typeface="Droid Sans Mono"/>
              <a:sym typeface="Droid Sans Mono"/>
            </a:endParaRPr>
          </a:p>
          <a:p>
            <a:pPr indent="0" lvl="0" marL="12700" marR="0" rtl="0" algn="l">
              <a:lnSpc>
                <a:spcPct val="119000"/>
              </a:lnSpc>
              <a:spcBef>
                <a:spcPts val="0"/>
              </a:spcBef>
              <a:spcAft>
                <a:spcPts val="0"/>
              </a:spcAft>
              <a:buNone/>
            </a:pPr>
            <a:r>
              <a:rPr lang="en-US" sz="2000">
                <a:latin typeface="Droid Sans Mono"/>
                <a:ea typeface="Droid Sans Mono"/>
                <a:cs typeface="Droid Sans Mono"/>
                <a:sym typeface="Droid Sans Mono"/>
              </a:rPr>
              <a:t>%20email"&gt;Send mail with cc, bcc, subject and body&lt;/a&gt;</a:t>
            </a:r>
            <a:endParaRPr sz="2000">
              <a:latin typeface="Droid Sans Mono"/>
              <a:ea typeface="Droid Sans Mono"/>
              <a:cs typeface="Droid Sans Mono"/>
              <a:sym typeface="Droid Sans Mono"/>
            </a:endParaRPr>
          </a:p>
          <a:p>
            <a:pPr indent="0" lvl="0" marL="12700" marR="40005" rtl="0" algn="l">
              <a:lnSpc>
                <a:spcPct val="94500"/>
              </a:lnSpc>
              <a:spcBef>
                <a:spcPts val="1070"/>
              </a:spcBef>
              <a:spcAft>
                <a:spcPts val="0"/>
              </a:spcAft>
              <a:buNone/>
            </a:pPr>
            <a:r>
              <a:rPr lang="en-US" sz="2000">
                <a:latin typeface="Arial"/>
                <a:ea typeface="Arial"/>
                <a:cs typeface="Arial"/>
                <a:sym typeface="Arial"/>
              </a:rPr>
              <a:t>The values of each field must be URL-encoded, that is with non-printing  characters (invisible characters like tabs, carriage returns, and page breaks)  and spaces percent-escaped. Use a question mark (?) to separate the main  URL from the field values, and ampersands (&amp;) to separate each field in the  mailto: URL</a:t>
            </a:r>
            <a:endParaRPr sz="20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3672840" y="554990"/>
            <a:ext cx="2725420"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Quotations</a:t>
            </a:r>
            <a:endParaRPr/>
          </a:p>
        </p:txBody>
      </p:sp>
      <p:sp>
        <p:nvSpPr>
          <p:cNvPr id="249" name="Google Shape;249;p32"/>
          <p:cNvSpPr txBox="1"/>
          <p:nvPr/>
        </p:nvSpPr>
        <p:spPr>
          <a:xfrm>
            <a:off x="797559" y="1638873"/>
            <a:ext cx="8772525" cy="4486910"/>
          </a:xfrm>
          <a:prstGeom prst="rect">
            <a:avLst/>
          </a:prstGeom>
          <a:noFill/>
          <a:ln>
            <a:noFill/>
          </a:ln>
        </p:spPr>
        <p:txBody>
          <a:bodyPr anchorCtr="0" anchor="t" bIns="0" lIns="0" spcFirstLastPara="1" rIns="0" wrap="square" tIns="107300">
            <a:noAutofit/>
          </a:bodyPr>
          <a:lstStyle/>
          <a:p>
            <a:pPr indent="0" lvl="0" marL="0" marR="3316604" rtl="0" algn="ctr">
              <a:lnSpc>
                <a:spcPct val="100000"/>
              </a:lnSpc>
              <a:spcBef>
                <a:spcPts val="0"/>
              </a:spcBef>
              <a:spcAft>
                <a:spcPts val="0"/>
              </a:spcAft>
              <a:buNone/>
            </a:pPr>
            <a:r>
              <a:rPr lang="en-US" sz="2250">
                <a:latin typeface="Arial"/>
                <a:ea typeface="Arial"/>
                <a:cs typeface="Arial"/>
                <a:sym typeface="Arial"/>
              </a:rPr>
              <a:t>Blockquotes for block level content quoted</a:t>
            </a:r>
            <a:endParaRPr sz="2250">
              <a:latin typeface="Arial"/>
              <a:ea typeface="Arial"/>
              <a:cs typeface="Arial"/>
              <a:sym typeface="Arial"/>
            </a:endParaRPr>
          </a:p>
          <a:p>
            <a:pPr indent="0" lvl="0" marL="0" marR="3348354" rtl="0" algn="ctr">
              <a:lnSpc>
                <a:spcPct val="100000"/>
              </a:lnSpc>
              <a:spcBef>
                <a:spcPts val="630"/>
              </a:spcBef>
              <a:spcAft>
                <a:spcPts val="0"/>
              </a:spcAft>
              <a:buNone/>
            </a:pPr>
            <a:r>
              <a:rPr lang="en-US" sz="2000">
                <a:latin typeface="Arial"/>
                <a:ea typeface="Arial"/>
                <a:cs typeface="Arial"/>
                <a:sym typeface="Arial"/>
              </a:rPr>
              <a:t>&lt;blockquote cite=”URL”&gt;…..&lt;/blockquote&gt;</a:t>
            </a:r>
            <a:endParaRPr sz="2000">
              <a:latin typeface="Arial"/>
              <a:ea typeface="Arial"/>
              <a:cs typeface="Arial"/>
              <a:sym typeface="Arial"/>
            </a:endParaRPr>
          </a:p>
          <a:p>
            <a:pPr indent="0" lvl="0" marL="0" marR="6631305" rtl="0" algn="ctr">
              <a:lnSpc>
                <a:spcPct val="100000"/>
              </a:lnSpc>
              <a:spcBef>
                <a:spcPts val="840"/>
              </a:spcBef>
              <a:spcAft>
                <a:spcPts val="0"/>
              </a:spcAft>
              <a:buNone/>
            </a:pPr>
            <a:r>
              <a:rPr lang="en-US" sz="2250">
                <a:latin typeface="Arial"/>
                <a:ea typeface="Arial"/>
                <a:cs typeface="Arial"/>
                <a:sym typeface="Arial"/>
              </a:rPr>
              <a:t>Inline quotations</a:t>
            </a:r>
            <a:endParaRPr sz="2250">
              <a:latin typeface="Arial"/>
              <a:ea typeface="Arial"/>
              <a:cs typeface="Arial"/>
              <a:sym typeface="Arial"/>
            </a:endParaRPr>
          </a:p>
          <a:p>
            <a:pPr indent="0" lvl="0" marL="0" marR="5507355" rtl="0" algn="ctr">
              <a:lnSpc>
                <a:spcPct val="100000"/>
              </a:lnSpc>
              <a:spcBef>
                <a:spcPts val="630"/>
              </a:spcBef>
              <a:spcAft>
                <a:spcPts val="0"/>
              </a:spcAft>
              <a:buNone/>
            </a:pPr>
            <a:r>
              <a:rPr lang="en-US" sz="2000">
                <a:latin typeface="Arial"/>
                <a:ea typeface="Arial"/>
                <a:cs typeface="Arial"/>
                <a:sym typeface="Arial"/>
              </a:rPr>
              <a:t>&lt;q cite=”URL”&gt;…..&lt;/q&gt;</a:t>
            </a:r>
            <a:endParaRPr sz="2000">
              <a:latin typeface="Arial"/>
              <a:ea typeface="Arial"/>
              <a:cs typeface="Arial"/>
              <a:sym typeface="Arial"/>
            </a:endParaRPr>
          </a:p>
          <a:p>
            <a:pPr indent="0" lvl="0" marL="0" marR="7613650" rtl="0" algn="ctr">
              <a:lnSpc>
                <a:spcPct val="100000"/>
              </a:lnSpc>
              <a:spcBef>
                <a:spcPts val="840"/>
              </a:spcBef>
              <a:spcAft>
                <a:spcPts val="0"/>
              </a:spcAft>
              <a:buNone/>
            </a:pPr>
            <a:r>
              <a:rPr lang="en-US" sz="2250">
                <a:latin typeface="Arial"/>
                <a:ea typeface="Arial"/>
                <a:cs typeface="Arial"/>
                <a:sym typeface="Arial"/>
              </a:rPr>
              <a:t>Citations</a:t>
            </a:r>
            <a:endParaRPr sz="2250">
              <a:latin typeface="Arial"/>
              <a:ea typeface="Arial"/>
              <a:cs typeface="Arial"/>
              <a:sym typeface="Arial"/>
            </a:endParaRPr>
          </a:p>
          <a:p>
            <a:pPr indent="0" lvl="0" marL="320040" marR="5080" rtl="0" algn="l">
              <a:lnSpc>
                <a:spcPct val="111000"/>
              </a:lnSpc>
              <a:spcBef>
                <a:spcPts val="865"/>
              </a:spcBef>
              <a:spcAft>
                <a:spcPts val="0"/>
              </a:spcAft>
              <a:buNone/>
            </a:pPr>
            <a:r>
              <a:rPr lang="en-US" sz="2000">
                <a:latin typeface="Arial"/>
                <a:ea typeface="Arial"/>
                <a:cs typeface="Arial"/>
                <a:sym typeface="Arial"/>
              </a:rPr>
              <a:t>Cite attribute is ignored by browsers and screenreaders. Use &lt;cite&gt;element  next to (or inside) the quote element, it is also advisable to make it into a  link to the source of the quotation</a:t>
            </a:r>
            <a:endParaRPr sz="2000">
              <a:latin typeface="Arial"/>
              <a:ea typeface="Arial"/>
              <a:cs typeface="Arial"/>
              <a:sym typeface="Arial"/>
            </a:endParaRPr>
          </a:p>
          <a:p>
            <a:pPr indent="0" lvl="0" marL="320040" marR="0" rtl="0" algn="l">
              <a:lnSpc>
                <a:spcPct val="100000"/>
              </a:lnSpc>
              <a:spcBef>
                <a:spcPts val="575"/>
              </a:spcBef>
              <a:spcAft>
                <a:spcPts val="0"/>
              </a:spcAft>
              <a:buNone/>
            </a:pPr>
            <a:r>
              <a:rPr lang="en-US" sz="2000">
                <a:latin typeface="Arial"/>
                <a:ea typeface="Arial"/>
                <a:cs typeface="Arial"/>
                <a:sym typeface="Arial"/>
              </a:rPr>
              <a:t>&lt;cite&gt;&lt;/cite&gt;</a:t>
            </a:r>
            <a:endParaRPr sz="2000">
              <a:latin typeface="Arial"/>
              <a:ea typeface="Arial"/>
              <a:cs typeface="Arial"/>
              <a:sym typeface="Arial"/>
            </a:endParaRPr>
          </a:p>
          <a:p>
            <a:pPr indent="0" lvl="0" marL="320040" marR="0" rtl="0" algn="l">
              <a:lnSpc>
                <a:spcPct val="100000"/>
              </a:lnSpc>
              <a:spcBef>
                <a:spcPts val="600"/>
              </a:spcBef>
              <a:spcAft>
                <a:spcPts val="0"/>
              </a:spcAft>
              <a:buNone/>
            </a:pPr>
            <a:r>
              <a:rPr lang="en-US" sz="1700">
                <a:latin typeface="Droid Sans Mono"/>
                <a:ea typeface="Droid Sans Mono"/>
                <a:cs typeface="Droid Sans Mono"/>
                <a:sym typeface="Droid Sans Mono"/>
              </a:rPr>
              <a:t>&lt;blockquote cite="https://"&gt;</a:t>
            </a:r>
            <a:endParaRPr sz="1700">
              <a:latin typeface="Droid Sans Mono"/>
              <a:ea typeface="Droid Sans Mono"/>
              <a:cs typeface="Droid Sans Mono"/>
              <a:sym typeface="Droid Sans Mono"/>
            </a:endParaRPr>
          </a:p>
          <a:p>
            <a:pPr indent="0" lvl="0" marL="626110" marR="0" rtl="0" algn="l">
              <a:lnSpc>
                <a:spcPct val="100000"/>
              </a:lnSpc>
              <a:spcBef>
                <a:spcPts val="560"/>
              </a:spcBef>
              <a:spcAft>
                <a:spcPts val="0"/>
              </a:spcAft>
              <a:buNone/>
            </a:pPr>
            <a:r>
              <a:rPr lang="en-US" sz="1700">
                <a:latin typeface="Droid Sans Mono"/>
                <a:ea typeface="Droid Sans Mono"/>
                <a:cs typeface="Droid Sans Mono"/>
                <a:sym typeface="Droid Sans Mono"/>
              </a:rPr>
              <a:t>&lt;p&gt;……..&lt;/p&gt;&lt;cite&gt;citation origin&lt;/cite&gt;</a:t>
            </a:r>
            <a:endParaRPr sz="1700">
              <a:latin typeface="Droid Sans Mono"/>
              <a:ea typeface="Droid Sans Mono"/>
              <a:cs typeface="Droid Sans Mono"/>
              <a:sym typeface="Droid Sans Mono"/>
            </a:endParaRPr>
          </a:p>
          <a:p>
            <a:pPr indent="0" lvl="0" marL="320040" marR="0" rtl="0" algn="l">
              <a:lnSpc>
                <a:spcPct val="100000"/>
              </a:lnSpc>
              <a:spcBef>
                <a:spcPts val="760"/>
              </a:spcBef>
              <a:spcAft>
                <a:spcPts val="0"/>
              </a:spcAft>
              <a:buNone/>
            </a:pPr>
            <a:r>
              <a:rPr lang="en-US" sz="1700">
                <a:latin typeface="Droid Sans Mono"/>
                <a:ea typeface="Droid Sans Mono"/>
                <a:cs typeface="Droid Sans Mono"/>
                <a:sym typeface="Droid Sans Mono"/>
              </a:rPr>
              <a:t>&lt;/blockquote&gt;</a:t>
            </a:r>
            <a:endParaRPr sz="1700">
              <a:latin typeface="Droid Sans Mono"/>
              <a:ea typeface="Droid Sans Mono"/>
              <a:cs typeface="Droid Sans Mono"/>
              <a:sym typeface="Droid Sans Mon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3952240" y="554990"/>
            <a:ext cx="2168525"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Exercise</a:t>
            </a:r>
            <a:endParaRPr/>
          </a:p>
        </p:txBody>
      </p:sp>
      <p:sp>
        <p:nvSpPr>
          <p:cNvPr id="255" name="Google Shape;255;p33"/>
          <p:cNvSpPr txBox="1"/>
          <p:nvPr/>
        </p:nvSpPr>
        <p:spPr>
          <a:xfrm>
            <a:off x="599440" y="1858010"/>
            <a:ext cx="170815" cy="2451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450">
                <a:latin typeface="Calibri"/>
                <a:ea typeface="Calibri"/>
                <a:cs typeface="Calibri"/>
                <a:sym typeface="Calibri"/>
              </a:rPr>
              <a:t>●</a:t>
            </a:r>
            <a:endParaRPr sz="1450">
              <a:latin typeface="Calibri"/>
              <a:ea typeface="Calibri"/>
              <a:cs typeface="Calibri"/>
              <a:sym typeface="Calibri"/>
            </a:endParaRPr>
          </a:p>
        </p:txBody>
      </p:sp>
      <p:sp>
        <p:nvSpPr>
          <p:cNvPr id="256" name="Google Shape;256;p33"/>
          <p:cNvSpPr txBox="1"/>
          <p:nvPr/>
        </p:nvSpPr>
        <p:spPr>
          <a:xfrm>
            <a:off x="599440" y="2952750"/>
            <a:ext cx="170815" cy="2451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450">
                <a:latin typeface="Calibri"/>
                <a:ea typeface="Calibri"/>
                <a:cs typeface="Calibri"/>
                <a:sym typeface="Calibri"/>
              </a:rPr>
              <a:t>●</a:t>
            </a:r>
            <a:endParaRPr sz="1450">
              <a:latin typeface="Calibri"/>
              <a:ea typeface="Calibri"/>
              <a:cs typeface="Calibri"/>
              <a:sym typeface="Calibri"/>
            </a:endParaRPr>
          </a:p>
        </p:txBody>
      </p:sp>
      <p:sp>
        <p:nvSpPr>
          <p:cNvPr id="257" name="Google Shape;257;p33"/>
          <p:cNvSpPr txBox="1"/>
          <p:nvPr/>
        </p:nvSpPr>
        <p:spPr>
          <a:xfrm>
            <a:off x="599440" y="4046220"/>
            <a:ext cx="170815" cy="2451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450">
                <a:latin typeface="Calibri"/>
                <a:ea typeface="Calibri"/>
                <a:cs typeface="Calibri"/>
                <a:sym typeface="Calibri"/>
              </a:rPr>
              <a:t>●</a:t>
            </a:r>
            <a:endParaRPr sz="1450">
              <a:latin typeface="Calibri"/>
              <a:ea typeface="Calibri"/>
              <a:cs typeface="Calibri"/>
              <a:sym typeface="Calibri"/>
            </a:endParaRPr>
          </a:p>
        </p:txBody>
      </p:sp>
      <p:sp>
        <p:nvSpPr>
          <p:cNvPr id="258" name="Google Shape;258;p33"/>
          <p:cNvSpPr txBox="1"/>
          <p:nvPr>
            <p:ph idx="1" type="body"/>
          </p:nvPr>
        </p:nvSpPr>
        <p:spPr>
          <a:xfrm>
            <a:off x="514984" y="1732279"/>
            <a:ext cx="9053830" cy="4396740"/>
          </a:xfrm>
          <a:prstGeom prst="rect">
            <a:avLst/>
          </a:prstGeom>
          <a:noFill/>
          <a:ln>
            <a:noFill/>
          </a:ln>
        </p:spPr>
        <p:txBody>
          <a:bodyPr anchorCtr="0" anchor="t" bIns="0" lIns="0" spcFirstLastPara="1" rIns="0" wrap="square" tIns="53325">
            <a:noAutofit/>
          </a:bodyPr>
          <a:lstStyle/>
          <a:p>
            <a:pPr indent="0" lvl="0" marL="420369" marR="5080" rtl="0" algn="l">
              <a:lnSpc>
                <a:spcPct val="112500"/>
              </a:lnSpc>
              <a:spcBef>
                <a:spcPts val="0"/>
              </a:spcBef>
              <a:spcAft>
                <a:spcPts val="0"/>
              </a:spcAft>
              <a:buNone/>
            </a:pPr>
            <a:r>
              <a:rPr lang="en-US" sz="3200"/>
              <a:t>Find text on any website and quote it on your  page giving the source of quotation -</a:t>
            </a:r>
            <a:endParaRPr sz="3200"/>
          </a:p>
          <a:p>
            <a:pPr indent="0" lvl="0" marL="420369" marR="344805" rtl="0" algn="l">
              <a:lnSpc>
                <a:spcPct val="112500"/>
              </a:lnSpc>
              <a:spcBef>
                <a:spcPts val="1420"/>
              </a:spcBef>
              <a:spcAft>
                <a:spcPts val="0"/>
              </a:spcAft>
              <a:buNone/>
            </a:pPr>
            <a:r>
              <a:rPr lang="en-US" sz="3200"/>
              <a:t>Find a short statement and quote it on your  page</a:t>
            </a:r>
            <a:endParaRPr sz="3200"/>
          </a:p>
          <a:p>
            <a:pPr indent="0" lvl="0" marL="420369" marR="53339" rtl="0" algn="l">
              <a:lnSpc>
                <a:spcPct val="112500"/>
              </a:lnSpc>
              <a:spcBef>
                <a:spcPts val="1410"/>
              </a:spcBef>
              <a:spcAft>
                <a:spcPts val="0"/>
              </a:spcAft>
              <a:buNone/>
            </a:pPr>
            <a:r>
              <a:rPr lang="en-US" sz="3200"/>
              <a:t>You can use </a:t>
            </a:r>
            <a:r>
              <a:rPr lang="en-US" sz="3200" u="sng">
                <a:solidFill>
                  <a:schemeClr val="hlink"/>
                </a:solidFill>
                <a:hlinkClick r:id="rId3"/>
              </a:rPr>
              <a:t>http://www.brainyquote.com/ </a:t>
            </a:r>
            <a:r>
              <a:rPr lang="en-US" sz="3200"/>
              <a:t>for  passages to quote</a:t>
            </a:r>
            <a:endParaRPr sz="3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62" name="Shape 262"/>
        <p:cNvGrpSpPr/>
        <p:nvPr/>
      </p:nvGrpSpPr>
      <p:grpSpPr>
        <a:xfrm>
          <a:off x="0" y="0"/>
          <a:ext cx="0" cy="0"/>
          <a:chOff x="0" y="0"/>
          <a:chExt cx="0" cy="0"/>
        </a:xfrm>
      </p:grpSpPr>
      <p:sp>
        <p:nvSpPr>
          <p:cNvPr id="263" name="Google Shape;263;p34"/>
          <p:cNvSpPr txBox="1"/>
          <p:nvPr>
            <p:ph type="title"/>
          </p:nvPr>
        </p:nvSpPr>
        <p:spPr>
          <a:xfrm>
            <a:off x="3329940" y="554990"/>
            <a:ext cx="3411854"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Abbreviations</a:t>
            </a:r>
            <a:endParaRPr/>
          </a:p>
        </p:txBody>
      </p:sp>
      <p:sp>
        <p:nvSpPr>
          <p:cNvPr id="264" name="Google Shape;264;p34"/>
          <p:cNvSpPr txBox="1"/>
          <p:nvPr/>
        </p:nvSpPr>
        <p:spPr>
          <a:xfrm>
            <a:off x="923289" y="1706879"/>
            <a:ext cx="8518525" cy="4024629"/>
          </a:xfrm>
          <a:prstGeom prst="rect">
            <a:avLst/>
          </a:prstGeom>
          <a:noFill/>
          <a:ln>
            <a:noFill/>
          </a:ln>
        </p:spPr>
        <p:txBody>
          <a:bodyPr anchorCtr="0" anchor="t" bIns="0" lIns="0" spcFirstLastPara="1" rIns="0" wrap="square" tIns="36825">
            <a:noAutofit/>
          </a:bodyPr>
          <a:lstStyle/>
          <a:p>
            <a:pPr indent="0" lvl="0" marL="12700" marR="2309495" rtl="0" algn="l">
              <a:lnSpc>
                <a:spcPct val="116428"/>
              </a:lnSpc>
              <a:spcBef>
                <a:spcPts val="0"/>
              </a:spcBef>
              <a:spcAft>
                <a:spcPts val="0"/>
              </a:spcAft>
              <a:buNone/>
            </a:pPr>
            <a:r>
              <a:rPr lang="en-US" sz="2800">
                <a:latin typeface="Droid Sans Mono"/>
                <a:ea typeface="Droid Sans Mono"/>
                <a:cs typeface="Droid Sans Mono"/>
                <a:sym typeface="Droid Sans Mono"/>
              </a:rPr>
              <a:t>&lt;abbr title="Hypertext Markup  Language"&gt;HTML&lt;/abbr&gt;</a:t>
            </a:r>
            <a:endParaRPr sz="2800">
              <a:latin typeface="Droid Sans Mono"/>
              <a:ea typeface="Droid Sans Mono"/>
              <a:cs typeface="Droid Sans Mono"/>
              <a:sym typeface="Droid Sans Mono"/>
            </a:endParaRPr>
          </a:p>
          <a:p>
            <a:pPr indent="0" lvl="0" marL="0" marR="0" rtl="0" algn="l">
              <a:lnSpc>
                <a:spcPct val="100000"/>
              </a:lnSpc>
              <a:spcBef>
                <a:spcPts val="0"/>
              </a:spcBef>
              <a:spcAft>
                <a:spcPts val="0"/>
              </a:spcAft>
              <a:buNone/>
            </a:pPr>
            <a:r>
              <a:t/>
            </a:r>
            <a:endParaRPr sz="3200">
              <a:latin typeface="Times New Roman"/>
              <a:ea typeface="Times New Roman"/>
              <a:cs typeface="Times New Roman"/>
              <a:sym typeface="Times New Roman"/>
            </a:endParaRPr>
          </a:p>
          <a:p>
            <a:pPr indent="0" lvl="0" marL="12700" marR="0" rtl="0" algn="l">
              <a:lnSpc>
                <a:spcPct val="100000"/>
              </a:lnSpc>
              <a:spcBef>
                <a:spcPts val="2330"/>
              </a:spcBef>
              <a:spcAft>
                <a:spcPts val="0"/>
              </a:spcAft>
              <a:buNone/>
            </a:pPr>
            <a:r>
              <a:rPr lang="en-US" sz="2800">
                <a:latin typeface="Arial"/>
                <a:ea typeface="Arial"/>
                <a:cs typeface="Arial"/>
                <a:sym typeface="Arial"/>
              </a:rPr>
              <a:t>Exercise</a:t>
            </a:r>
            <a:endParaRPr sz="2800">
              <a:latin typeface="Arial"/>
              <a:ea typeface="Arial"/>
              <a:cs typeface="Arial"/>
              <a:sym typeface="Arial"/>
            </a:endParaRPr>
          </a:p>
          <a:p>
            <a:pPr indent="0" lvl="0" marL="12700" marR="0" rtl="0" algn="l">
              <a:lnSpc>
                <a:spcPct val="100000"/>
              </a:lnSpc>
              <a:spcBef>
                <a:spcPts val="1200"/>
              </a:spcBef>
              <a:spcAft>
                <a:spcPts val="0"/>
              </a:spcAft>
              <a:buNone/>
            </a:pPr>
            <a:r>
              <a:rPr lang="en-US" sz="2800">
                <a:latin typeface="Arial"/>
                <a:ea typeface="Arial"/>
                <a:cs typeface="Arial"/>
                <a:sym typeface="Arial"/>
              </a:rPr>
              <a:t>Put the following paragraph in your page:</a:t>
            </a:r>
            <a:endParaRPr sz="2800">
              <a:latin typeface="Arial"/>
              <a:ea typeface="Arial"/>
              <a:cs typeface="Arial"/>
              <a:sym typeface="Arial"/>
            </a:endParaRPr>
          </a:p>
          <a:p>
            <a:pPr indent="0" lvl="0" marL="12700" marR="5080" rtl="0" algn="l">
              <a:lnSpc>
                <a:spcPct val="112142"/>
              </a:lnSpc>
              <a:spcBef>
                <a:spcPts val="1495"/>
              </a:spcBef>
              <a:spcAft>
                <a:spcPts val="0"/>
              </a:spcAft>
              <a:buNone/>
            </a:pPr>
            <a:r>
              <a:rPr lang="en-US" sz="2800">
                <a:latin typeface="Arial"/>
                <a:ea typeface="Arial"/>
                <a:cs typeface="Arial"/>
                <a:sym typeface="Arial"/>
              </a:rPr>
              <a:t>DCI operates a training program for refugees and  those who have the right to stay, who are interested in  a technical qualification for the German job market.</a:t>
            </a:r>
            <a:endParaRPr sz="2800">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68" name="Shape 268"/>
        <p:cNvGrpSpPr/>
        <p:nvPr/>
      </p:nvGrpSpPr>
      <p:grpSpPr>
        <a:xfrm>
          <a:off x="0" y="0"/>
          <a:ext cx="0" cy="0"/>
          <a:chOff x="0" y="0"/>
          <a:chExt cx="0" cy="0"/>
        </a:xfrm>
      </p:grpSpPr>
      <p:sp>
        <p:nvSpPr>
          <p:cNvPr id="269" name="Google Shape;269;p35"/>
          <p:cNvSpPr txBox="1"/>
          <p:nvPr>
            <p:ph type="title"/>
          </p:nvPr>
        </p:nvSpPr>
        <p:spPr>
          <a:xfrm>
            <a:off x="3175000" y="554990"/>
            <a:ext cx="3722370"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Contact details</a:t>
            </a:r>
            <a:endParaRPr/>
          </a:p>
        </p:txBody>
      </p:sp>
      <p:sp>
        <p:nvSpPr>
          <p:cNvPr id="270" name="Google Shape;270;p35"/>
          <p:cNvSpPr txBox="1"/>
          <p:nvPr/>
        </p:nvSpPr>
        <p:spPr>
          <a:xfrm>
            <a:off x="923289" y="1720850"/>
            <a:ext cx="8544560" cy="4099560"/>
          </a:xfrm>
          <a:prstGeom prst="rect">
            <a:avLst/>
          </a:prstGeom>
          <a:noFill/>
          <a:ln>
            <a:noFill/>
          </a:ln>
        </p:spPr>
        <p:txBody>
          <a:bodyPr anchorCtr="0" anchor="t" bIns="0" lIns="0" spcFirstLastPara="1" rIns="0" wrap="square" tIns="53325">
            <a:noAutofit/>
          </a:bodyPr>
          <a:lstStyle/>
          <a:p>
            <a:pPr indent="0" lvl="0" marL="12700" marR="5080" rtl="0" algn="l">
              <a:lnSpc>
                <a:spcPct val="112500"/>
              </a:lnSpc>
              <a:spcBef>
                <a:spcPts val="0"/>
              </a:spcBef>
              <a:spcAft>
                <a:spcPts val="0"/>
              </a:spcAft>
              <a:buNone/>
            </a:pPr>
            <a:r>
              <a:rPr lang="en-US" sz="3200">
                <a:latin typeface="Arial"/>
                <a:ea typeface="Arial"/>
                <a:cs typeface="Arial"/>
                <a:sym typeface="Arial"/>
              </a:rPr>
              <a:t>&lt;address&gt; element is meant for marking up the  contact details of the person who wrote the  HTML document</a:t>
            </a:r>
            <a:endParaRPr sz="3200">
              <a:latin typeface="Arial"/>
              <a:ea typeface="Arial"/>
              <a:cs typeface="Arial"/>
              <a:sym typeface="Arial"/>
            </a:endParaRPr>
          </a:p>
          <a:p>
            <a:pPr indent="0" lvl="0" marL="0" marR="0" rtl="0" algn="l">
              <a:lnSpc>
                <a:spcPct val="100000"/>
              </a:lnSpc>
              <a:spcBef>
                <a:spcPts val="45"/>
              </a:spcBef>
              <a:spcAft>
                <a:spcPts val="0"/>
              </a:spcAft>
              <a:buNone/>
            </a:pPr>
            <a:r>
              <a:t/>
            </a:r>
            <a:endParaRPr sz="3950">
              <a:latin typeface="Times New Roman"/>
              <a:ea typeface="Times New Roman"/>
              <a:cs typeface="Times New Roman"/>
              <a:sym typeface="Times New Roman"/>
            </a:endParaRPr>
          </a:p>
          <a:p>
            <a:pPr indent="0" lvl="0" marL="12700" marR="0" rtl="0" algn="l">
              <a:lnSpc>
                <a:spcPct val="117999"/>
              </a:lnSpc>
              <a:spcBef>
                <a:spcPts val="0"/>
              </a:spcBef>
              <a:spcAft>
                <a:spcPts val="0"/>
              </a:spcAft>
              <a:buNone/>
            </a:pPr>
            <a:r>
              <a:rPr lang="en-US" sz="2800">
                <a:latin typeface="Droid Sans Mono"/>
                <a:ea typeface="Droid Sans Mono"/>
                <a:cs typeface="Droid Sans Mono"/>
                <a:sym typeface="Droid Sans Mono"/>
              </a:rPr>
              <a:t>&lt;address&gt;</a:t>
            </a:r>
            <a:endParaRPr sz="2800">
              <a:latin typeface="Droid Sans Mono"/>
              <a:ea typeface="Droid Sans Mono"/>
              <a:cs typeface="Droid Sans Mono"/>
              <a:sym typeface="Droid Sans Mono"/>
            </a:endParaRPr>
          </a:p>
          <a:p>
            <a:pPr indent="457200" lvl="0" marL="12700" marR="415290" rtl="0" algn="l">
              <a:lnSpc>
                <a:spcPct val="96900"/>
              </a:lnSpc>
              <a:spcBef>
                <a:spcPts val="50"/>
              </a:spcBef>
              <a:spcAft>
                <a:spcPts val="0"/>
              </a:spcAft>
              <a:buNone/>
            </a:pPr>
            <a:r>
              <a:rPr lang="en-US" sz="2800">
                <a:latin typeface="Droid Sans Mono"/>
                <a:ea typeface="Droid Sans Mono"/>
                <a:cs typeface="Droid Sans Mono"/>
                <a:sym typeface="Droid Sans Mono"/>
              </a:rPr>
              <a:t>&lt;p&gt;Page written by &lt;a  href="../authors/author­name/"&gt;name of  the author&lt;/a&gt;.&lt;/p&gt;</a:t>
            </a:r>
            <a:endParaRPr sz="2800">
              <a:latin typeface="Droid Sans Mono"/>
              <a:ea typeface="Droid Sans Mono"/>
              <a:cs typeface="Droid Sans Mono"/>
              <a:sym typeface="Droid Sans Mono"/>
            </a:endParaRPr>
          </a:p>
          <a:p>
            <a:pPr indent="0" lvl="0" marL="12700" marR="0" rtl="0" algn="l">
              <a:lnSpc>
                <a:spcPct val="116071"/>
              </a:lnSpc>
              <a:spcBef>
                <a:spcPts val="0"/>
              </a:spcBef>
              <a:spcAft>
                <a:spcPts val="0"/>
              </a:spcAft>
              <a:buNone/>
            </a:pPr>
            <a:r>
              <a:rPr lang="en-US" sz="2800">
                <a:latin typeface="Droid Sans Mono"/>
                <a:ea typeface="Droid Sans Mono"/>
                <a:cs typeface="Droid Sans Mono"/>
                <a:sym typeface="Droid Sans Mono"/>
              </a:rPr>
              <a:t>&lt;/address&gt;</a:t>
            </a:r>
            <a:endParaRPr sz="2800">
              <a:latin typeface="Droid Sans Mono"/>
              <a:ea typeface="Droid Sans Mono"/>
              <a:cs typeface="Droid Sans Mono"/>
              <a:sym typeface="Droid Sans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6" name="Shape 56"/>
        <p:cNvGrpSpPr/>
        <p:nvPr/>
      </p:nvGrpSpPr>
      <p:grpSpPr>
        <a:xfrm>
          <a:off x="0" y="0"/>
          <a:ext cx="0" cy="0"/>
          <a:chOff x="0" y="0"/>
          <a:chExt cx="0" cy="0"/>
        </a:xfrm>
      </p:grpSpPr>
      <p:sp>
        <p:nvSpPr>
          <p:cNvPr id="57" name="Google Shape;57;p9"/>
          <p:cNvSpPr txBox="1"/>
          <p:nvPr>
            <p:ph type="title"/>
          </p:nvPr>
        </p:nvSpPr>
        <p:spPr>
          <a:xfrm>
            <a:off x="731528" y="555000"/>
            <a:ext cx="6276900" cy="6960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HTML elements</a:t>
            </a:r>
            <a:endParaRPr/>
          </a:p>
        </p:txBody>
      </p:sp>
      <p:sp>
        <p:nvSpPr>
          <p:cNvPr id="58" name="Google Shape;58;p9"/>
          <p:cNvSpPr txBox="1"/>
          <p:nvPr/>
        </p:nvSpPr>
        <p:spPr>
          <a:xfrm>
            <a:off x="582930" y="1841500"/>
            <a:ext cx="148590" cy="211454"/>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0" i="0" lang="en-US" sz="1200" u="none" cap="none" strike="noStrike">
                <a:latin typeface="Calibri"/>
                <a:ea typeface="Calibri"/>
                <a:cs typeface="Calibri"/>
                <a:sym typeface="Calibri"/>
              </a:rPr>
              <a:t>●</a:t>
            </a:r>
            <a:endParaRPr b="0" i="0" sz="1200" u="none" cap="none" strike="noStrike">
              <a:latin typeface="Calibri"/>
              <a:ea typeface="Calibri"/>
              <a:cs typeface="Calibri"/>
              <a:sym typeface="Calibri"/>
            </a:endParaRPr>
          </a:p>
        </p:txBody>
      </p:sp>
      <p:sp>
        <p:nvSpPr>
          <p:cNvPr id="59" name="Google Shape;59;p9"/>
          <p:cNvSpPr txBox="1"/>
          <p:nvPr/>
        </p:nvSpPr>
        <p:spPr>
          <a:xfrm>
            <a:off x="858519" y="1724660"/>
            <a:ext cx="8667115" cy="2375535"/>
          </a:xfrm>
          <a:prstGeom prst="rect">
            <a:avLst/>
          </a:prstGeom>
          <a:noFill/>
          <a:ln>
            <a:noFill/>
          </a:ln>
        </p:spPr>
        <p:txBody>
          <a:bodyPr anchorCtr="0" anchor="t" bIns="0" lIns="0" spcFirstLastPara="1" rIns="0" wrap="square" tIns="39350">
            <a:noAutofit/>
          </a:bodyPr>
          <a:lstStyle/>
          <a:p>
            <a:pPr indent="0" lvl="0" marL="12700" marR="5080" rtl="0" algn="l">
              <a:lnSpc>
                <a:spcPct val="94100"/>
              </a:lnSpc>
              <a:spcBef>
                <a:spcPts val="0"/>
              </a:spcBef>
              <a:spcAft>
                <a:spcPts val="0"/>
              </a:spcAft>
              <a:buNone/>
            </a:pPr>
            <a:r>
              <a:rPr b="0" i="0" lang="en-US" sz="2700" u="none" cap="none" strike="noStrike">
                <a:latin typeface="Arial"/>
                <a:ea typeface="Arial"/>
                <a:cs typeface="Arial"/>
                <a:sym typeface="Arial"/>
              </a:rPr>
              <a:t>HTML consists of a series of elements, which you use to  enclose, wrap, or mark up different parts of the content  to make it appear or act a certain way. The enclosing  tags can make a bit of content into a hyperlink to link to  another page on the web, italicize words, and so on.</a:t>
            </a:r>
            <a:endParaRPr b="0" i="0" sz="2700" u="none" cap="none" strike="noStrike">
              <a:latin typeface="Arial"/>
              <a:ea typeface="Arial"/>
              <a:cs typeface="Arial"/>
              <a:sym typeface="Arial"/>
            </a:endParaRPr>
          </a:p>
          <a:p>
            <a:pPr indent="0" lvl="0" marL="12700" marR="0" rtl="0" algn="l">
              <a:lnSpc>
                <a:spcPct val="112962"/>
              </a:lnSpc>
              <a:spcBef>
                <a:spcPts val="0"/>
              </a:spcBef>
              <a:spcAft>
                <a:spcPts val="0"/>
              </a:spcAft>
              <a:buNone/>
            </a:pPr>
            <a:r>
              <a:rPr b="0" i="0" lang="en-US" sz="2700" u="none" cap="none" strike="noStrike">
                <a:latin typeface="Arial"/>
                <a:ea typeface="Arial"/>
                <a:cs typeface="Arial"/>
                <a:sym typeface="Arial"/>
              </a:rPr>
              <a:t>For example, take the following line of content:</a:t>
            </a:r>
            <a:endParaRPr b="0" i="0" sz="2700" u="none" cap="none" strike="noStrike">
              <a:latin typeface="Arial"/>
              <a:ea typeface="Arial"/>
              <a:cs typeface="Arial"/>
              <a:sym typeface="Arial"/>
            </a:endParaRPr>
          </a:p>
        </p:txBody>
      </p:sp>
      <p:sp>
        <p:nvSpPr>
          <p:cNvPr id="60" name="Google Shape;60;p9"/>
          <p:cNvSpPr txBox="1"/>
          <p:nvPr/>
        </p:nvSpPr>
        <p:spPr>
          <a:xfrm>
            <a:off x="1225550" y="4173220"/>
            <a:ext cx="3447415" cy="38862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b="0" i="0" lang="en-US" sz="2350" u="none" cap="none" strike="noStrike">
                <a:solidFill>
                  <a:srgbClr val="3333FF"/>
                </a:solidFill>
                <a:latin typeface="Arial"/>
                <a:ea typeface="Arial"/>
                <a:cs typeface="Arial"/>
                <a:sym typeface="Arial"/>
              </a:rPr>
              <a:t>&lt;p&gt;</a:t>
            </a:r>
            <a:r>
              <a:rPr b="0" i="0" lang="en-US" sz="2350" u="none" cap="none" strike="noStrike">
                <a:latin typeface="Arial"/>
                <a:ea typeface="Arial"/>
                <a:cs typeface="Arial"/>
                <a:sym typeface="Arial"/>
              </a:rPr>
              <a:t>the first paragrah</a:t>
            </a:r>
            <a:r>
              <a:rPr b="0" i="0" lang="en-US" sz="2350" u="none" cap="none" strike="noStrike">
                <a:solidFill>
                  <a:srgbClr val="3333FF"/>
                </a:solidFill>
                <a:latin typeface="Arial"/>
                <a:ea typeface="Arial"/>
                <a:cs typeface="Arial"/>
                <a:sym typeface="Arial"/>
              </a:rPr>
              <a:t>&lt;/p&gt;</a:t>
            </a:r>
            <a:endParaRPr b="0" i="0" sz="2350" u="none" cap="none" strike="noStrike">
              <a:latin typeface="Arial"/>
              <a:ea typeface="Arial"/>
              <a:cs typeface="Arial"/>
              <a:sym typeface="Arial"/>
            </a:endParaRPr>
          </a:p>
        </p:txBody>
      </p:sp>
      <p:sp>
        <p:nvSpPr>
          <p:cNvPr id="61" name="Google Shape;61;p9"/>
          <p:cNvSpPr/>
          <p:nvPr/>
        </p:nvSpPr>
        <p:spPr>
          <a:xfrm>
            <a:off x="4917440" y="4418329"/>
            <a:ext cx="812800" cy="36830"/>
          </a:xfrm>
          <a:custGeom>
            <a:rect b="b" l="l" r="r" t="t"/>
            <a:pathLst>
              <a:path extrusionOk="0" h="36829" w="812800">
                <a:moveTo>
                  <a:pt x="812800" y="3683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2" name="Google Shape;62;p9"/>
          <p:cNvSpPr/>
          <p:nvPr/>
        </p:nvSpPr>
        <p:spPr>
          <a:xfrm>
            <a:off x="4762500" y="4363720"/>
            <a:ext cx="163830" cy="107950"/>
          </a:xfrm>
          <a:custGeom>
            <a:rect b="b" l="l" r="r" t="t"/>
            <a:pathLst>
              <a:path extrusionOk="0" h="107950" w="163829">
                <a:moveTo>
                  <a:pt x="163829" y="0"/>
                </a:moveTo>
                <a:lnTo>
                  <a:pt x="0" y="46989"/>
                </a:lnTo>
                <a:lnTo>
                  <a:pt x="160020" y="107949"/>
                </a:lnTo>
                <a:lnTo>
                  <a:pt x="16382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3" name="Google Shape;63;p9"/>
          <p:cNvSpPr txBox="1"/>
          <p:nvPr/>
        </p:nvSpPr>
        <p:spPr>
          <a:xfrm>
            <a:off x="66039" y="4935220"/>
            <a:ext cx="3312795" cy="1087755"/>
          </a:xfrm>
          <a:prstGeom prst="rect">
            <a:avLst/>
          </a:prstGeom>
          <a:noFill/>
          <a:ln>
            <a:noFill/>
          </a:ln>
        </p:spPr>
        <p:txBody>
          <a:bodyPr anchorCtr="0" anchor="t" bIns="0" lIns="0" spcFirstLastPara="1" rIns="0" wrap="square" tIns="36825">
            <a:noAutofit/>
          </a:bodyPr>
          <a:lstStyle/>
          <a:p>
            <a:pPr indent="0" lvl="0" marL="38100" marR="2403475" rtl="0" algn="l">
              <a:lnSpc>
                <a:spcPct val="111666"/>
              </a:lnSpc>
              <a:spcBef>
                <a:spcPts val="0"/>
              </a:spcBef>
              <a:spcAft>
                <a:spcPts val="0"/>
              </a:spcAft>
              <a:buNone/>
            </a:pPr>
            <a:r>
              <a:rPr lang="en-US" sz="1800">
                <a:latin typeface="Arial"/>
                <a:ea typeface="Arial"/>
                <a:cs typeface="Arial"/>
                <a:sym typeface="Arial"/>
              </a:rPr>
              <a:t>Opening  tag</a:t>
            </a:r>
            <a:endParaRPr sz="1800">
              <a:latin typeface="Arial"/>
              <a:ea typeface="Arial"/>
              <a:cs typeface="Arial"/>
              <a:sym typeface="Arial"/>
            </a:endParaRPr>
          </a:p>
          <a:p>
            <a:pPr indent="-275590" lvl="0" marL="805180" marR="0" rtl="0" algn="l">
              <a:lnSpc>
                <a:spcPct val="100000"/>
              </a:lnSpc>
              <a:spcBef>
                <a:spcPts val="910"/>
              </a:spcBef>
              <a:spcAft>
                <a:spcPts val="0"/>
              </a:spcAft>
              <a:buSzPts val="1200"/>
              <a:buFont typeface="Calibri"/>
              <a:buChar char="●"/>
            </a:pPr>
            <a:r>
              <a:rPr lang="en-US" sz="2700">
                <a:latin typeface="Arial"/>
                <a:ea typeface="Arial"/>
                <a:cs typeface="Arial"/>
                <a:sym typeface="Arial"/>
              </a:rPr>
              <a:t>case-insensitive</a:t>
            </a:r>
            <a:endParaRPr sz="2700">
              <a:latin typeface="Arial"/>
              <a:ea typeface="Arial"/>
              <a:cs typeface="Arial"/>
              <a:sym typeface="Arial"/>
            </a:endParaRPr>
          </a:p>
        </p:txBody>
      </p:sp>
      <p:sp>
        <p:nvSpPr>
          <p:cNvPr id="64" name="Google Shape;64;p9"/>
          <p:cNvSpPr/>
          <p:nvPr/>
        </p:nvSpPr>
        <p:spPr>
          <a:xfrm>
            <a:off x="908050" y="4599940"/>
            <a:ext cx="502920" cy="339090"/>
          </a:xfrm>
          <a:custGeom>
            <a:rect b="b" l="l" r="r" t="t"/>
            <a:pathLst>
              <a:path extrusionOk="0" h="339089" w="502919">
                <a:moveTo>
                  <a:pt x="0" y="339090"/>
                </a:moveTo>
                <a:lnTo>
                  <a:pt x="50291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5" name="Google Shape;65;p9"/>
          <p:cNvSpPr/>
          <p:nvPr/>
        </p:nvSpPr>
        <p:spPr>
          <a:xfrm>
            <a:off x="1374139" y="4513579"/>
            <a:ext cx="165100" cy="134620"/>
          </a:xfrm>
          <a:custGeom>
            <a:rect b="b" l="l" r="r" t="t"/>
            <a:pathLst>
              <a:path extrusionOk="0" h="134620" w="165100">
                <a:moveTo>
                  <a:pt x="165100" y="0"/>
                </a:moveTo>
                <a:lnTo>
                  <a:pt x="0" y="45720"/>
                </a:lnTo>
                <a:lnTo>
                  <a:pt x="60959" y="134620"/>
                </a:lnTo>
                <a:lnTo>
                  <a:pt x="1651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6" name="Google Shape;66;p9"/>
          <p:cNvSpPr txBox="1"/>
          <p:nvPr/>
        </p:nvSpPr>
        <p:spPr>
          <a:xfrm>
            <a:off x="4194809" y="5067300"/>
            <a:ext cx="77343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a:latin typeface="Arial"/>
                <a:ea typeface="Arial"/>
                <a:cs typeface="Arial"/>
                <a:sym typeface="Arial"/>
              </a:rPr>
              <a:t>content</a:t>
            </a:r>
            <a:endParaRPr sz="1800">
              <a:latin typeface="Arial"/>
              <a:ea typeface="Arial"/>
              <a:cs typeface="Arial"/>
              <a:sym typeface="Arial"/>
            </a:endParaRPr>
          </a:p>
        </p:txBody>
      </p:sp>
      <p:sp>
        <p:nvSpPr>
          <p:cNvPr id="67" name="Google Shape;67;p9"/>
          <p:cNvSpPr/>
          <p:nvPr/>
        </p:nvSpPr>
        <p:spPr>
          <a:xfrm>
            <a:off x="3591559" y="4650740"/>
            <a:ext cx="643890" cy="375920"/>
          </a:xfrm>
          <a:custGeom>
            <a:rect b="b" l="l" r="r" t="t"/>
            <a:pathLst>
              <a:path extrusionOk="0" h="375920" w="643889">
                <a:moveTo>
                  <a:pt x="643889" y="37592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8" name="Google Shape;68;p9"/>
          <p:cNvSpPr/>
          <p:nvPr/>
        </p:nvSpPr>
        <p:spPr>
          <a:xfrm>
            <a:off x="3458209" y="4572000"/>
            <a:ext cx="166370" cy="128270"/>
          </a:xfrm>
          <a:custGeom>
            <a:rect b="b" l="l" r="r" t="t"/>
            <a:pathLst>
              <a:path extrusionOk="0" h="128270" w="166370">
                <a:moveTo>
                  <a:pt x="0" y="0"/>
                </a:moveTo>
                <a:lnTo>
                  <a:pt x="113029" y="128269"/>
                </a:lnTo>
                <a:lnTo>
                  <a:pt x="166369" y="3556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9" name="Google Shape;69;p9"/>
          <p:cNvSpPr txBox="1"/>
          <p:nvPr/>
        </p:nvSpPr>
        <p:spPr>
          <a:xfrm>
            <a:off x="5880100" y="4363720"/>
            <a:ext cx="287337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lang="en-US" sz="2700">
                <a:latin typeface="Arial"/>
                <a:ea typeface="Arial"/>
                <a:cs typeface="Arial"/>
                <a:sym typeface="Arial"/>
              </a:rPr>
              <a:t>closing tag	</a:t>
            </a:r>
            <a:r>
              <a:rPr lang="en-US" sz="1800">
                <a:latin typeface="Arial"/>
                <a:ea typeface="Arial"/>
                <a:cs typeface="Arial"/>
                <a:sym typeface="Arial"/>
              </a:rPr>
              <a:t>element</a:t>
            </a:r>
            <a:endParaRPr sz="18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74" name="Shape 274"/>
        <p:cNvGrpSpPr/>
        <p:nvPr/>
      </p:nvGrpSpPr>
      <p:grpSpPr>
        <a:xfrm>
          <a:off x="0" y="0"/>
          <a:ext cx="0" cy="0"/>
          <a:chOff x="0" y="0"/>
          <a:chExt cx="0" cy="0"/>
        </a:xfrm>
      </p:grpSpPr>
      <p:sp>
        <p:nvSpPr>
          <p:cNvPr id="275" name="Google Shape;275;p36"/>
          <p:cNvSpPr txBox="1"/>
          <p:nvPr>
            <p:ph type="title"/>
          </p:nvPr>
        </p:nvSpPr>
        <p:spPr>
          <a:xfrm>
            <a:off x="1868170" y="554990"/>
            <a:ext cx="6330950"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Superscript and subscript</a:t>
            </a:r>
            <a:endParaRPr/>
          </a:p>
        </p:txBody>
      </p:sp>
      <p:sp>
        <p:nvSpPr>
          <p:cNvPr id="276" name="Google Shape;276;p36"/>
          <p:cNvSpPr txBox="1"/>
          <p:nvPr/>
        </p:nvSpPr>
        <p:spPr>
          <a:xfrm>
            <a:off x="876300" y="1722120"/>
            <a:ext cx="8259445" cy="4424680"/>
          </a:xfrm>
          <a:prstGeom prst="rect">
            <a:avLst/>
          </a:prstGeom>
          <a:noFill/>
          <a:ln>
            <a:noFill/>
          </a:ln>
        </p:spPr>
        <p:txBody>
          <a:bodyPr anchorCtr="0" anchor="t" bIns="0" lIns="0" spcFirstLastPara="1" rIns="0" wrap="square" tIns="41275">
            <a:noAutofit/>
          </a:bodyPr>
          <a:lstStyle/>
          <a:p>
            <a:pPr indent="0" lvl="0" marL="38100" marR="30480" rtl="0" algn="l">
              <a:lnSpc>
                <a:spcPct val="93600"/>
              </a:lnSpc>
              <a:spcBef>
                <a:spcPts val="0"/>
              </a:spcBef>
              <a:spcAft>
                <a:spcPts val="0"/>
              </a:spcAft>
              <a:buNone/>
            </a:pPr>
            <a:r>
              <a:rPr lang="en-US" sz="3050">
                <a:latin typeface="Arial"/>
                <a:ea typeface="Arial"/>
                <a:cs typeface="Arial"/>
                <a:sym typeface="Arial"/>
              </a:rPr>
              <a:t>Items like dates, chemical formulae, and  mathematical equations require superscript and  subscript.</a:t>
            </a:r>
            <a:endParaRPr sz="3050">
              <a:latin typeface="Arial"/>
              <a:ea typeface="Arial"/>
              <a:cs typeface="Arial"/>
              <a:sym typeface="Arial"/>
            </a:endParaRPr>
          </a:p>
          <a:p>
            <a:pPr indent="0" lvl="0" marL="38100" marR="3505834" rtl="0" algn="l">
              <a:lnSpc>
                <a:spcPct val="130100"/>
              </a:lnSpc>
              <a:spcBef>
                <a:spcPts val="5"/>
              </a:spcBef>
              <a:spcAft>
                <a:spcPts val="0"/>
              </a:spcAft>
              <a:buNone/>
            </a:pPr>
            <a:r>
              <a:rPr lang="en-US" sz="3050">
                <a:latin typeface="Arial"/>
                <a:ea typeface="Arial"/>
                <a:cs typeface="Arial"/>
                <a:sym typeface="Arial"/>
              </a:rPr>
              <a:t>&lt;sup&gt; and &lt;sub&gt; elements  Exercise</a:t>
            </a:r>
            <a:endParaRPr sz="3050">
              <a:latin typeface="Arial"/>
              <a:ea typeface="Arial"/>
              <a:cs typeface="Arial"/>
              <a:sym typeface="Arial"/>
            </a:endParaRPr>
          </a:p>
          <a:p>
            <a:pPr indent="0" lvl="0" marL="38100" marR="1358265" rtl="0" algn="l">
              <a:lnSpc>
                <a:spcPct val="130300"/>
              </a:lnSpc>
              <a:spcBef>
                <a:spcPts val="0"/>
              </a:spcBef>
              <a:spcAft>
                <a:spcPts val="0"/>
              </a:spcAft>
              <a:buNone/>
            </a:pPr>
            <a:r>
              <a:rPr lang="en-US" sz="3050">
                <a:latin typeface="Arial"/>
                <a:ea typeface="Arial"/>
                <a:cs typeface="Arial"/>
                <a:sym typeface="Arial"/>
              </a:rPr>
              <a:t>My birthday is on the 1</a:t>
            </a:r>
            <a:r>
              <a:rPr baseline="30000" lang="en-US" sz="2625">
                <a:latin typeface="Arial"/>
                <a:ea typeface="Arial"/>
                <a:cs typeface="Arial"/>
                <a:sym typeface="Arial"/>
              </a:rPr>
              <a:t>st </a:t>
            </a:r>
            <a:r>
              <a:rPr lang="en-US" sz="3050">
                <a:latin typeface="Arial"/>
                <a:ea typeface="Arial"/>
                <a:cs typeface="Arial"/>
                <a:sym typeface="Arial"/>
              </a:rPr>
              <a:t>of May 2000.  Chemical formulae for sugar is C</a:t>
            </a:r>
            <a:r>
              <a:rPr baseline="-25000" lang="en-US" sz="2625">
                <a:latin typeface="Arial"/>
                <a:ea typeface="Arial"/>
                <a:cs typeface="Arial"/>
                <a:sym typeface="Arial"/>
              </a:rPr>
              <a:t>6</a:t>
            </a:r>
            <a:r>
              <a:rPr lang="en-US" sz="3050">
                <a:latin typeface="Arial"/>
                <a:ea typeface="Arial"/>
                <a:cs typeface="Arial"/>
                <a:sym typeface="Arial"/>
              </a:rPr>
              <a:t>H</a:t>
            </a:r>
            <a:r>
              <a:rPr baseline="-25000" lang="en-US" sz="2625">
                <a:latin typeface="Arial"/>
                <a:ea typeface="Arial"/>
                <a:cs typeface="Arial"/>
                <a:sym typeface="Arial"/>
              </a:rPr>
              <a:t>12</a:t>
            </a:r>
            <a:r>
              <a:rPr lang="en-US" sz="3050">
                <a:latin typeface="Arial"/>
                <a:ea typeface="Arial"/>
                <a:cs typeface="Arial"/>
                <a:sym typeface="Arial"/>
              </a:rPr>
              <a:t>O</a:t>
            </a:r>
            <a:r>
              <a:rPr baseline="-25000" lang="en-US" sz="2625">
                <a:latin typeface="Arial"/>
                <a:ea typeface="Arial"/>
                <a:cs typeface="Arial"/>
                <a:sym typeface="Arial"/>
              </a:rPr>
              <a:t>6</a:t>
            </a:r>
            <a:r>
              <a:rPr lang="en-US" sz="3050">
                <a:latin typeface="Arial"/>
                <a:ea typeface="Arial"/>
                <a:cs typeface="Arial"/>
                <a:sym typeface="Arial"/>
              </a:rPr>
              <a:t>.</a:t>
            </a:r>
            <a:endParaRPr sz="3050">
              <a:latin typeface="Arial"/>
              <a:ea typeface="Arial"/>
              <a:cs typeface="Arial"/>
              <a:sym typeface="Arial"/>
            </a:endParaRPr>
          </a:p>
          <a:p>
            <a:pPr indent="0" lvl="0" marL="38100" marR="0" rtl="0" algn="l">
              <a:lnSpc>
                <a:spcPct val="100000"/>
              </a:lnSpc>
              <a:spcBef>
                <a:spcPts val="1410"/>
              </a:spcBef>
              <a:spcAft>
                <a:spcPts val="0"/>
              </a:spcAft>
              <a:buNone/>
            </a:pPr>
            <a:r>
              <a:rPr lang="en-US" sz="3050">
                <a:latin typeface="Arial"/>
                <a:ea typeface="Arial"/>
                <a:cs typeface="Arial"/>
                <a:sym typeface="Arial"/>
              </a:rPr>
              <a:t>3</a:t>
            </a:r>
            <a:r>
              <a:rPr baseline="30000" lang="en-US" sz="2625">
                <a:latin typeface="Arial"/>
                <a:ea typeface="Arial"/>
                <a:cs typeface="Arial"/>
                <a:sym typeface="Arial"/>
              </a:rPr>
              <a:t>2 </a:t>
            </a:r>
            <a:r>
              <a:rPr lang="en-US" sz="3050">
                <a:latin typeface="Arial"/>
                <a:ea typeface="Arial"/>
                <a:cs typeface="Arial"/>
                <a:sym typeface="Arial"/>
              </a:rPr>
              <a:t>is 9, and 4</a:t>
            </a:r>
            <a:r>
              <a:rPr baseline="30000" lang="en-US" sz="2625">
                <a:latin typeface="Arial"/>
                <a:ea typeface="Arial"/>
                <a:cs typeface="Arial"/>
                <a:sym typeface="Arial"/>
              </a:rPr>
              <a:t>2 </a:t>
            </a:r>
            <a:r>
              <a:rPr lang="en-US" sz="3050">
                <a:latin typeface="Arial"/>
                <a:ea typeface="Arial"/>
                <a:cs typeface="Arial"/>
                <a:sym typeface="Arial"/>
              </a:rPr>
              <a:t>is 16.</a:t>
            </a:r>
            <a:endParaRPr sz="305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80" name="Shape 280"/>
        <p:cNvGrpSpPr/>
        <p:nvPr/>
      </p:nvGrpSpPr>
      <p:grpSpPr>
        <a:xfrm>
          <a:off x="0" y="0"/>
          <a:ext cx="0" cy="0"/>
          <a:chOff x="0" y="0"/>
          <a:chExt cx="0" cy="0"/>
        </a:xfrm>
      </p:grpSpPr>
      <p:sp>
        <p:nvSpPr>
          <p:cNvPr id="281" name="Google Shape;281;p37"/>
          <p:cNvSpPr txBox="1"/>
          <p:nvPr>
            <p:ph type="title"/>
          </p:nvPr>
        </p:nvSpPr>
        <p:spPr>
          <a:xfrm>
            <a:off x="1433830" y="554990"/>
            <a:ext cx="7199630"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Representing computer	code</a:t>
            </a:r>
            <a:endParaRPr/>
          </a:p>
        </p:txBody>
      </p:sp>
      <p:sp>
        <p:nvSpPr>
          <p:cNvPr id="282" name="Google Shape;282;p37"/>
          <p:cNvSpPr txBox="1"/>
          <p:nvPr/>
        </p:nvSpPr>
        <p:spPr>
          <a:xfrm>
            <a:off x="819150" y="1616201"/>
            <a:ext cx="8722995" cy="4530090"/>
          </a:xfrm>
          <a:prstGeom prst="rect">
            <a:avLst/>
          </a:prstGeom>
          <a:noFill/>
          <a:ln>
            <a:noFill/>
          </a:ln>
        </p:spPr>
        <p:txBody>
          <a:bodyPr anchorCtr="0" anchor="t" bIns="0" lIns="0" spcFirstLastPara="1" rIns="0" wrap="square" tIns="130175">
            <a:noAutofit/>
          </a:bodyPr>
          <a:lstStyle/>
          <a:p>
            <a:pPr indent="0" lvl="0" marL="12700" marR="0" rtl="0" algn="l">
              <a:lnSpc>
                <a:spcPct val="100000"/>
              </a:lnSpc>
              <a:spcBef>
                <a:spcPts val="0"/>
              </a:spcBef>
              <a:spcAft>
                <a:spcPts val="0"/>
              </a:spcAft>
              <a:buNone/>
            </a:pPr>
            <a:r>
              <a:rPr lang="en-US" sz="2400">
                <a:latin typeface="Arial"/>
                <a:ea typeface="Arial"/>
                <a:cs typeface="Arial"/>
                <a:sym typeface="Arial"/>
              </a:rPr>
              <a:t>&lt;code&gt;: For marking up generic pieces of computer code.</a:t>
            </a:r>
            <a:endParaRPr sz="2400">
              <a:latin typeface="Arial"/>
              <a:ea typeface="Arial"/>
              <a:cs typeface="Arial"/>
              <a:sym typeface="Arial"/>
            </a:endParaRPr>
          </a:p>
          <a:p>
            <a:pPr indent="0" lvl="0" marL="12700" marR="5080" rtl="0" algn="l">
              <a:lnSpc>
                <a:spcPct val="95000"/>
              </a:lnSpc>
              <a:spcBef>
                <a:spcPts val="1070"/>
              </a:spcBef>
              <a:spcAft>
                <a:spcPts val="0"/>
              </a:spcAft>
              <a:buNone/>
            </a:pPr>
            <a:r>
              <a:rPr lang="en-US" sz="2400">
                <a:latin typeface="Arial"/>
                <a:ea typeface="Arial"/>
                <a:cs typeface="Arial"/>
                <a:sym typeface="Arial"/>
              </a:rPr>
              <a:t>&lt;pre&gt;: For retaining whitespace (generally code blocks) — if  you use indentation or excess whitespace inside your text,  browsers will ignore it and you will not see it on your rendered  page. If you wrap the text in &lt;pre&gt;&lt;/pre&gt; tags however, your  whitespace will be rendered identically to how you see it in your  text editor.</a:t>
            </a:r>
            <a:endParaRPr sz="2400">
              <a:latin typeface="Arial"/>
              <a:ea typeface="Arial"/>
              <a:cs typeface="Arial"/>
              <a:sym typeface="Arial"/>
            </a:endParaRPr>
          </a:p>
          <a:p>
            <a:pPr indent="0" lvl="0" marL="12700" marR="0" rtl="0" algn="l">
              <a:lnSpc>
                <a:spcPct val="100000"/>
              </a:lnSpc>
              <a:spcBef>
                <a:spcPts val="930"/>
              </a:spcBef>
              <a:spcAft>
                <a:spcPts val="0"/>
              </a:spcAft>
              <a:buNone/>
            </a:pPr>
            <a:r>
              <a:rPr lang="en-US" sz="2400">
                <a:latin typeface="Arial"/>
                <a:ea typeface="Arial"/>
                <a:cs typeface="Arial"/>
                <a:sym typeface="Arial"/>
              </a:rPr>
              <a:t>&lt;var&gt;: For specifically marking up variable names.</a:t>
            </a:r>
            <a:endParaRPr sz="2400">
              <a:latin typeface="Arial"/>
              <a:ea typeface="Arial"/>
              <a:cs typeface="Arial"/>
              <a:sym typeface="Arial"/>
            </a:endParaRPr>
          </a:p>
          <a:p>
            <a:pPr indent="0" lvl="0" marL="12700" marR="688340" rtl="0" algn="l">
              <a:lnSpc>
                <a:spcPct val="113750"/>
              </a:lnSpc>
              <a:spcBef>
                <a:spcPts val="1160"/>
              </a:spcBef>
              <a:spcAft>
                <a:spcPts val="0"/>
              </a:spcAft>
              <a:buNone/>
            </a:pPr>
            <a:r>
              <a:rPr lang="en-US" sz="2400">
                <a:latin typeface="Arial"/>
                <a:ea typeface="Arial"/>
                <a:cs typeface="Arial"/>
                <a:sym typeface="Arial"/>
              </a:rPr>
              <a:t>&lt;kbd&gt;: For marking up keyboard (and other types of) input  entered into the computer.</a:t>
            </a:r>
            <a:endParaRPr sz="2400">
              <a:latin typeface="Arial"/>
              <a:ea typeface="Arial"/>
              <a:cs typeface="Arial"/>
              <a:sym typeface="Arial"/>
            </a:endParaRPr>
          </a:p>
          <a:p>
            <a:pPr indent="0" lvl="0" marL="12700" marR="0" rtl="0" algn="l">
              <a:lnSpc>
                <a:spcPct val="100000"/>
              </a:lnSpc>
              <a:spcBef>
                <a:spcPts val="860"/>
              </a:spcBef>
              <a:spcAft>
                <a:spcPts val="0"/>
              </a:spcAft>
              <a:buNone/>
            </a:pPr>
            <a:r>
              <a:rPr lang="en-US" sz="2400">
                <a:latin typeface="Arial"/>
                <a:ea typeface="Arial"/>
                <a:cs typeface="Arial"/>
                <a:sym typeface="Arial"/>
              </a:rPr>
              <a:t>&lt;samp&gt;: For marking up the output of a computer program.</a:t>
            </a:r>
            <a:endParaRPr sz="2400">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86" name="Shape 286"/>
        <p:cNvGrpSpPr/>
        <p:nvPr/>
      </p:nvGrpSpPr>
      <p:grpSpPr>
        <a:xfrm>
          <a:off x="0" y="0"/>
          <a:ext cx="0" cy="0"/>
          <a:chOff x="0" y="0"/>
          <a:chExt cx="0" cy="0"/>
        </a:xfrm>
      </p:grpSpPr>
      <p:sp>
        <p:nvSpPr>
          <p:cNvPr id="287" name="Google Shape;287;p38"/>
          <p:cNvSpPr txBox="1"/>
          <p:nvPr>
            <p:ph type="title"/>
          </p:nvPr>
        </p:nvSpPr>
        <p:spPr>
          <a:xfrm>
            <a:off x="2967989" y="554990"/>
            <a:ext cx="4135120"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Times and dates</a:t>
            </a:r>
            <a:endParaRPr/>
          </a:p>
        </p:txBody>
      </p:sp>
      <p:sp>
        <p:nvSpPr>
          <p:cNvPr id="288" name="Google Shape;288;p38"/>
          <p:cNvSpPr txBox="1"/>
          <p:nvPr/>
        </p:nvSpPr>
        <p:spPr>
          <a:xfrm>
            <a:off x="923289" y="1591309"/>
            <a:ext cx="7126605" cy="1733550"/>
          </a:xfrm>
          <a:prstGeom prst="rect">
            <a:avLst/>
          </a:prstGeom>
          <a:noFill/>
          <a:ln>
            <a:noFill/>
          </a:ln>
        </p:spPr>
        <p:txBody>
          <a:bodyPr anchorCtr="0" anchor="t" bIns="0" lIns="0" spcFirstLastPara="1" rIns="0" wrap="square" tIns="142225">
            <a:noAutofit/>
          </a:bodyPr>
          <a:lstStyle/>
          <a:p>
            <a:pPr indent="0" lvl="0" marL="12700" marR="0" rtl="0" algn="l">
              <a:lnSpc>
                <a:spcPct val="100000"/>
              </a:lnSpc>
              <a:spcBef>
                <a:spcPts val="0"/>
              </a:spcBef>
              <a:spcAft>
                <a:spcPts val="0"/>
              </a:spcAft>
              <a:buNone/>
            </a:pPr>
            <a:r>
              <a:rPr lang="en-US" sz="3200">
                <a:latin typeface="Arial"/>
                <a:ea typeface="Arial"/>
                <a:cs typeface="Arial"/>
                <a:sym typeface="Arial"/>
              </a:rPr>
              <a:t>Standard simple date</a:t>
            </a:r>
            <a:endParaRPr sz="3200">
              <a:latin typeface="Arial"/>
              <a:ea typeface="Arial"/>
              <a:cs typeface="Arial"/>
              <a:sym typeface="Arial"/>
            </a:endParaRPr>
          </a:p>
          <a:p>
            <a:pPr indent="0" lvl="0" marL="12700" marR="5080" rtl="0" algn="l">
              <a:lnSpc>
                <a:spcPct val="116531"/>
              </a:lnSpc>
              <a:spcBef>
                <a:spcPts val="1235"/>
              </a:spcBef>
              <a:spcAft>
                <a:spcPts val="0"/>
              </a:spcAft>
              <a:buNone/>
            </a:pPr>
            <a:r>
              <a:rPr lang="en-US" sz="3200">
                <a:latin typeface="Droid Sans Mono"/>
                <a:ea typeface="Droid Sans Mono"/>
                <a:cs typeface="Droid Sans Mono"/>
                <a:sym typeface="Droid Sans Mono"/>
              </a:rPr>
              <a:t>&lt;time datetime="2019­01­01"&gt;1  January 2019&lt;/time&gt;</a:t>
            </a:r>
            <a:endParaRPr sz="3200">
              <a:latin typeface="Droid Sans Mono"/>
              <a:ea typeface="Droid Sans Mono"/>
              <a:cs typeface="Droid Sans Mono"/>
              <a:sym typeface="Droid Sans Mon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92" name="Shape 292"/>
        <p:cNvGrpSpPr/>
        <p:nvPr/>
      </p:nvGrpSpPr>
      <p:grpSpPr>
        <a:xfrm>
          <a:off x="0" y="0"/>
          <a:ext cx="0" cy="0"/>
          <a:chOff x="0" y="0"/>
          <a:chExt cx="0" cy="0"/>
        </a:xfrm>
      </p:grpSpPr>
      <p:sp>
        <p:nvSpPr>
          <p:cNvPr id="293" name="Google Shape;293;p39"/>
          <p:cNvSpPr txBox="1"/>
          <p:nvPr>
            <p:ph type="title"/>
          </p:nvPr>
        </p:nvSpPr>
        <p:spPr>
          <a:xfrm>
            <a:off x="2707639" y="554990"/>
            <a:ext cx="4654550"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Entities references</a:t>
            </a:r>
            <a:endParaRPr/>
          </a:p>
        </p:txBody>
      </p:sp>
      <p:sp>
        <p:nvSpPr>
          <p:cNvPr id="294" name="Google Shape;294;p39"/>
          <p:cNvSpPr txBox="1"/>
          <p:nvPr/>
        </p:nvSpPr>
        <p:spPr>
          <a:xfrm>
            <a:off x="506730" y="1560137"/>
            <a:ext cx="9175115" cy="4587240"/>
          </a:xfrm>
          <a:prstGeom prst="rect">
            <a:avLst/>
          </a:prstGeom>
          <a:noFill/>
          <a:ln>
            <a:noFill/>
          </a:ln>
        </p:spPr>
        <p:txBody>
          <a:bodyPr anchorCtr="0" anchor="t" bIns="0" lIns="0" spcFirstLastPara="1" rIns="0" wrap="square" tIns="173350">
            <a:noAutofit/>
          </a:bodyPr>
          <a:lstStyle/>
          <a:p>
            <a:pPr indent="0" lvl="0" marL="12700" marR="0" rtl="0" algn="l">
              <a:lnSpc>
                <a:spcPct val="100000"/>
              </a:lnSpc>
              <a:spcBef>
                <a:spcPts val="0"/>
              </a:spcBef>
              <a:spcAft>
                <a:spcPts val="0"/>
              </a:spcAft>
              <a:buNone/>
            </a:pPr>
            <a:r>
              <a:rPr lang="en-US" sz="3200">
                <a:latin typeface="Arial"/>
                <a:ea typeface="Arial"/>
                <a:cs typeface="Arial"/>
                <a:sym typeface="Arial"/>
              </a:rPr>
              <a:t>Whitespace in HTML</a:t>
            </a:r>
            <a:endParaRPr sz="3200">
              <a:latin typeface="Arial"/>
              <a:ea typeface="Arial"/>
              <a:cs typeface="Arial"/>
              <a:sym typeface="Arial"/>
            </a:endParaRPr>
          </a:p>
          <a:p>
            <a:pPr indent="0" lvl="0" marL="444500" marR="0" rtl="0" algn="l">
              <a:lnSpc>
                <a:spcPct val="100000"/>
              </a:lnSpc>
              <a:spcBef>
                <a:spcPts val="869"/>
              </a:spcBef>
              <a:spcAft>
                <a:spcPts val="0"/>
              </a:spcAft>
              <a:buNone/>
            </a:pPr>
            <a:r>
              <a:rPr lang="en-US" sz="2200">
                <a:latin typeface="Droid Sans Mono"/>
                <a:ea typeface="Droid Sans Mono"/>
                <a:cs typeface="Droid Sans Mono"/>
                <a:sym typeface="Droid Sans Mono"/>
              </a:rPr>
              <a:t>&lt;p&gt;Dogs are silly.&lt;/p&gt;</a:t>
            </a:r>
            <a:endParaRPr sz="2200">
              <a:latin typeface="Droid Sans Mono"/>
              <a:ea typeface="Droid Sans Mono"/>
              <a:cs typeface="Droid Sans Mono"/>
              <a:sym typeface="Droid Sans Mono"/>
            </a:endParaRPr>
          </a:p>
          <a:p>
            <a:pPr indent="-1076960" lvl="0" marL="1520825" marR="5706110" rtl="0" algn="l">
              <a:lnSpc>
                <a:spcPct val="181363"/>
              </a:lnSpc>
              <a:spcBef>
                <a:spcPts val="65"/>
              </a:spcBef>
              <a:spcAft>
                <a:spcPts val="0"/>
              </a:spcAft>
              <a:buNone/>
            </a:pPr>
            <a:r>
              <a:rPr lang="en-US" sz="2200">
                <a:latin typeface="Droid Sans Mono"/>
                <a:ea typeface="Droid Sans Mono"/>
                <a:cs typeface="Droid Sans Mono"/>
                <a:sym typeface="Droid Sans Mono"/>
              </a:rPr>
              <a:t>&lt;p&gt;Dogs	are  silly.&lt;/p&gt;</a:t>
            </a:r>
            <a:endParaRPr sz="2200">
              <a:latin typeface="Droid Sans Mono"/>
              <a:ea typeface="Droid Sans Mono"/>
              <a:cs typeface="Droid Sans Mono"/>
              <a:sym typeface="Droid Sans Mono"/>
            </a:endParaRPr>
          </a:p>
          <a:p>
            <a:pPr indent="0" lvl="0" marL="12700" marR="5080" rtl="0" algn="l">
              <a:lnSpc>
                <a:spcPct val="112500"/>
              </a:lnSpc>
              <a:spcBef>
                <a:spcPts val="1335"/>
              </a:spcBef>
              <a:spcAft>
                <a:spcPts val="0"/>
              </a:spcAft>
              <a:buNone/>
            </a:pPr>
            <a:r>
              <a:rPr lang="en-US" sz="3200">
                <a:latin typeface="Arial"/>
                <a:ea typeface="Arial"/>
                <a:cs typeface="Arial"/>
                <a:sym typeface="Arial"/>
              </a:rPr>
              <a:t>In HTML, the characters &lt;, &gt;,",' and &amp; are special  characters. To represent them in the web page use  equivalent character references. Each character  reference is started with an ampersand (&amp;), and  ended by a semicolon (;)</a:t>
            </a:r>
            <a:endParaRPr sz="3200">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98" name="Shape 298"/>
        <p:cNvGrpSpPr/>
        <p:nvPr/>
      </p:nvGrpSpPr>
      <p:grpSpPr>
        <a:xfrm>
          <a:off x="0" y="0"/>
          <a:ext cx="0" cy="0"/>
          <a:chOff x="0" y="0"/>
          <a:chExt cx="0" cy="0"/>
        </a:xfrm>
      </p:grpSpPr>
      <p:sp>
        <p:nvSpPr>
          <p:cNvPr id="299" name="Google Shape;299;p40"/>
          <p:cNvSpPr txBox="1"/>
          <p:nvPr>
            <p:ph type="title"/>
          </p:nvPr>
        </p:nvSpPr>
        <p:spPr>
          <a:xfrm>
            <a:off x="2560320" y="628650"/>
            <a:ext cx="4963159" cy="695960"/>
          </a:xfrm>
          <a:prstGeom prst="rect">
            <a:avLst/>
          </a:prstGeom>
          <a:noFill/>
          <a:ln>
            <a:noFill/>
          </a:ln>
        </p:spPr>
        <p:txBody>
          <a:bodyPr anchorCtr="0" anchor="t" bIns="0" lIns="0" spcFirstLastPara="1" rIns="0" wrap="square" tIns="12700">
            <a:noAutofit/>
          </a:bodyPr>
          <a:lstStyle/>
          <a:p>
            <a:pPr indent="0" lvl="0" marL="320675" rtl="0" algn="l">
              <a:lnSpc>
                <a:spcPct val="100000"/>
              </a:lnSpc>
              <a:spcBef>
                <a:spcPts val="0"/>
              </a:spcBef>
              <a:spcAft>
                <a:spcPts val="0"/>
              </a:spcAft>
              <a:buNone/>
            </a:pPr>
            <a:r>
              <a:rPr lang="en-US"/>
              <a:t>Entities references</a:t>
            </a:r>
            <a:endParaRPr/>
          </a:p>
        </p:txBody>
      </p:sp>
      <p:graphicFrame>
        <p:nvGraphicFramePr>
          <p:cNvPr id="300" name="Google Shape;300;p40"/>
          <p:cNvGraphicFramePr/>
          <p:nvPr/>
        </p:nvGraphicFramePr>
        <p:xfrm>
          <a:off x="1497330" y="1671320"/>
          <a:ext cx="3000000" cy="3000000"/>
        </p:xfrm>
        <a:graphic>
          <a:graphicData uri="http://schemas.openxmlformats.org/drawingml/2006/table">
            <a:tbl>
              <a:tblPr bandRow="1" firstRow="1">
                <a:noFill/>
                <a:tableStyleId>{494729C0-143E-41DD-B3E3-9765B205AF5D}</a:tableStyleId>
              </a:tblPr>
              <a:tblGrid>
                <a:gridCol w="1033150"/>
                <a:gridCol w="1802775"/>
                <a:gridCol w="1880875"/>
                <a:gridCol w="1757050"/>
              </a:tblGrid>
              <a:tr h="772150">
                <a:tc>
                  <a:txBody>
                    <a:bodyPr>
                      <a:noAutofit/>
                    </a:bodyPr>
                    <a:lstStyle/>
                    <a:p>
                      <a:pPr indent="0" lvl="0" marL="305435" marR="0" rtl="0" algn="l">
                        <a:lnSpc>
                          <a:spcPct val="100000"/>
                        </a:lnSpc>
                        <a:spcBef>
                          <a:spcPts val="0"/>
                        </a:spcBef>
                        <a:spcAft>
                          <a:spcPts val="0"/>
                        </a:spcAft>
                        <a:buNone/>
                      </a:pPr>
                      <a:r>
                        <a:rPr lang="en-US" sz="2000" u="none" cap="none" strike="noStrike">
                          <a:latin typeface="Arial"/>
                          <a:ea typeface="Arial"/>
                          <a:cs typeface="Arial"/>
                          <a:sym typeface="Arial"/>
                        </a:rPr>
                        <a:t>Literal</a:t>
                      </a:r>
                      <a:endParaRPr sz="2000" u="none" cap="none" strike="noStrike">
                        <a:latin typeface="Arial"/>
                        <a:ea typeface="Arial"/>
                        <a:cs typeface="Arial"/>
                        <a:sym typeface="Arial"/>
                      </a:endParaRPr>
                    </a:p>
                  </a:txBody>
                  <a:tcPr marT="22850" marB="0" marR="0" marL="0">
                    <a:solidFill>
                      <a:srgbClr val="B2B2B2"/>
                    </a:solidFill>
                  </a:tcPr>
                </a:tc>
                <a:tc>
                  <a:txBody>
                    <a:bodyPr>
                      <a:noAutofit/>
                    </a:bodyPr>
                    <a:lstStyle/>
                    <a:p>
                      <a:pPr indent="0" lvl="0" marL="34925" marR="0" rtl="0" algn="l">
                        <a:lnSpc>
                          <a:spcPct val="100000"/>
                        </a:lnSpc>
                        <a:spcBef>
                          <a:spcPts val="0"/>
                        </a:spcBef>
                        <a:spcAft>
                          <a:spcPts val="0"/>
                        </a:spcAft>
                        <a:buNone/>
                      </a:pPr>
                      <a:r>
                        <a:rPr lang="en-US" sz="2000" u="none" cap="none" strike="noStrike">
                          <a:latin typeface="Arial"/>
                          <a:ea typeface="Arial"/>
                          <a:cs typeface="Arial"/>
                          <a:sym typeface="Arial"/>
                        </a:rPr>
                        <a:t>character</a:t>
                      </a:r>
                      <a:endParaRPr sz="2000" u="none" cap="none" strike="noStrike">
                        <a:latin typeface="Arial"/>
                        <a:ea typeface="Arial"/>
                        <a:cs typeface="Arial"/>
                        <a:sym typeface="Arial"/>
                      </a:endParaRPr>
                    </a:p>
                  </a:txBody>
                  <a:tcPr marT="22850" marB="0" marR="0" marL="0">
                    <a:solidFill>
                      <a:srgbClr val="B2B2B2"/>
                    </a:solidFill>
                  </a:tcPr>
                </a:tc>
                <a:tc>
                  <a:txBody>
                    <a:bodyPr>
                      <a:noAutofit/>
                    </a:bodyPr>
                    <a:lstStyle/>
                    <a:p>
                      <a:pPr indent="0" lvl="0" marL="706120" marR="5715" rtl="0" algn="l">
                        <a:lnSpc>
                          <a:spcPct val="111500"/>
                        </a:lnSpc>
                        <a:spcBef>
                          <a:spcPts val="0"/>
                        </a:spcBef>
                        <a:spcAft>
                          <a:spcPts val="0"/>
                        </a:spcAft>
                        <a:buNone/>
                      </a:pPr>
                      <a:r>
                        <a:rPr lang="en-US" sz="2000" u="none" cap="none" strike="noStrike">
                          <a:latin typeface="Arial"/>
                          <a:ea typeface="Arial"/>
                          <a:cs typeface="Arial"/>
                          <a:sym typeface="Arial"/>
                        </a:rPr>
                        <a:t>Character  equivalent</a:t>
                      </a:r>
                      <a:endParaRPr sz="2000" u="none" cap="none" strike="noStrike">
                        <a:latin typeface="Arial"/>
                        <a:ea typeface="Arial"/>
                        <a:cs typeface="Arial"/>
                        <a:sym typeface="Arial"/>
                      </a:endParaRPr>
                    </a:p>
                  </a:txBody>
                  <a:tcPr marT="50175" marB="0" marR="0" marL="0">
                    <a:solidFill>
                      <a:srgbClr val="B2B2B2"/>
                    </a:solidFill>
                  </a:tcPr>
                </a:tc>
                <a:tc>
                  <a:txBody>
                    <a:bodyPr>
                      <a:noAutofit/>
                    </a:bodyPr>
                    <a:lstStyle/>
                    <a:p>
                      <a:pPr indent="0" lvl="0" marL="13334" marR="0" rtl="0" algn="l">
                        <a:lnSpc>
                          <a:spcPct val="100000"/>
                        </a:lnSpc>
                        <a:spcBef>
                          <a:spcPts val="0"/>
                        </a:spcBef>
                        <a:spcAft>
                          <a:spcPts val="0"/>
                        </a:spcAft>
                        <a:buNone/>
                      </a:pPr>
                      <a:r>
                        <a:rPr lang="en-US" sz="2000" u="none" cap="none" strike="noStrike">
                          <a:latin typeface="Arial"/>
                          <a:ea typeface="Arial"/>
                          <a:cs typeface="Arial"/>
                          <a:sym typeface="Arial"/>
                        </a:rPr>
                        <a:t>reference</a:t>
                      </a:r>
                      <a:endParaRPr sz="2000" u="none" cap="none" strike="noStrike">
                        <a:latin typeface="Arial"/>
                        <a:ea typeface="Arial"/>
                        <a:cs typeface="Arial"/>
                        <a:sym typeface="Arial"/>
                      </a:endParaRPr>
                    </a:p>
                  </a:txBody>
                  <a:tcPr marT="22850" marB="0" marR="0" marL="0">
                    <a:solidFill>
                      <a:srgbClr val="B2B2B2"/>
                    </a:solidFill>
                  </a:tcPr>
                </a:tc>
              </a:tr>
              <a:tr h="770900">
                <a:tc>
                  <a:txBody>
                    <a:bodyPr>
                      <a:noAutofit/>
                    </a:bodyPr>
                    <a:lstStyle/>
                    <a:p>
                      <a:pPr indent="0" lvl="0" marL="305435" marR="0" rtl="0" algn="l">
                        <a:lnSpc>
                          <a:spcPct val="100000"/>
                        </a:lnSpc>
                        <a:spcBef>
                          <a:spcPts val="0"/>
                        </a:spcBef>
                        <a:spcAft>
                          <a:spcPts val="0"/>
                        </a:spcAft>
                        <a:buNone/>
                      </a:pPr>
                      <a:r>
                        <a:rPr lang="en-US" sz="2000" u="none" cap="none" strike="noStrike">
                          <a:latin typeface="Arial"/>
                          <a:ea typeface="Arial"/>
                          <a:cs typeface="Arial"/>
                          <a:sym typeface="Arial"/>
                        </a:rPr>
                        <a:t>&lt;</a:t>
                      </a:r>
                      <a:endParaRPr sz="2000" u="none" cap="none" strike="noStrike">
                        <a:latin typeface="Arial"/>
                        <a:ea typeface="Arial"/>
                        <a:cs typeface="Arial"/>
                        <a:sym typeface="Arial"/>
                      </a:endParaRPr>
                    </a:p>
                  </a:txBody>
                  <a:tcPr marT="22850" marB="0" marR="0" marL="0">
                    <a:solidFill>
                      <a:srgbClr val="CCCCCC"/>
                    </a:solidFill>
                  </a:tcPr>
                </a:tc>
                <a:tc gridSpan="3">
                  <a:txBody>
                    <a:bodyPr>
                      <a:noAutofit/>
                    </a:bodyPr>
                    <a:lstStyle/>
                    <a:p>
                      <a:pPr indent="0" lvl="0" marL="0" marR="48260" rtl="0" algn="ctr">
                        <a:lnSpc>
                          <a:spcPct val="100000"/>
                        </a:lnSpc>
                        <a:spcBef>
                          <a:spcPts val="0"/>
                        </a:spcBef>
                        <a:spcAft>
                          <a:spcPts val="0"/>
                        </a:spcAft>
                        <a:buNone/>
                      </a:pPr>
                      <a:r>
                        <a:rPr lang="en-US" sz="2000" u="none" cap="none" strike="noStrike">
                          <a:latin typeface="Arial"/>
                          <a:ea typeface="Arial"/>
                          <a:cs typeface="Arial"/>
                          <a:sym typeface="Arial"/>
                        </a:rPr>
                        <a:t>&amp;lt;</a:t>
                      </a:r>
                      <a:endParaRPr sz="2000" u="none" cap="none" strike="noStrike">
                        <a:latin typeface="Arial"/>
                        <a:ea typeface="Arial"/>
                        <a:cs typeface="Arial"/>
                        <a:sym typeface="Arial"/>
                      </a:endParaRPr>
                    </a:p>
                  </a:txBody>
                  <a:tcPr marT="22850" marB="0" marR="0" marL="0">
                    <a:solidFill>
                      <a:srgbClr val="CCCCCC"/>
                    </a:solidFill>
                  </a:tcPr>
                </a:tc>
                <a:tc hMerge="1"/>
                <a:tc hMerge="1"/>
              </a:tr>
              <a:tr h="770900">
                <a:tc>
                  <a:txBody>
                    <a:bodyPr>
                      <a:noAutofit/>
                    </a:bodyPr>
                    <a:lstStyle/>
                    <a:p>
                      <a:pPr indent="0" lvl="0" marL="305435" marR="0" rtl="0" algn="l">
                        <a:lnSpc>
                          <a:spcPct val="100000"/>
                        </a:lnSpc>
                        <a:spcBef>
                          <a:spcPts val="0"/>
                        </a:spcBef>
                        <a:spcAft>
                          <a:spcPts val="0"/>
                        </a:spcAft>
                        <a:buNone/>
                      </a:pPr>
                      <a:r>
                        <a:rPr lang="en-US" sz="2000" u="none" cap="none" strike="noStrike">
                          <a:latin typeface="Arial"/>
                          <a:ea typeface="Arial"/>
                          <a:cs typeface="Arial"/>
                          <a:sym typeface="Arial"/>
                        </a:rPr>
                        <a:t>&gt;</a:t>
                      </a:r>
                      <a:endParaRPr sz="2000" u="none" cap="none" strike="noStrike">
                        <a:latin typeface="Arial"/>
                        <a:ea typeface="Arial"/>
                        <a:cs typeface="Arial"/>
                        <a:sym typeface="Arial"/>
                      </a:endParaRPr>
                    </a:p>
                  </a:txBody>
                  <a:tcPr marT="22850" marB="0" marR="0" marL="0">
                    <a:solidFill>
                      <a:srgbClr val="E5E5E5"/>
                    </a:solidFill>
                  </a:tcPr>
                </a:tc>
                <a:tc gridSpan="3">
                  <a:txBody>
                    <a:bodyPr>
                      <a:noAutofit/>
                    </a:bodyPr>
                    <a:lstStyle/>
                    <a:p>
                      <a:pPr indent="0" lvl="0" marL="28575" marR="0" rtl="0" algn="ctr">
                        <a:lnSpc>
                          <a:spcPct val="100000"/>
                        </a:lnSpc>
                        <a:spcBef>
                          <a:spcPts val="0"/>
                        </a:spcBef>
                        <a:spcAft>
                          <a:spcPts val="0"/>
                        </a:spcAft>
                        <a:buNone/>
                      </a:pPr>
                      <a:r>
                        <a:rPr lang="en-US" sz="2000" u="none" cap="none" strike="noStrike">
                          <a:latin typeface="Arial"/>
                          <a:ea typeface="Arial"/>
                          <a:cs typeface="Arial"/>
                          <a:sym typeface="Arial"/>
                        </a:rPr>
                        <a:t>&amp;gt;</a:t>
                      </a:r>
                      <a:endParaRPr sz="2000" u="none" cap="none" strike="noStrike">
                        <a:latin typeface="Arial"/>
                        <a:ea typeface="Arial"/>
                        <a:cs typeface="Arial"/>
                        <a:sym typeface="Arial"/>
                      </a:endParaRPr>
                    </a:p>
                  </a:txBody>
                  <a:tcPr marT="22850" marB="0" marR="0" marL="0">
                    <a:solidFill>
                      <a:srgbClr val="E5E5E5"/>
                    </a:solidFill>
                  </a:tcPr>
                </a:tc>
                <a:tc hMerge="1"/>
                <a:tc hMerge="1"/>
              </a:tr>
              <a:tr h="770900">
                <a:tc gridSpan="4">
                  <a:txBody>
                    <a:bodyPr>
                      <a:noAutofit/>
                    </a:bodyPr>
                    <a:lstStyle/>
                    <a:p>
                      <a:pPr indent="0" lvl="0" marL="305435" marR="0" rtl="0" algn="l">
                        <a:lnSpc>
                          <a:spcPct val="100000"/>
                        </a:lnSpc>
                        <a:spcBef>
                          <a:spcPts val="0"/>
                        </a:spcBef>
                        <a:spcAft>
                          <a:spcPts val="0"/>
                        </a:spcAft>
                        <a:buNone/>
                      </a:pPr>
                      <a:r>
                        <a:rPr lang="en-US" sz="2000" u="none" cap="none" strike="noStrike">
                          <a:latin typeface="Arial"/>
                          <a:ea typeface="Arial"/>
                          <a:cs typeface="Arial"/>
                          <a:sym typeface="Arial"/>
                        </a:rPr>
                        <a:t>"	&amp;quot;</a:t>
                      </a:r>
                      <a:endParaRPr sz="2000" u="none" cap="none" strike="noStrike">
                        <a:latin typeface="Arial"/>
                        <a:ea typeface="Arial"/>
                        <a:cs typeface="Arial"/>
                        <a:sym typeface="Arial"/>
                      </a:endParaRPr>
                    </a:p>
                  </a:txBody>
                  <a:tcPr marT="22850" marB="0" marR="0" marL="0">
                    <a:solidFill>
                      <a:srgbClr val="CCCCCC"/>
                    </a:solidFill>
                  </a:tcPr>
                </a:tc>
                <a:tc hMerge="1"/>
                <a:tc hMerge="1"/>
                <a:tc hMerge="1"/>
              </a:tr>
              <a:tr h="770900">
                <a:tc gridSpan="4">
                  <a:txBody>
                    <a:bodyPr>
                      <a:noAutofit/>
                    </a:bodyPr>
                    <a:lstStyle/>
                    <a:p>
                      <a:pPr indent="0" lvl="0" marL="305435" marR="0" rtl="0" algn="l">
                        <a:lnSpc>
                          <a:spcPct val="100000"/>
                        </a:lnSpc>
                        <a:spcBef>
                          <a:spcPts val="0"/>
                        </a:spcBef>
                        <a:spcAft>
                          <a:spcPts val="0"/>
                        </a:spcAft>
                        <a:buNone/>
                      </a:pPr>
                      <a:r>
                        <a:rPr lang="en-US" sz="2000" u="none" cap="none" strike="noStrike">
                          <a:latin typeface="Arial"/>
                          <a:ea typeface="Arial"/>
                          <a:cs typeface="Arial"/>
                          <a:sym typeface="Arial"/>
                        </a:rPr>
                        <a:t>'	&amp;apos;</a:t>
                      </a:r>
                      <a:endParaRPr sz="2000" u="none" cap="none" strike="noStrike">
                        <a:latin typeface="Arial"/>
                        <a:ea typeface="Arial"/>
                        <a:cs typeface="Arial"/>
                        <a:sym typeface="Arial"/>
                      </a:endParaRPr>
                    </a:p>
                  </a:txBody>
                  <a:tcPr marT="22850" marB="0" marR="0" marL="0">
                    <a:solidFill>
                      <a:srgbClr val="E5E5E5"/>
                    </a:solidFill>
                  </a:tcPr>
                </a:tc>
                <a:tc hMerge="1"/>
                <a:tc hMerge="1"/>
                <a:tc hMerge="1"/>
              </a:tr>
              <a:tr h="773425">
                <a:tc>
                  <a:txBody>
                    <a:bodyPr>
                      <a:noAutofit/>
                    </a:bodyPr>
                    <a:lstStyle/>
                    <a:p>
                      <a:pPr indent="0" lvl="0" marL="305435" marR="0" rtl="0" algn="l">
                        <a:lnSpc>
                          <a:spcPct val="100000"/>
                        </a:lnSpc>
                        <a:spcBef>
                          <a:spcPts val="0"/>
                        </a:spcBef>
                        <a:spcAft>
                          <a:spcPts val="0"/>
                        </a:spcAft>
                        <a:buNone/>
                      </a:pPr>
                      <a:r>
                        <a:rPr lang="en-US" sz="2000" u="none" cap="none" strike="noStrike">
                          <a:latin typeface="Arial"/>
                          <a:ea typeface="Arial"/>
                          <a:cs typeface="Arial"/>
                          <a:sym typeface="Arial"/>
                        </a:rPr>
                        <a:t>&amp;</a:t>
                      </a:r>
                      <a:endParaRPr sz="2000" u="none" cap="none" strike="noStrike">
                        <a:latin typeface="Arial"/>
                        <a:ea typeface="Arial"/>
                        <a:cs typeface="Arial"/>
                        <a:sym typeface="Arial"/>
                      </a:endParaRPr>
                    </a:p>
                  </a:txBody>
                  <a:tcPr marT="22850" marB="0" marR="0" marL="0">
                    <a:solidFill>
                      <a:srgbClr val="CCCCCC"/>
                    </a:solidFill>
                  </a:tcPr>
                </a:tc>
                <a:tc gridSpan="3">
                  <a:txBody>
                    <a:bodyPr>
                      <a:noAutofit/>
                    </a:bodyPr>
                    <a:lstStyle/>
                    <a:p>
                      <a:pPr indent="0" lvl="0" marL="312420" marR="0" rtl="0" algn="ctr">
                        <a:lnSpc>
                          <a:spcPct val="100000"/>
                        </a:lnSpc>
                        <a:spcBef>
                          <a:spcPts val="0"/>
                        </a:spcBef>
                        <a:spcAft>
                          <a:spcPts val="0"/>
                        </a:spcAft>
                        <a:buNone/>
                      </a:pPr>
                      <a:r>
                        <a:rPr lang="en-US" sz="2000" u="none" cap="none" strike="noStrike">
                          <a:latin typeface="Arial"/>
                          <a:ea typeface="Arial"/>
                          <a:cs typeface="Arial"/>
                          <a:sym typeface="Arial"/>
                        </a:rPr>
                        <a:t>&amp;amp;</a:t>
                      </a:r>
                      <a:endParaRPr sz="2000" u="none" cap="none" strike="noStrike">
                        <a:latin typeface="Arial"/>
                        <a:ea typeface="Arial"/>
                        <a:cs typeface="Arial"/>
                        <a:sym typeface="Arial"/>
                      </a:endParaRPr>
                    </a:p>
                  </a:txBody>
                  <a:tcPr marT="22850" marB="0" marR="0" marL="0">
                    <a:solidFill>
                      <a:srgbClr val="CCCCCC"/>
                    </a:solidFill>
                  </a:tcPr>
                </a:tc>
                <a:tc hMerge="1"/>
                <a:tc hMerge="1"/>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04" name="Shape 304"/>
        <p:cNvGrpSpPr/>
        <p:nvPr/>
      </p:nvGrpSpPr>
      <p:grpSpPr>
        <a:xfrm>
          <a:off x="0" y="0"/>
          <a:ext cx="0" cy="0"/>
          <a:chOff x="0" y="0"/>
          <a:chExt cx="0" cy="0"/>
        </a:xfrm>
      </p:grpSpPr>
      <p:sp>
        <p:nvSpPr>
          <p:cNvPr id="305" name="Google Shape;305;p41"/>
          <p:cNvSpPr txBox="1"/>
          <p:nvPr>
            <p:ph type="title"/>
          </p:nvPr>
        </p:nvSpPr>
        <p:spPr>
          <a:xfrm>
            <a:off x="4107179" y="554990"/>
            <a:ext cx="1857375"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Entities</a:t>
            </a:r>
            <a:endParaRPr/>
          </a:p>
        </p:txBody>
      </p:sp>
      <p:sp>
        <p:nvSpPr>
          <p:cNvPr id="306" name="Google Shape;306;p41"/>
          <p:cNvSpPr txBox="1"/>
          <p:nvPr>
            <p:ph idx="1" type="body"/>
          </p:nvPr>
        </p:nvSpPr>
        <p:spPr>
          <a:xfrm>
            <a:off x="514984" y="1732279"/>
            <a:ext cx="9053830" cy="4396740"/>
          </a:xfrm>
          <a:prstGeom prst="rect">
            <a:avLst/>
          </a:prstGeom>
          <a:noFill/>
          <a:ln>
            <a:noFill/>
          </a:ln>
        </p:spPr>
        <p:txBody>
          <a:bodyPr anchorCtr="0" anchor="t" bIns="0" lIns="0" spcFirstLastPara="1" rIns="0" wrap="square" tIns="30475">
            <a:noAutofit/>
          </a:bodyPr>
          <a:lstStyle/>
          <a:p>
            <a:pPr indent="0" lvl="0" marL="0" marR="1010285" rtl="0" algn="l">
              <a:lnSpc>
                <a:spcPct val="116818"/>
              </a:lnSpc>
              <a:spcBef>
                <a:spcPts val="0"/>
              </a:spcBef>
              <a:spcAft>
                <a:spcPts val="0"/>
              </a:spcAft>
              <a:buNone/>
            </a:pPr>
            <a:r>
              <a:rPr lang="en-US" sz="2200">
                <a:latin typeface="Droid Sans Mono"/>
                <a:ea typeface="Droid Sans Mono"/>
                <a:cs typeface="Droid Sans Mono"/>
                <a:sym typeface="Droid Sans Mono"/>
              </a:rPr>
              <a:t>&lt;p&gt;In HTML, you define a paragraph using the &lt;p&gt;  element.&lt;/p&gt;</a:t>
            </a:r>
            <a:endParaRPr sz="2200">
              <a:latin typeface="Droid Sans Mono"/>
              <a:ea typeface="Droid Sans Mono"/>
              <a:cs typeface="Droid Sans Mono"/>
              <a:sym typeface="Droid Sans Mono"/>
            </a:endParaRPr>
          </a:p>
          <a:p>
            <a:pPr indent="0" lvl="0" marL="0" marR="5080" rtl="0" algn="l">
              <a:lnSpc>
                <a:spcPct val="116818"/>
              </a:lnSpc>
              <a:spcBef>
                <a:spcPts val="1415"/>
              </a:spcBef>
              <a:spcAft>
                <a:spcPts val="0"/>
              </a:spcAft>
              <a:buNone/>
            </a:pPr>
            <a:r>
              <a:rPr lang="en-US" sz="2200">
                <a:latin typeface="Droid Sans Mono"/>
                <a:ea typeface="Droid Sans Mono"/>
                <a:cs typeface="Droid Sans Mono"/>
                <a:sym typeface="Droid Sans Mono"/>
              </a:rPr>
              <a:t>&lt;p&gt;In HTML, you define a paragraph using the &amp;lt;p&amp;gt;  element.&lt;/p&gt;</a:t>
            </a:r>
            <a:endParaRPr sz="2200">
              <a:latin typeface="Droid Sans Mono"/>
              <a:ea typeface="Droid Sans Mono"/>
              <a:cs typeface="Droid Sans Mono"/>
              <a:sym typeface="Droid Sans Mon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10" name="Shape 310"/>
        <p:cNvGrpSpPr/>
        <p:nvPr/>
      </p:nvGrpSpPr>
      <p:grpSpPr>
        <a:xfrm>
          <a:off x="0" y="0"/>
          <a:ext cx="0" cy="0"/>
          <a:chOff x="0" y="0"/>
          <a:chExt cx="0" cy="0"/>
        </a:xfrm>
      </p:grpSpPr>
      <p:sp>
        <p:nvSpPr>
          <p:cNvPr id="311" name="Google Shape;311;p42"/>
          <p:cNvSpPr txBox="1"/>
          <p:nvPr>
            <p:ph type="title"/>
          </p:nvPr>
        </p:nvSpPr>
        <p:spPr>
          <a:xfrm>
            <a:off x="1385569" y="554990"/>
            <a:ext cx="7294880"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Basic sections of a document</a:t>
            </a:r>
            <a:endParaRPr/>
          </a:p>
        </p:txBody>
      </p:sp>
      <p:sp>
        <p:nvSpPr>
          <p:cNvPr id="312" name="Google Shape;312;p42"/>
          <p:cNvSpPr txBox="1"/>
          <p:nvPr/>
        </p:nvSpPr>
        <p:spPr>
          <a:xfrm>
            <a:off x="923289" y="1570989"/>
            <a:ext cx="2582545" cy="3211830"/>
          </a:xfrm>
          <a:prstGeom prst="rect">
            <a:avLst/>
          </a:prstGeom>
          <a:noFill/>
          <a:ln>
            <a:noFill/>
          </a:ln>
        </p:spPr>
        <p:txBody>
          <a:bodyPr anchorCtr="0" anchor="t" bIns="0" lIns="0" spcFirstLastPara="1" rIns="0" wrap="square" tIns="13325">
            <a:noAutofit/>
          </a:bodyPr>
          <a:lstStyle/>
          <a:p>
            <a:pPr indent="0" lvl="0" marL="12700" marR="5080" rtl="0" algn="l">
              <a:lnSpc>
                <a:spcPct val="130600"/>
              </a:lnSpc>
              <a:spcBef>
                <a:spcPts val="0"/>
              </a:spcBef>
              <a:spcAft>
                <a:spcPts val="0"/>
              </a:spcAft>
              <a:buNone/>
            </a:pPr>
            <a:r>
              <a:rPr lang="en-US" sz="3200">
                <a:latin typeface="Arial"/>
                <a:ea typeface="Arial"/>
                <a:cs typeface="Arial"/>
                <a:sym typeface="Arial"/>
              </a:rPr>
              <a:t>header  navigation bar  main content  sidebar</a:t>
            </a:r>
            <a:endParaRPr sz="3200">
              <a:latin typeface="Arial"/>
              <a:ea typeface="Arial"/>
              <a:cs typeface="Arial"/>
              <a:sym typeface="Arial"/>
            </a:endParaRPr>
          </a:p>
          <a:p>
            <a:pPr indent="0" lvl="0" marL="12700" marR="0" rtl="0" algn="l">
              <a:lnSpc>
                <a:spcPct val="100000"/>
              </a:lnSpc>
              <a:spcBef>
                <a:spcPts val="1180"/>
              </a:spcBef>
              <a:spcAft>
                <a:spcPts val="0"/>
              </a:spcAft>
              <a:buNone/>
            </a:pPr>
            <a:r>
              <a:rPr lang="en-US" sz="3200">
                <a:latin typeface="Arial"/>
                <a:ea typeface="Arial"/>
                <a:cs typeface="Arial"/>
                <a:sym typeface="Arial"/>
              </a:rPr>
              <a:t>footer</a:t>
            </a:r>
            <a:endParaRPr sz="3200">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16" name="Shape 316"/>
        <p:cNvGrpSpPr/>
        <p:nvPr/>
      </p:nvGrpSpPr>
      <p:grpSpPr>
        <a:xfrm>
          <a:off x="0" y="0"/>
          <a:ext cx="0" cy="0"/>
          <a:chOff x="0" y="0"/>
          <a:chExt cx="0" cy="0"/>
        </a:xfrm>
      </p:grpSpPr>
      <p:sp>
        <p:nvSpPr>
          <p:cNvPr id="317" name="Google Shape;317;p43"/>
          <p:cNvSpPr txBox="1"/>
          <p:nvPr>
            <p:ph type="title"/>
          </p:nvPr>
        </p:nvSpPr>
        <p:spPr>
          <a:xfrm>
            <a:off x="709927" y="555000"/>
            <a:ext cx="6949500" cy="6960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HTML page structure</a:t>
            </a:r>
            <a:endParaRPr/>
          </a:p>
        </p:txBody>
      </p:sp>
      <p:sp>
        <p:nvSpPr>
          <p:cNvPr id="318" name="Google Shape;318;p43"/>
          <p:cNvSpPr txBox="1"/>
          <p:nvPr/>
        </p:nvSpPr>
        <p:spPr>
          <a:xfrm>
            <a:off x="574040" y="1835150"/>
            <a:ext cx="135890" cy="19177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p:txBody>
      </p:sp>
      <p:sp>
        <p:nvSpPr>
          <p:cNvPr id="319" name="Google Shape;319;p43"/>
          <p:cNvSpPr txBox="1"/>
          <p:nvPr/>
        </p:nvSpPr>
        <p:spPr>
          <a:xfrm>
            <a:off x="574040" y="2324100"/>
            <a:ext cx="135890" cy="19177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p:txBody>
      </p:sp>
      <p:sp>
        <p:nvSpPr>
          <p:cNvPr id="320" name="Google Shape;320;p43"/>
          <p:cNvSpPr txBox="1"/>
          <p:nvPr/>
        </p:nvSpPr>
        <p:spPr>
          <a:xfrm>
            <a:off x="574040" y="2813050"/>
            <a:ext cx="135890" cy="19177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p:txBody>
      </p:sp>
      <p:sp>
        <p:nvSpPr>
          <p:cNvPr id="321" name="Google Shape;321;p43"/>
          <p:cNvSpPr txBox="1"/>
          <p:nvPr/>
        </p:nvSpPr>
        <p:spPr>
          <a:xfrm>
            <a:off x="574040" y="3652520"/>
            <a:ext cx="135890" cy="19177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p:txBody>
      </p:sp>
      <p:sp>
        <p:nvSpPr>
          <p:cNvPr id="322" name="Google Shape;322;p43"/>
          <p:cNvSpPr txBox="1"/>
          <p:nvPr/>
        </p:nvSpPr>
        <p:spPr>
          <a:xfrm>
            <a:off x="574040" y="4142740"/>
            <a:ext cx="135890" cy="19177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p:txBody>
      </p:sp>
      <p:sp>
        <p:nvSpPr>
          <p:cNvPr id="323" name="Google Shape;323;p43"/>
          <p:cNvSpPr txBox="1"/>
          <p:nvPr/>
        </p:nvSpPr>
        <p:spPr>
          <a:xfrm>
            <a:off x="822960" y="1612138"/>
            <a:ext cx="8743950" cy="4152900"/>
          </a:xfrm>
          <a:prstGeom prst="rect">
            <a:avLst/>
          </a:prstGeom>
          <a:noFill/>
          <a:ln>
            <a:noFill/>
          </a:ln>
        </p:spPr>
        <p:txBody>
          <a:bodyPr anchorCtr="0" anchor="t" bIns="0" lIns="0" spcFirstLastPara="1" rIns="0" wrap="square" tIns="12050">
            <a:noAutofit/>
          </a:bodyPr>
          <a:lstStyle/>
          <a:p>
            <a:pPr indent="0" lvl="0" marL="12700" marR="5615305" rtl="0" algn="l">
              <a:lnSpc>
                <a:spcPct val="131300"/>
              </a:lnSpc>
              <a:spcBef>
                <a:spcPts val="0"/>
              </a:spcBef>
              <a:spcAft>
                <a:spcPts val="0"/>
              </a:spcAft>
              <a:buNone/>
            </a:pPr>
            <a:r>
              <a:rPr lang="en-US" sz="2450">
                <a:latin typeface="Arial"/>
                <a:ea typeface="Arial"/>
                <a:cs typeface="Arial"/>
                <a:sym typeface="Arial"/>
              </a:rPr>
              <a:t>header: &lt;header&gt;.  navigation bar: &lt;nav&gt;.</a:t>
            </a:r>
            <a:endParaRPr sz="2450">
              <a:latin typeface="Arial"/>
              <a:ea typeface="Arial"/>
              <a:cs typeface="Arial"/>
              <a:sym typeface="Arial"/>
            </a:endParaRPr>
          </a:p>
          <a:p>
            <a:pPr indent="0" lvl="0" marL="12700" marR="800735" rtl="0" algn="l">
              <a:lnSpc>
                <a:spcPct val="112653"/>
              </a:lnSpc>
              <a:spcBef>
                <a:spcPts val="1150"/>
              </a:spcBef>
              <a:spcAft>
                <a:spcPts val="0"/>
              </a:spcAft>
              <a:buNone/>
            </a:pPr>
            <a:r>
              <a:rPr lang="en-US" sz="2450">
                <a:latin typeface="Arial"/>
                <a:ea typeface="Arial"/>
                <a:cs typeface="Arial"/>
                <a:sym typeface="Arial"/>
              </a:rPr>
              <a:t>main content: &lt;main&gt;, with various content subsections  represented by &lt;article&gt;, &lt;section&gt;, and &lt;div&gt; elements.</a:t>
            </a:r>
            <a:endParaRPr sz="2450">
              <a:latin typeface="Arial"/>
              <a:ea typeface="Arial"/>
              <a:cs typeface="Arial"/>
              <a:sym typeface="Arial"/>
            </a:endParaRPr>
          </a:p>
          <a:p>
            <a:pPr indent="0" lvl="0" marL="12700" marR="2386330" rtl="0" algn="l">
              <a:lnSpc>
                <a:spcPct val="157142"/>
              </a:lnSpc>
              <a:spcBef>
                <a:spcPts val="220"/>
              </a:spcBef>
              <a:spcAft>
                <a:spcPts val="0"/>
              </a:spcAft>
              <a:buNone/>
            </a:pPr>
            <a:r>
              <a:rPr lang="en-US" sz="2450">
                <a:latin typeface="Arial"/>
                <a:ea typeface="Arial"/>
                <a:cs typeface="Arial"/>
                <a:sym typeface="Arial"/>
              </a:rPr>
              <a:t>sidebar: &lt;aside&gt;; often placed inside &lt;main&gt;.  footer: &lt;footer&gt;</a:t>
            </a:r>
            <a:endParaRPr sz="2450">
              <a:latin typeface="Arial"/>
              <a:ea typeface="Arial"/>
              <a:cs typeface="Arial"/>
              <a:sym typeface="Arial"/>
            </a:endParaRPr>
          </a:p>
          <a:p>
            <a:pPr indent="0" lvl="0" marL="12700" marR="0" rtl="0" algn="l">
              <a:lnSpc>
                <a:spcPct val="100000"/>
              </a:lnSpc>
              <a:spcBef>
                <a:spcPts val="640"/>
              </a:spcBef>
              <a:spcAft>
                <a:spcPts val="0"/>
              </a:spcAft>
              <a:buNone/>
            </a:pPr>
            <a:r>
              <a:rPr i="1" lang="en-US" sz="2450">
                <a:latin typeface="Arial"/>
                <a:ea typeface="Arial"/>
                <a:cs typeface="Arial"/>
                <a:sym typeface="Arial"/>
              </a:rPr>
              <a:t>Colorblind people represent around 8% of the world population</a:t>
            </a:r>
            <a:endParaRPr sz="2450">
              <a:latin typeface="Arial"/>
              <a:ea typeface="Arial"/>
              <a:cs typeface="Arial"/>
              <a:sym typeface="Arial"/>
            </a:endParaRPr>
          </a:p>
          <a:p>
            <a:pPr indent="0" lvl="0" marL="12700" marR="79375" rtl="0" algn="l">
              <a:lnSpc>
                <a:spcPct val="112653"/>
              </a:lnSpc>
              <a:spcBef>
                <a:spcPts val="1150"/>
              </a:spcBef>
              <a:spcAft>
                <a:spcPts val="0"/>
              </a:spcAft>
              <a:buNone/>
            </a:pPr>
            <a:r>
              <a:rPr i="1" lang="en-US" sz="2450">
                <a:latin typeface="Arial"/>
                <a:ea typeface="Arial"/>
                <a:cs typeface="Arial"/>
                <a:sym typeface="Arial"/>
              </a:rPr>
              <a:t>Assistive technologies like screen readers can recognise those  elements</a:t>
            </a:r>
            <a:endParaRPr sz="2450">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27" name="Shape 327"/>
        <p:cNvGrpSpPr/>
        <p:nvPr/>
      </p:nvGrpSpPr>
      <p:grpSpPr>
        <a:xfrm>
          <a:off x="0" y="0"/>
          <a:ext cx="0" cy="0"/>
          <a:chOff x="0" y="0"/>
          <a:chExt cx="0" cy="0"/>
        </a:xfrm>
      </p:grpSpPr>
      <p:sp>
        <p:nvSpPr>
          <p:cNvPr id="328" name="Google Shape;328;p44"/>
          <p:cNvSpPr txBox="1"/>
          <p:nvPr>
            <p:ph type="title"/>
          </p:nvPr>
        </p:nvSpPr>
        <p:spPr>
          <a:xfrm>
            <a:off x="2072639" y="554990"/>
            <a:ext cx="5924550"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Non-semantic wrappers</a:t>
            </a:r>
            <a:endParaRPr/>
          </a:p>
        </p:txBody>
      </p:sp>
      <p:sp>
        <p:nvSpPr>
          <p:cNvPr id="329" name="Google Shape;329;p44"/>
          <p:cNvSpPr txBox="1"/>
          <p:nvPr>
            <p:ph idx="1" type="body"/>
          </p:nvPr>
        </p:nvSpPr>
        <p:spPr>
          <a:xfrm>
            <a:off x="514984" y="1732279"/>
            <a:ext cx="9053830" cy="4396740"/>
          </a:xfrm>
          <a:prstGeom prst="rect">
            <a:avLst/>
          </a:prstGeom>
          <a:noFill/>
          <a:ln>
            <a:noFill/>
          </a:ln>
        </p:spPr>
        <p:txBody>
          <a:bodyPr anchorCtr="0" anchor="t" bIns="0" lIns="0" spcFirstLastPara="1" rIns="0" wrap="square" tIns="48250">
            <a:noAutofit/>
          </a:bodyPr>
          <a:lstStyle/>
          <a:p>
            <a:pPr indent="0" lvl="0" marL="368300" marR="918210" rtl="0" algn="l">
              <a:lnSpc>
                <a:spcPct val="113214"/>
              </a:lnSpc>
              <a:spcBef>
                <a:spcPts val="0"/>
              </a:spcBef>
              <a:spcAft>
                <a:spcPts val="0"/>
              </a:spcAft>
              <a:buNone/>
            </a:pPr>
            <a:r>
              <a:rPr lang="en-US"/>
              <a:t>Sometimes an ideal semantic element cannot be  found.</a:t>
            </a:r>
            <a:endParaRPr/>
          </a:p>
          <a:p>
            <a:pPr indent="0" lvl="0" marL="368300" marR="22225" rtl="0" algn="l">
              <a:lnSpc>
                <a:spcPct val="94200"/>
              </a:lnSpc>
              <a:spcBef>
                <a:spcPts val="1185"/>
              </a:spcBef>
              <a:spcAft>
                <a:spcPts val="0"/>
              </a:spcAft>
              <a:buNone/>
            </a:pPr>
            <a:r>
              <a:rPr lang="en-US"/>
              <a:t>&lt;div&gt;is a block level non-semantic element, which you  should only use if you can't think of a better semantic  block element to use, or don't want to add any specific  meaning.</a:t>
            </a:r>
            <a:endParaRPr/>
          </a:p>
          <a:p>
            <a:pPr indent="0" lvl="0" marL="368300" marR="5080" rtl="0" algn="l">
              <a:lnSpc>
                <a:spcPct val="113214"/>
              </a:lnSpc>
              <a:spcBef>
                <a:spcPts val="1320"/>
              </a:spcBef>
              <a:spcAft>
                <a:spcPts val="0"/>
              </a:spcAft>
              <a:buNone/>
            </a:pPr>
            <a:r>
              <a:rPr lang="en-US"/>
              <a:t>&lt;span&gt; is an inline non-semantic element, which you  should only use if you can't think of a better semantic  text element to wrap your content, or don't want to add  any specific meaning.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33" name="Shape 333"/>
        <p:cNvGrpSpPr/>
        <p:nvPr/>
      </p:nvGrpSpPr>
      <p:grpSpPr>
        <a:xfrm>
          <a:off x="0" y="0"/>
          <a:ext cx="0" cy="0"/>
          <a:chOff x="0" y="0"/>
          <a:chExt cx="0" cy="0"/>
        </a:xfrm>
      </p:grpSpPr>
      <p:sp>
        <p:nvSpPr>
          <p:cNvPr id="334" name="Google Shape;334;p45"/>
          <p:cNvSpPr txBox="1"/>
          <p:nvPr>
            <p:ph type="title"/>
          </p:nvPr>
        </p:nvSpPr>
        <p:spPr>
          <a:xfrm>
            <a:off x="3818890" y="553720"/>
            <a:ext cx="2439670"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Validation</a:t>
            </a:r>
            <a:endParaRPr/>
          </a:p>
        </p:txBody>
      </p:sp>
      <p:sp>
        <p:nvSpPr>
          <p:cNvPr id="335" name="Google Shape;335;p45"/>
          <p:cNvSpPr txBox="1"/>
          <p:nvPr/>
        </p:nvSpPr>
        <p:spPr>
          <a:xfrm>
            <a:off x="599440" y="1858010"/>
            <a:ext cx="170815" cy="2451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450">
                <a:latin typeface="Calibri"/>
                <a:ea typeface="Calibri"/>
                <a:cs typeface="Calibri"/>
                <a:sym typeface="Calibri"/>
              </a:rPr>
              <a:t>●</a:t>
            </a:r>
            <a:endParaRPr sz="1450">
              <a:latin typeface="Calibri"/>
              <a:ea typeface="Calibri"/>
              <a:cs typeface="Calibri"/>
              <a:sym typeface="Calibri"/>
            </a:endParaRPr>
          </a:p>
        </p:txBody>
      </p:sp>
      <p:sp>
        <p:nvSpPr>
          <p:cNvPr id="336" name="Google Shape;336;p45"/>
          <p:cNvSpPr txBox="1"/>
          <p:nvPr/>
        </p:nvSpPr>
        <p:spPr>
          <a:xfrm>
            <a:off x="599440" y="2951479"/>
            <a:ext cx="170815" cy="2451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450">
                <a:latin typeface="Calibri"/>
                <a:ea typeface="Calibri"/>
                <a:cs typeface="Calibri"/>
                <a:sym typeface="Calibri"/>
              </a:rPr>
              <a:t>●</a:t>
            </a:r>
            <a:endParaRPr sz="1450">
              <a:latin typeface="Calibri"/>
              <a:ea typeface="Calibri"/>
              <a:cs typeface="Calibri"/>
              <a:sym typeface="Calibri"/>
            </a:endParaRPr>
          </a:p>
        </p:txBody>
      </p:sp>
      <p:sp>
        <p:nvSpPr>
          <p:cNvPr id="337" name="Google Shape;337;p45"/>
          <p:cNvSpPr txBox="1"/>
          <p:nvPr/>
        </p:nvSpPr>
        <p:spPr>
          <a:xfrm>
            <a:off x="599440" y="3589020"/>
            <a:ext cx="170815" cy="2451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450">
                <a:latin typeface="Calibri"/>
                <a:ea typeface="Calibri"/>
                <a:cs typeface="Calibri"/>
                <a:sym typeface="Calibri"/>
              </a:rPr>
              <a:t>●</a:t>
            </a:r>
            <a:endParaRPr sz="1450">
              <a:latin typeface="Calibri"/>
              <a:ea typeface="Calibri"/>
              <a:cs typeface="Calibri"/>
              <a:sym typeface="Calibri"/>
            </a:endParaRPr>
          </a:p>
        </p:txBody>
      </p:sp>
      <p:sp>
        <p:nvSpPr>
          <p:cNvPr id="338" name="Google Shape;338;p45"/>
          <p:cNvSpPr txBox="1"/>
          <p:nvPr/>
        </p:nvSpPr>
        <p:spPr>
          <a:xfrm>
            <a:off x="923289" y="1720850"/>
            <a:ext cx="7504430" cy="2244090"/>
          </a:xfrm>
          <a:prstGeom prst="rect">
            <a:avLst/>
          </a:prstGeom>
          <a:noFill/>
          <a:ln>
            <a:noFill/>
          </a:ln>
        </p:spPr>
        <p:txBody>
          <a:bodyPr anchorCtr="0" anchor="t" bIns="0" lIns="0" spcFirstLastPara="1" rIns="0" wrap="square" tIns="53325">
            <a:noAutofit/>
          </a:bodyPr>
          <a:lstStyle/>
          <a:p>
            <a:pPr indent="0" lvl="0" marL="12700" marR="5080" rtl="0" algn="l">
              <a:lnSpc>
                <a:spcPct val="112500"/>
              </a:lnSpc>
              <a:spcBef>
                <a:spcPts val="0"/>
              </a:spcBef>
              <a:spcAft>
                <a:spcPts val="0"/>
              </a:spcAft>
              <a:buNone/>
            </a:pPr>
            <a:r>
              <a:rPr lang="en-US" sz="3200">
                <a:latin typeface="Arial"/>
                <a:ea typeface="Arial"/>
                <a:cs typeface="Arial"/>
                <a:sym typeface="Arial"/>
              </a:rPr>
              <a:t>The W3C has built both HTML and CSS  validators that will scan code for mistakes</a:t>
            </a:r>
            <a:endParaRPr sz="3200">
              <a:latin typeface="Arial"/>
              <a:ea typeface="Arial"/>
              <a:cs typeface="Arial"/>
              <a:sym typeface="Arial"/>
            </a:endParaRPr>
          </a:p>
          <a:p>
            <a:pPr indent="0" lvl="0" marL="12700" marR="1517015" rtl="0" algn="l">
              <a:lnSpc>
                <a:spcPct val="156875"/>
              </a:lnSpc>
              <a:spcBef>
                <a:spcPts val="275"/>
              </a:spcBef>
              <a:spcAft>
                <a:spcPts val="0"/>
              </a:spcAft>
              <a:buNone/>
            </a:pPr>
            <a:r>
              <a:rPr lang="en-US" sz="3200" u="sng">
                <a:solidFill>
                  <a:schemeClr val="hlink"/>
                </a:solidFill>
                <a:latin typeface="Arial"/>
                <a:ea typeface="Arial"/>
                <a:cs typeface="Arial"/>
                <a:sym typeface="Arial"/>
                <a:hlinkClick r:id="rId3"/>
              </a:rPr>
              <a:t>http://validator.w3.org/ </a:t>
            </a:r>
            <a:r>
              <a:rPr lang="en-US" sz="3200">
                <a:solidFill>
                  <a:srgbClr val="DC4713"/>
                </a:solidFill>
                <a:latin typeface="Arial"/>
                <a:ea typeface="Arial"/>
                <a:cs typeface="Arial"/>
                <a:sym typeface="Arial"/>
              </a:rPr>
              <a:t> </a:t>
            </a:r>
            <a:r>
              <a:rPr lang="en-US" sz="3200" u="sng">
                <a:solidFill>
                  <a:schemeClr val="hlink"/>
                </a:solidFill>
                <a:latin typeface="Arial"/>
                <a:ea typeface="Arial"/>
                <a:cs typeface="Arial"/>
                <a:sym typeface="Arial"/>
                <a:hlinkClick r:id="rId4"/>
              </a:rPr>
              <a:t>http://jigsaw.w3.org/css-validator/</a:t>
            </a:r>
            <a:endParaRPr sz="32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73" name="Shape 73"/>
        <p:cNvGrpSpPr/>
        <p:nvPr/>
      </p:nvGrpSpPr>
      <p:grpSpPr>
        <a:xfrm>
          <a:off x="0" y="0"/>
          <a:ext cx="0" cy="0"/>
          <a:chOff x="0" y="0"/>
          <a:chExt cx="0" cy="0"/>
        </a:xfrm>
      </p:grpSpPr>
      <p:sp>
        <p:nvSpPr>
          <p:cNvPr id="74" name="Google Shape;74;p10"/>
          <p:cNvSpPr txBox="1"/>
          <p:nvPr>
            <p:ph type="title"/>
          </p:nvPr>
        </p:nvSpPr>
        <p:spPr>
          <a:xfrm>
            <a:off x="2863850" y="554990"/>
            <a:ext cx="4342130"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Nesting elements</a:t>
            </a:r>
            <a:endParaRPr/>
          </a:p>
        </p:txBody>
      </p:sp>
      <p:sp>
        <p:nvSpPr>
          <p:cNvPr id="75" name="Google Shape;75;p10"/>
          <p:cNvSpPr txBox="1"/>
          <p:nvPr/>
        </p:nvSpPr>
        <p:spPr>
          <a:xfrm>
            <a:off x="599440" y="1858010"/>
            <a:ext cx="170815" cy="2451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450">
                <a:latin typeface="Calibri"/>
                <a:ea typeface="Calibri"/>
                <a:cs typeface="Calibri"/>
                <a:sym typeface="Calibri"/>
              </a:rPr>
              <a:t>●</a:t>
            </a:r>
            <a:endParaRPr sz="1450">
              <a:latin typeface="Calibri"/>
              <a:ea typeface="Calibri"/>
              <a:cs typeface="Calibri"/>
              <a:sym typeface="Calibri"/>
            </a:endParaRPr>
          </a:p>
        </p:txBody>
      </p:sp>
      <p:sp>
        <p:nvSpPr>
          <p:cNvPr id="76" name="Google Shape;76;p10"/>
          <p:cNvSpPr txBox="1"/>
          <p:nvPr/>
        </p:nvSpPr>
        <p:spPr>
          <a:xfrm>
            <a:off x="599440" y="3495040"/>
            <a:ext cx="170815" cy="2451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450">
                <a:latin typeface="Calibri"/>
                <a:ea typeface="Calibri"/>
                <a:cs typeface="Calibri"/>
                <a:sym typeface="Calibri"/>
              </a:rPr>
              <a:t>●</a:t>
            </a:r>
            <a:endParaRPr sz="1450">
              <a:latin typeface="Calibri"/>
              <a:ea typeface="Calibri"/>
              <a:cs typeface="Calibri"/>
              <a:sym typeface="Calibri"/>
            </a:endParaRPr>
          </a:p>
        </p:txBody>
      </p:sp>
      <p:sp>
        <p:nvSpPr>
          <p:cNvPr id="77" name="Google Shape;77;p10"/>
          <p:cNvSpPr txBox="1"/>
          <p:nvPr/>
        </p:nvSpPr>
        <p:spPr>
          <a:xfrm>
            <a:off x="923289" y="1720850"/>
            <a:ext cx="8578215" cy="2607310"/>
          </a:xfrm>
          <a:prstGeom prst="rect">
            <a:avLst/>
          </a:prstGeom>
          <a:noFill/>
          <a:ln>
            <a:noFill/>
          </a:ln>
        </p:spPr>
        <p:txBody>
          <a:bodyPr anchorCtr="0" anchor="t" bIns="0" lIns="0" spcFirstLastPara="1" rIns="0" wrap="square" tIns="12700">
            <a:noAutofit/>
          </a:bodyPr>
          <a:lstStyle/>
          <a:p>
            <a:pPr indent="0" lvl="0" marL="12700" marR="0" rtl="0" algn="l">
              <a:lnSpc>
                <a:spcPct val="116250"/>
              </a:lnSpc>
              <a:spcBef>
                <a:spcPts val="0"/>
              </a:spcBef>
              <a:spcAft>
                <a:spcPts val="0"/>
              </a:spcAft>
              <a:buNone/>
            </a:pPr>
            <a:r>
              <a:rPr lang="en-US" sz="3200">
                <a:latin typeface="Arial"/>
                <a:ea typeface="Arial"/>
                <a:cs typeface="Arial"/>
                <a:sym typeface="Arial"/>
              </a:rPr>
              <a:t>You can put elements inside other elements too</a:t>
            </a:r>
            <a:endParaRPr sz="3200">
              <a:latin typeface="Arial"/>
              <a:ea typeface="Arial"/>
              <a:cs typeface="Arial"/>
              <a:sym typeface="Arial"/>
            </a:endParaRPr>
          </a:p>
          <a:p>
            <a:pPr indent="0" lvl="0" marL="12700" marR="0" rtl="0" algn="l">
              <a:lnSpc>
                <a:spcPct val="116250"/>
              </a:lnSpc>
              <a:spcBef>
                <a:spcPts val="0"/>
              </a:spcBef>
              <a:spcAft>
                <a:spcPts val="0"/>
              </a:spcAft>
              <a:buNone/>
            </a:pPr>
            <a:r>
              <a:rPr lang="en-US" sz="3200">
                <a:latin typeface="Arial"/>
                <a:ea typeface="Arial"/>
                <a:cs typeface="Arial"/>
                <a:sym typeface="Arial"/>
              </a:rPr>
              <a:t>— this is called nesting.</a:t>
            </a:r>
            <a:endParaRPr sz="3200">
              <a:latin typeface="Arial"/>
              <a:ea typeface="Arial"/>
              <a:cs typeface="Arial"/>
              <a:sym typeface="Arial"/>
            </a:endParaRPr>
          </a:p>
          <a:p>
            <a:pPr indent="0" lvl="0" marL="444500" marR="0" rtl="0" algn="l">
              <a:lnSpc>
                <a:spcPct val="100000"/>
              </a:lnSpc>
              <a:spcBef>
                <a:spcPts val="919"/>
              </a:spcBef>
              <a:spcAft>
                <a:spcPts val="0"/>
              </a:spcAft>
              <a:buNone/>
            </a:pPr>
            <a:r>
              <a:rPr lang="en-US" sz="2800">
                <a:solidFill>
                  <a:srgbClr val="3333FF"/>
                </a:solidFill>
                <a:latin typeface="Arial"/>
                <a:ea typeface="Arial"/>
                <a:cs typeface="Arial"/>
                <a:sym typeface="Arial"/>
              </a:rPr>
              <a:t>&lt;p&gt;</a:t>
            </a:r>
            <a:r>
              <a:rPr lang="en-US" sz="2800">
                <a:latin typeface="Arial"/>
                <a:ea typeface="Arial"/>
                <a:cs typeface="Arial"/>
                <a:sym typeface="Arial"/>
              </a:rPr>
              <a:t>My </a:t>
            </a:r>
            <a:r>
              <a:rPr lang="en-US" sz="2800">
                <a:solidFill>
                  <a:srgbClr val="3333FF"/>
                </a:solidFill>
                <a:latin typeface="Arial"/>
                <a:ea typeface="Arial"/>
                <a:cs typeface="Arial"/>
                <a:sym typeface="Arial"/>
              </a:rPr>
              <a:t>&lt;strong&gt;</a:t>
            </a:r>
            <a:r>
              <a:rPr lang="en-US" sz="2800">
                <a:latin typeface="Arial"/>
                <a:ea typeface="Arial"/>
                <a:cs typeface="Arial"/>
                <a:sym typeface="Arial"/>
              </a:rPr>
              <a:t>first</a:t>
            </a:r>
            <a:r>
              <a:rPr lang="en-US" sz="2800">
                <a:solidFill>
                  <a:srgbClr val="3333FF"/>
                </a:solidFill>
                <a:latin typeface="Arial"/>
                <a:ea typeface="Arial"/>
                <a:cs typeface="Arial"/>
                <a:sym typeface="Arial"/>
              </a:rPr>
              <a:t>&lt;/strong&gt; </a:t>
            </a:r>
            <a:r>
              <a:rPr lang="en-US" sz="2800">
                <a:latin typeface="Arial"/>
                <a:ea typeface="Arial"/>
                <a:cs typeface="Arial"/>
                <a:sym typeface="Arial"/>
              </a:rPr>
              <a:t>paragraph</a:t>
            </a:r>
            <a:r>
              <a:rPr lang="en-US" sz="2800">
                <a:solidFill>
                  <a:srgbClr val="3333FF"/>
                </a:solidFill>
                <a:latin typeface="Arial"/>
                <a:ea typeface="Arial"/>
                <a:cs typeface="Arial"/>
                <a:sym typeface="Arial"/>
              </a:rPr>
              <a:t>&lt;/p&gt;</a:t>
            </a:r>
            <a:endParaRPr sz="2800">
              <a:latin typeface="Arial"/>
              <a:ea typeface="Arial"/>
              <a:cs typeface="Arial"/>
              <a:sym typeface="Arial"/>
            </a:endParaRPr>
          </a:p>
          <a:p>
            <a:pPr indent="0" lvl="0" marL="12700" marR="667385" rtl="0" algn="l">
              <a:lnSpc>
                <a:spcPct val="112500"/>
              </a:lnSpc>
              <a:spcBef>
                <a:spcPts val="1490"/>
              </a:spcBef>
              <a:spcAft>
                <a:spcPts val="0"/>
              </a:spcAft>
              <a:buNone/>
            </a:pPr>
            <a:r>
              <a:rPr lang="en-US" sz="3200">
                <a:latin typeface="Arial"/>
                <a:ea typeface="Arial"/>
                <a:cs typeface="Arial"/>
                <a:sym typeface="Arial"/>
              </a:rPr>
              <a:t>Elements need to be nested correctly inside  other elements</a:t>
            </a:r>
            <a:endParaRPr sz="3200">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42" name="Shape 342"/>
        <p:cNvGrpSpPr/>
        <p:nvPr/>
      </p:nvGrpSpPr>
      <p:grpSpPr>
        <a:xfrm>
          <a:off x="0" y="0"/>
          <a:ext cx="0" cy="0"/>
          <a:chOff x="0" y="0"/>
          <a:chExt cx="0" cy="0"/>
        </a:xfrm>
      </p:grpSpPr>
      <p:sp>
        <p:nvSpPr>
          <p:cNvPr id="343" name="Google Shape;343;p46"/>
          <p:cNvSpPr txBox="1"/>
          <p:nvPr>
            <p:ph type="title"/>
          </p:nvPr>
        </p:nvSpPr>
        <p:spPr>
          <a:xfrm>
            <a:off x="3797300" y="554990"/>
            <a:ext cx="2478900" cy="6960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Meta tags</a:t>
            </a:r>
            <a:endParaRPr/>
          </a:p>
        </p:txBody>
      </p:sp>
      <p:sp>
        <p:nvSpPr>
          <p:cNvPr id="344" name="Google Shape;344;p46"/>
          <p:cNvSpPr txBox="1"/>
          <p:nvPr/>
        </p:nvSpPr>
        <p:spPr>
          <a:xfrm>
            <a:off x="725169" y="1733550"/>
            <a:ext cx="8660700" cy="4384800"/>
          </a:xfrm>
          <a:prstGeom prst="rect">
            <a:avLst/>
          </a:prstGeom>
          <a:noFill/>
          <a:ln>
            <a:noFill/>
          </a:ln>
        </p:spPr>
        <p:txBody>
          <a:bodyPr anchorCtr="0" anchor="t" bIns="0" lIns="0" spcFirstLastPara="1" rIns="0" wrap="square" tIns="32375">
            <a:noAutofit/>
          </a:bodyPr>
          <a:lstStyle/>
          <a:p>
            <a:pPr indent="0" lvl="0" marL="50800" marR="17780" rtl="0" algn="just">
              <a:lnSpc>
                <a:spcPct val="94400"/>
              </a:lnSpc>
              <a:spcBef>
                <a:spcPts val="0"/>
              </a:spcBef>
              <a:spcAft>
                <a:spcPts val="0"/>
              </a:spcAft>
              <a:buNone/>
            </a:pPr>
            <a:r>
              <a:rPr lang="en-US" sz="2000">
                <a:latin typeface="Arial"/>
                <a:ea typeface="Arial"/>
                <a:cs typeface="Arial"/>
                <a:sym typeface="Arial"/>
              </a:rPr>
              <a:t>Metadata is data that describes data and in HTML metadata is added to the  document in the &lt;meta&gt; element. For example: character encoding, author  and description, Open Graph Data.</a:t>
            </a:r>
            <a:endParaRPr sz="2000">
              <a:latin typeface="Arial"/>
              <a:ea typeface="Arial"/>
              <a:cs typeface="Arial"/>
              <a:sym typeface="Arial"/>
            </a:endParaRPr>
          </a:p>
          <a:p>
            <a:pPr indent="0" lvl="0" marL="0" marR="0" rtl="0" algn="l">
              <a:lnSpc>
                <a:spcPct val="100000"/>
              </a:lnSpc>
              <a:spcBef>
                <a:spcPts val="0"/>
              </a:spcBef>
              <a:spcAft>
                <a:spcPts val="0"/>
              </a:spcAft>
              <a:buNone/>
            </a:pPr>
            <a:r>
              <a:t/>
            </a:r>
            <a:endParaRPr sz="2200">
              <a:latin typeface="Times New Roman"/>
              <a:ea typeface="Times New Roman"/>
              <a:cs typeface="Times New Roman"/>
              <a:sym typeface="Times New Roman"/>
            </a:endParaRPr>
          </a:p>
          <a:p>
            <a:pPr indent="0" lvl="0" marL="50800" marR="0" rtl="0" algn="l">
              <a:lnSpc>
                <a:spcPct val="100000"/>
              </a:lnSpc>
              <a:spcBef>
                <a:spcPts val="1400"/>
              </a:spcBef>
              <a:spcAft>
                <a:spcPts val="0"/>
              </a:spcAft>
              <a:buNone/>
            </a:pPr>
            <a:r>
              <a:rPr lang="en-US" sz="2000">
                <a:latin typeface="Arial"/>
                <a:ea typeface="Arial"/>
                <a:cs typeface="Arial"/>
                <a:sym typeface="Arial"/>
              </a:rPr>
              <a:t>&lt;meta charset="utf-8"&gt;</a:t>
            </a:r>
            <a:endParaRPr sz="2000">
              <a:latin typeface="Arial"/>
              <a:ea typeface="Arial"/>
              <a:cs typeface="Arial"/>
              <a:sym typeface="Arial"/>
            </a:endParaRPr>
          </a:p>
          <a:p>
            <a:pPr indent="0" lvl="0" marL="322580" marR="307340" rtl="0" algn="l">
              <a:lnSpc>
                <a:spcPct val="93600"/>
              </a:lnSpc>
              <a:spcBef>
                <a:spcPts val="725"/>
              </a:spcBef>
              <a:spcAft>
                <a:spcPts val="0"/>
              </a:spcAft>
              <a:buNone/>
            </a:pPr>
            <a:r>
              <a:rPr lang="en-US" sz="1750">
                <a:latin typeface="Arial"/>
                <a:ea typeface="Arial"/>
                <a:cs typeface="Arial"/>
                <a:sym typeface="Arial"/>
              </a:rPr>
              <a:t>sets the character set your document should use to UTF-8, which includes most  characters from the vast majority of human written languages, ISO-8859-1 – latin  alphabet</a:t>
            </a:r>
            <a:endParaRPr sz="1750">
              <a:latin typeface="Arial"/>
              <a:ea typeface="Arial"/>
              <a:cs typeface="Arial"/>
              <a:sym typeface="Arial"/>
            </a:endParaRPr>
          </a:p>
          <a:p>
            <a:pPr indent="0" lvl="0" marL="50800" marR="0" rtl="0" algn="l">
              <a:lnSpc>
                <a:spcPct val="100000"/>
              </a:lnSpc>
              <a:spcBef>
                <a:spcPts val="750"/>
              </a:spcBef>
              <a:spcAft>
                <a:spcPts val="0"/>
              </a:spcAft>
              <a:buNone/>
            </a:pPr>
            <a:r>
              <a:rPr lang="en-US" sz="2000">
                <a:latin typeface="Arial"/>
                <a:ea typeface="Arial"/>
                <a:cs typeface="Arial"/>
                <a:sym typeface="Arial"/>
              </a:rPr>
              <a:t>&lt;meta name="author" content="Agata"&gt;</a:t>
            </a:r>
            <a:endParaRPr sz="2000">
              <a:latin typeface="Arial"/>
              <a:ea typeface="Arial"/>
              <a:cs typeface="Arial"/>
              <a:sym typeface="Arial"/>
            </a:endParaRPr>
          </a:p>
          <a:p>
            <a:pPr indent="0" lvl="0" marL="50800" marR="509905" rtl="0" algn="l">
              <a:lnSpc>
                <a:spcPct val="113500"/>
              </a:lnSpc>
              <a:spcBef>
                <a:spcPts val="940"/>
              </a:spcBef>
              <a:spcAft>
                <a:spcPts val="0"/>
              </a:spcAft>
              <a:buNone/>
            </a:pPr>
            <a:r>
              <a:rPr lang="en-US" sz="2000">
                <a:latin typeface="Arial"/>
                <a:ea typeface="Arial"/>
                <a:cs typeface="Arial"/>
                <a:sym typeface="Arial"/>
              </a:rPr>
              <a:t>&lt;meta name="description" content="The first page containing the basic  HTML tags."&gt;</a:t>
            </a:r>
            <a:endParaRPr sz="2000">
              <a:latin typeface="Arial"/>
              <a:ea typeface="Arial"/>
              <a:cs typeface="Arial"/>
              <a:sym typeface="Arial"/>
            </a:endParaRPr>
          </a:p>
          <a:p>
            <a:pPr indent="0" lvl="0" marL="118110" marR="0" rtl="0" algn="l">
              <a:lnSpc>
                <a:spcPct val="100000"/>
              </a:lnSpc>
              <a:spcBef>
                <a:spcPts val="540"/>
              </a:spcBef>
              <a:spcAft>
                <a:spcPts val="0"/>
              </a:spcAft>
              <a:buNone/>
            </a:pPr>
            <a:r>
              <a:rPr baseline="30000" lang="en-US" sz="1950">
                <a:latin typeface="Calibri"/>
                <a:ea typeface="Calibri"/>
                <a:cs typeface="Calibri"/>
                <a:sym typeface="Calibri"/>
              </a:rPr>
              <a:t>– </a:t>
            </a:r>
            <a:r>
              <a:rPr lang="en-US" sz="1750">
                <a:latin typeface="Arial"/>
                <a:ea typeface="Arial"/>
                <a:cs typeface="Arial"/>
                <a:sym typeface="Arial"/>
              </a:rPr>
              <a:t>eg. Sussex Wildlife Trust</a:t>
            </a:r>
            <a:endParaRPr sz="1750">
              <a:latin typeface="Arial"/>
              <a:ea typeface="Arial"/>
              <a:cs typeface="Arial"/>
              <a:sym typeface="Arial"/>
            </a:endParaRPr>
          </a:p>
          <a:p>
            <a:pPr indent="0" lvl="0" marL="50800" marR="0" rtl="0" algn="l">
              <a:lnSpc>
                <a:spcPct val="100000"/>
              </a:lnSpc>
              <a:spcBef>
                <a:spcPts val="750"/>
              </a:spcBef>
              <a:spcAft>
                <a:spcPts val="0"/>
              </a:spcAft>
              <a:buNone/>
            </a:pPr>
            <a:r>
              <a:rPr lang="en-US" sz="2000">
                <a:latin typeface="Arial"/>
                <a:ea typeface="Arial"/>
                <a:cs typeface="Arial"/>
                <a:sym typeface="Arial"/>
              </a:rPr>
              <a:t>Other meta tags : The Open Graph Data, deprecated: keywords</a:t>
            </a:r>
            <a:endParaRPr sz="2000">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48" name="Shape 348"/>
        <p:cNvGrpSpPr/>
        <p:nvPr/>
      </p:nvGrpSpPr>
      <p:grpSpPr>
        <a:xfrm>
          <a:off x="0" y="0"/>
          <a:ext cx="0" cy="0"/>
          <a:chOff x="0" y="0"/>
          <a:chExt cx="0" cy="0"/>
        </a:xfrm>
      </p:grpSpPr>
      <p:sp>
        <p:nvSpPr>
          <p:cNvPr id="349" name="Google Shape;349;p47"/>
          <p:cNvSpPr txBox="1"/>
          <p:nvPr>
            <p:ph type="title"/>
          </p:nvPr>
        </p:nvSpPr>
        <p:spPr>
          <a:xfrm>
            <a:off x="3999229" y="554990"/>
            <a:ext cx="2074545"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Sources</a:t>
            </a:r>
            <a:endParaRPr/>
          </a:p>
        </p:txBody>
      </p:sp>
      <p:sp>
        <p:nvSpPr>
          <p:cNvPr id="350" name="Google Shape;350;p47"/>
          <p:cNvSpPr txBox="1"/>
          <p:nvPr/>
        </p:nvSpPr>
        <p:spPr>
          <a:xfrm>
            <a:off x="599440" y="1858010"/>
            <a:ext cx="170815" cy="2451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450">
                <a:latin typeface="Calibri"/>
                <a:ea typeface="Calibri"/>
                <a:cs typeface="Calibri"/>
                <a:sym typeface="Calibri"/>
              </a:rPr>
              <a:t>●</a:t>
            </a:r>
            <a:endParaRPr sz="1450">
              <a:latin typeface="Calibri"/>
              <a:ea typeface="Calibri"/>
              <a:cs typeface="Calibri"/>
              <a:sym typeface="Calibri"/>
            </a:endParaRPr>
          </a:p>
        </p:txBody>
      </p:sp>
      <p:sp>
        <p:nvSpPr>
          <p:cNvPr id="351" name="Google Shape;351;p47"/>
          <p:cNvSpPr txBox="1"/>
          <p:nvPr/>
        </p:nvSpPr>
        <p:spPr>
          <a:xfrm>
            <a:off x="599440" y="3409950"/>
            <a:ext cx="170815" cy="2451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450">
                <a:latin typeface="Calibri"/>
                <a:ea typeface="Calibri"/>
                <a:cs typeface="Calibri"/>
                <a:sym typeface="Calibri"/>
              </a:rPr>
              <a:t>●</a:t>
            </a:r>
            <a:endParaRPr sz="1450">
              <a:latin typeface="Calibri"/>
              <a:ea typeface="Calibri"/>
              <a:cs typeface="Calibri"/>
              <a:sym typeface="Calibri"/>
            </a:endParaRPr>
          </a:p>
        </p:txBody>
      </p:sp>
      <p:sp>
        <p:nvSpPr>
          <p:cNvPr id="352" name="Google Shape;352;p47"/>
          <p:cNvSpPr txBox="1"/>
          <p:nvPr/>
        </p:nvSpPr>
        <p:spPr>
          <a:xfrm>
            <a:off x="599440" y="4503420"/>
            <a:ext cx="170815" cy="2451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450">
                <a:latin typeface="Calibri"/>
                <a:ea typeface="Calibri"/>
                <a:cs typeface="Calibri"/>
                <a:sym typeface="Calibri"/>
              </a:rPr>
              <a:t>●</a:t>
            </a:r>
            <a:endParaRPr sz="1450">
              <a:latin typeface="Calibri"/>
              <a:ea typeface="Calibri"/>
              <a:cs typeface="Calibri"/>
              <a:sym typeface="Calibri"/>
            </a:endParaRPr>
          </a:p>
        </p:txBody>
      </p:sp>
      <p:sp>
        <p:nvSpPr>
          <p:cNvPr id="353" name="Google Shape;353;p47"/>
          <p:cNvSpPr txBox="1"/>
          <p:nvPr/>
        </p:nvSpPr>
        <p:spPr>
          <a:xfrm>
            <a:off x="923289" y="1720850"/>
            <a:ext cx="8502015" cy="4072890"/>
          </a:xfrm>
          <a:prstGeom prst="rect">
            <a:avLst/>
          </a:prstGeom>
          <a:noFill/>
          <a:ln>
            <a:noFill/>
          </a:ln>
        </p:spPr>
        <p:txBody>
          <a:bodyPr anchorCtr="0" anchor="t" bIns="0" lIns="0" spcFirstLastPara="1" rIns="0" wrap="square" tIns="53325">
            <a:noAutofit/>
          </a:bodyPr>
          <a:lstStyle/>
          <a:p>
            <a:pPr indent="0" lvl="0" marL="12700" marR="27305" rtl="0" algn="l">
              <a:lnSpc>
                <a:spcPct val="112500"/>
              </a:lnSpc>
              <a:spcBef>
                <a:spcPts val="0"/>
              </a:spcBef>
              <a:spcAft>
                <a:spcPts val="0"/>
              </a:spcAft>
              <a:buNone/>
            </a:pPr>
            <a:r>
              <a:rPr lang="en-US" sz="3200">
                <a:latin typeface="Arial"/>
                <a:ea typeface="Arial"/>
                <a:cs typeface="Arial"/>
                <a:sym typeface="Arial"/>
              </a:rPr>
              <a:t>https://developer.mozilla.org/en-  US/docs/Learn/HTML/Introduction_to_HTML/H  TML_text_fundamentals</a:t>
            </a:r>
            <a:endParaRPr sz="3200">
              <a:latin typeface="Arial"/>
              <a:ea typeface="Arial"/>
              <a:cs typeface="Arial"/>
              <a:sym typeface="Arial"/>
            </a:endParaRPr>
          </a:p>
          <a:p>
            <a:pPr indent="0" lvl="0" marL="12700" marR="1945004" rtl="0" algn="l">
              <a:lnSpc>
                <a:spcPct val="112500"/>
              </a:lnSpc>
              <a:spcBef>
                <a:spcPts val="1420"/>
              </a:spcBef>
              <a:spcAft>
                <a:spcPts val="0"/>
              </a:spcAft>
              <a:buNone/>
            </a:pPr>
            <a:r>
              <a:rPr lang="en-US" sz="3200">
                <a:latin typeface="Arial"/>
                <a:ea typeface="Arial"/>
                <a:cs typeface="Arial"/>
                <a:sym typeface="Arial"/>
              </a:rPr>
              <a:t>https://developer.mozilla.org/en-  US/docs/Learn/Common_questions/</a:t>
            </a:r>
            <a:endParaRPr sz="3200">
              <a:latin typeface="Arial"/>
              <a:ea typeface="Arial"/>
              <a:cs typeface="Arial"/>
              <a:sym typeface="Arial"/>
            </a:endParaRPr>
          </a:p>
          <a:p>
            <a:pPr indent="0" lvl="0" marL="12700" marR="5080" rtl="0" algn="l">
              <a:lnSpc>
                <a:spcPct val="112500"/>
              </a:lnSpc>
              <a:spcBef>
                <a:spcPts val="1410"/>
              </a:spcBef>
              <a:spcAft>
                <a:spcPts val="0"/>
              </a:spcAft>
              <a:buNone/>
            </a:pPr>
            <a:r>
              <a:rPr lang="en-US" sz="3200">
                <a:latin typeface="Arial"/>
                <a:ea typeface="Arial"/>
                <a:cs typeface="Arial"/>
                <a:sym typeface="Arial"/>
              </a:rPr>
              <a:t>https://developer.mozilla.org/en-  US/docs/Learn/HTML/Introduction_to_HTML/G  etting_started</a:t>
            </a:r>
            <a:endParaRPr sz="32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81" name="Shape 81"/>
        <p:cNvGrpSpPr/>
        <p:nvPr/>
      </p:nvGrpSpPr>
      <p:grpSpPr>
        <a:xfrm>
          <a:off x="0" y="0"/>
          <a:ext cx="0" cy="0"/>
          <a:chOff x="0" y="0"/>
          <a:chExt cx="0" cy="0"/>
        </a:xfrm>
      </p:grpSpPr>
      <p:sp>
        <p:nvSpPr>
          <p:cNvPr id="82" name="Google Shape;82;p11"/>
          <p:cNvSpPr txBox="1"/>
          <p:nvPr>
            <p:ph type="title"/>
          </p:nvPr>
        </p:nvSpPr>
        <p:spPr>
          <a:xfrm>
            <a:off x="1851660" y="554990"/>
            <a:ext cx="6360795"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Block and inline elements</a:t>
            </a:r>
            <a:endParaRPr/>
          </a:p>
        </p:txBody>
      </p:sp>
      <p:sp>
        <p:nvSpPr>
          <p:cNvPr id="83" name="Google Shape;83;p11"/>
          <p:cNvSpPr txBox="1"/>
          <p:nvPr/>
        </p:nvSpPr>
        <p:spPr>
          <a:xfrm>
            <a:off x="585469" y="1846579"/>
            <a:ext cx="151765" cy="2159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250">
                <a:latin typeface="Calibri"/>
                <a:ea typeface="Calibri"/>
                <a:cs typeface="Calibri"/>
                <a:sym typeface="Calibri"/>
              </a:rPr>
              <a:t>●</a:t>
            </a:r>
            <a:endParaRPr sz="1250">
              <a:latin typeface="Calibri"/>
              <a:ea typeface="Calibri"/>
              <a:cs typeface="Calibri"/>
              <a:sym typeface="Calibri"/>
            </a:endParaRPr>
          </a:p>
        </p:txBody>
      </p:sp>
      <p:sp>
        <p:nvSpPr>
          <p:cNvPr id="84" name="Google Shape;84;p11"/>
          <p:cNvSpPr txBox="1"/>
          <p:nvPr/>
        </p:nvSpPr>
        <p:spPr>
          <a:xfrm>
            <a:off x="585469" y="4017009"/>
            <a:ext cx="151765" cy="2159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250">
                <a:latin typeface="Calibri"/>
                <a:ea typeface="Calibri"/>
                <a:cs typeface="Calibri"/>
                <a:sym typeface="Calibri"/>
              </a:rPr>
              <a:t>●</a:t>
            </a:r>
            <a:endParaRPr sz="1250">
              <a:latin typeface="Calibri"/>
              <a:ea typeface="Calibri"/>
              <a:cs typeface="Calibri"/>
              <a:sym typeface="Calibri"/>
            </a:endParaRPr>
          </a:p>
        </p:txBody>
      </p:sp>
      <p:sp>
        <p:nvSpPr>
          <p:cNvPr id="85" name="Google Shape;85;p11"/>
          <p:cNvSpPr txBox="1"/>
          <p:nvPr/>
        </p:nvSpPr>
        <p:spPr>
          <a:xfrm>
            <a:off x="585469" y="5786120"/>
            <a:ext cx="151765" cy="2159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250">
                <a:latin typeface="Calibri"/>
                <a:ea typeface="Calibri"/>
                <a:cs typeface="Calibri"/>
                <a:sym typeface="Calibri"/>
              </a:rPr>
              <a:t>●</a:t>
            </a:r>
            <a:endParaRPr sz="1250">
              <a:latin typeface="Calibri"/>
              <a:ea typeface="Calibri"/>
              <a:cs typeface="Calibri"/>
              <a:sym typeface="Calibri"/>
            </a:endParaRPr>
          </a:p>
        </p:txBody>
      </p:sp>
      <p:sp>
        <p:nvSpPr>
          <p:cNvPr id="86" name="Google Shape;86;p11"/>
          <p:cNvSpPr txBox="1"/>
          <p:nvPr/>
        </p:nvSpPr>
        <p:spPr>
          <a:xfrm>
            <a:off x="871219" y="1724660"/>
            <a:ext cx="8484235" cy="4394835"/>
          </a:xfrm>
          <a:prstGeom prst="rect">
            <a:avLst/>
          </a:prstGeom>
          <a:noFill/>
          <a:ln>
            <a:noFill/>
          </a:ln>
        </p:spPr>
        <p:txBody>
          <a:bodyPr anchorCtr="0" anchor="t" bIns="0" lIns="0" spcFirstLastPara="1" rIns="0" wrap="square" tIns="48250">
            <a:noAutofit/>
          </a:bodyPr>
          <a:lstStyle/>
          <a:p>
            <a:pPr indent="0" lvl="0" marL="12700" marR="106679" rtl="0" algn="l">
              <a:lnSpc>
                <a:spcPct val="113214"/>
              </a:lnSpc>
              <a:spcBef>
                <a:spcPts val="0"/>
              </a:spcBef>
              <a:spcAft>
                <a:spcPts val="0"/>
              </a:spcAft>
              <a:buNone/>
            </a:pPr>
            <a:r>
              <a:rPr lang="en-US" sz="2800">
                <a:latin typeface="Arial"/>
                <a:ea typeface="Arial"/>
                <a:cs typeface="Arial"/>
                <a:sym typeface="Arial"/>
              </a:rPr>
              <a:t>Block-level elements form a visible block on a page,  they will appear on a new line from whatever content  went before it, and any content that goes after it will  also appear on a new line e.g. paragraphs, lists,  footers.</a:t>
            </a:r>
            <a:endParaRPr sz="2800">
              <a:latin typeface="Arial"/>
              <a:ea typeface="Arial"/>
              <a:cs typeface="Arial"/>
              <a:sym typeface="Arial"/>
            </a:endParaRPr>
          </a:p>
          <a:p>
            <a:pPr indent="0" lvl="0" marL="12700" marR="5080" rtl="0" algn="l">
              <a:lnSpc>
                <a:spcPct val="113214"/>
              </a:lnSpc>
              <a:spcBef>
                <a:spcPts val="1240"/>
              </a:spcBef>
              <a:spcAft>
                <a:spcPts val="0"/>
              </a:spcAft>
              <a:buNone/>
            </a:pPr>
            <a:r>
              <a:rPr lang="en-US" sz="2800">
                <a:latin typeface="Arial"/>
                <a:ea typeface="Arial"/>
                <a:cs typeface="Arial"/>
                <a:sym typeface="Arial"/>
              </a:rPr>
              <a:t>Inline elements are those that are contained within  block-level elements and surround only small parts of  the document’s content, not entire paragraphs and  groupings of content e.g. links, em, strong</a:t>
            </a:r>
            <a:endParaRPr sz="2800">
              <a:latin typeface="Arial"/>
              <a:ea typeface="Arial"/>
              <a:cs typeface="Arial"/>
              <a:sym typeface="Arial"/>
            </a:endParaRPr>
          </a:p>
          <a:p>
            <a:pPr indent="0" lvl="0" marL="12700" marR="0" rtl="0" algn="l">
              <a:lnSpc>
                <a:spcPct val="100000"/>
              </a:lnSpc>
              <a:spcBef>
                <a:spcPts val="990"/>
              </a:spcBef>
              <a:spcAft>
                <a:spcPts val="0"/>
              </a:spcAft>
              <a:buNone/>
            </a:pPr>
            <a:r>
              <a:t/>
            </a:r>
            <a:endParaRPr sz="28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90" name="Shape 90"/>
        <p:cNvGrpSpPr/>
        <p:nvPr/>
      </p:nvGrpSpPr>
      <p:grpSpPr>
        <a:xfrm>
          <a:off x="0" y="0"/>
          <a:ext cx="0" cy="0"/>
          <a:chOff x="0" y="0"/>
          <a:chExt cx="0" cy="0"/>
        </a:xfrm>
      </p:grpSpPr>
      <p:sp>
        <p:nvSpPr>
          <p:cNvPr id="91" name="Google Shape;91;p12"/>
          <p:cNvSpPr txBox="1"/>
          <p:nvPr>
            <p:ph type="title"/>
          </p:nvPr>
        </p:nvSpPr>
        <p:spPr>
          <a:xfrm>
            <a:off x="3018789" y="554990"/>
            <a:ext cx="4032250"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Empty elements</a:t>
            </a:r>
            <a:endParaRPr/>
          </a:p>
        </p:txBody>
      </p:sp>
      <p:sp>
        <p:nvSpPr>
          <p:cNvPr id="92" name="Google Shape;92;p12"/>
          <p:cNvSpPr txBox="1"/>
          <p:nvPr/>
        </p:nvSpPr>
        <p:spPr>
          <a:xfrm>
            <a:off x="599440" y="1858010"/>
            <a:ext cx="170815" cy="2451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450">
                <a:latin typeface="Calibri"/>
                <a:ea typeface="Calibri"/>
                <a:cs typeface="Calibri"/>
                <a:sym typeface="Calibri"/>
              </a:rPr>
              <a:t>●</a:t>
            </a:r>
            <a:endParaRPr sz="1450">
              <a:latin typeface="Calibri"/>
              <a:ea typeface="Calibri"/>
              <a:cs typeface="Calibri"/>
              <a:sym typeface="Calibri"/>
            </a:endParaRPr>
          </a:p>
        </p:txBody>
      </p:sp>
      <p:sp>
        <p:nvSpPr>
          <p:cNvPr id="93" name="Google Shape;93;p12"/>
          <p:cNvSpPr txBox="1"/>
          <p:nvPr/>
        </p:nvSpPr>
        <p:spPr>
          <a:xfrm>
            <a:off x="599440" y="3409950"/>
            <a:ext cx="170815" cy="2451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450">
                <a:latin typeface="Calibri"/>
                <a:ea typeface="Calibri"/>
                <a:cs typeface="Calibri"/>
                <a:sym typeface="Calibri"/>
              </a:rPr>
              <a:t>●</a:t>
            </a:r>
            <a:endParaRPr sz="1450">
              <a:latin typeface="Calibri"/>
              <a:ea typeface="Calibri"/>
              <a:cs typeface="Calibri"/>
              <a:sym typeface="Calibri"/>
            </a:endParaRPr>
          </a:p>
        </p:txBody>
      </p:sp>
      <p:sp>
        <p:nvSpPr>
          <p:cNvPr id="94" name="Google Shape;94;p12"/>
          <p:cNvSpPr txBox="1"/>
          <p:nvPr/>
        </p:nvSpPr>
        <p:spPr>
          <a:xfrm>
            <a:off x="599440" y="4046220"/>
            <a:ext cx="170815" cy="2451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450">
                <a:latin typeface="Calibri"/>
                <a:ea typeface="Calibri"/>
                <a:cs typeface="Calibri"/>
                <a:sym typeface="Calibri"/>
              </a:rPr>
              <a:t>●</a:t>
            </a:r>
            <a:endParaRPr sz="1450">
              <a:latin typeface="Calibri"/>
              <a:ea typeface="Calibri"/>
              <a:cs typeface="Calibri"/>
              <a:sym typeface="Calibri"/>
            </a:endParaRPr>
          </a:p>
        </p:txBody>
      </p:sp>
      <p:sp>
        <p:nvSpPr>
          <p:cNvPr id="95" name="Google Shape;95;p12"/>
          <p:cNvSpPr txBox="1"/>
          <p:nvPr/>
        </p:nvSpPr>
        <p:spPr>
          <a:xfrm>
            <a:off x="599440" y="4702809"/>
            <a:ext cx="170815" cy="2451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450">
                <a:latin typeface="Calibri"/>
                <a:ea typeface="Calibri"/>
                <a:cs typeface="Calibri"/>
                <a:sym typeface="Calibri"/>
              </a:rPr>
              <a:t>●</a:t>
            </a:r>
            <a:endParaRPr sz="1450">
              <a:latin typeface="Calibri"/>
              <a:ea typeface="Calibri"/>
              <a:cs typeface="Calibri"/>
              <a:sym typeface="Calibri"/>
            </a:endParaRPr>
          </a:p>
        </p:txBody>
      </p:sp>
      <p:sp>
        <p:nvSpPr>
          <p:cNvPr id="96" name="Google Shape;96;p12"/>
          <p:cNvSpPr txBox="1"/>
          <p:nvPr/>
        </p:nvSpPr>
        <p:spPr>
          <a:xfrm>
            <a:off x="599440" y="5358129"/>
            <a:ext cx="170815" cy="2451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450">
                <a:latin typeface="Calibri"/>
                <a:ea typeface="Calibri"/>
                <a:cs typeface="Calibri"/>
                <a:sym typeface="Calibri"/>
              </a:rPr>
              <a:t>●</a:t>
            </a:r>
            <a:endParaRPr sz="1450">
              <a:latin typeface="Calibri"/>
              <a:ea typeface="Calibri"/>
              <a:cs typeface="Calibri"/>
              <a:sym typeface="Calibri"/>
            </a:endParaRPr>
          </a:p>
        </p:txBody>
      </p:sp>
      <p:sp>
        <p:nvSpPr>
          <p:cNvPr id="97" name="Google Shape;97;p12"/>
          <p:cNvSpPr txBox="1"/>
          <p:nvPr/>
        </p:nvSpPr>
        <p:spPr>
          <a:xfrm>
            <a:off x="923289" y="1720850"/>
            <a:ext cx="8324850" cy="4013200"/>
          </a:xfrm>
          <a:prstGeom prst="rect">
            <a:avLst/>
          </a:prstGeom>
          <a:noFill/>
          <a:ln>
            <a:noFill/>
          </a:ln>
        </p:spPr>
        <p:txBody>
          <a:bodyPr anchorCtr="0" anchor="t" bIns="0" lIns="0" spcFirstLastPara="1" rIns="0" wrap="square" tIns="53325">
            <a:noAutofit/>
          </a:bodyPr>
          <a:lstStyle/>
          <a:p>
            <a:pPr indent="0" lvl="0" marL="12700" marR="5080" rtl="0" algn="l">
              <a:lnSpc>
                <a:spcPct val="112500"/>
              </a:lnSpc>
              <a:spcBef>
                <a:spcPts val="0"/>
              </a:spcBef>
              <a:spcAft>
                <a:spcPts val="0"/>
              </a:spcAft>
              <a:buNone/>
            </a:pPr>
            <a:r>
              <a:rPr lang="en-US" sz="3200">
                <a:latin typeface="Arial"/>
                <a:ea typeface="Arial"/>
                <a:cs typeface="Arial"/>
                <a:sym typeface="Arial"/>
              </a:rPr>
              <a:t>An empty element is an element that cannot  have any child nodes (nested elements or text  nodes)</a:t>
            </a:r>
            <a:endParaRPr sz="3200">
              <a:latin typeface="Arial"/>
              <a:ea typeface="Arial"/>
              <a:cs typeface="Arial"/>
              <a:sym typeface="Arial"/>
            </a:endParaRPr>
          </a:p>
          <a:p>
            <a:pPr indent="0" lvl="0" marL="12700" marR="0" rtl="0" algn="l">
              <a:lnSpc>
                <a:spcPct val="100000"/>
              </a:lnSpc>
              <a:spcBef>
                <a:spcPts val="1100"/>
              </a:spcBef>
              <a:spcAft>
                <a:spcPts val="0"/>
              </a:spcAft>
              <a:buNone/>
            </a:pPr>
            <a:r>
              <a:rPr lang="en-US" sz="3200">
                <a:latin typeface="Arial"/>
                <a:ea typeface="Arial"/>
                <a:cs typeface="Arial"/>
                <a:sym typeface="Arial"/>
              </a:rPr>
              <a:t>&lt;img src=”http://….”&gt;</a:t>
            </a:r>
            <a:endParaRPr sz="3200">
              <a:latin typeface="Arial"/>
              <a:ea typeface="Arial"/>
              <a:cs typeface="Arial"/>
              <a:sym typeface="Arial"/>
            </a:endParaRPr>
          </a:p>
          <a:p>
            <a:pPr indent="0" lvl="0" marL="12700" marR="0" rtl="0" algn="l">
              <a:lnSpc>
                <a:spcPct val="100000"/>
              </a:lnSpc>
              <a:spcBef>
                <a:spcPts val="1170"/>
              </a:spcBef>
              <a:spcAft>
                <a:spcPts val="0"/>
              </a:spcAft>
              <a:buNone/>
            </a:pPr>
            <a:r>
              <a:rPr lang="en-US" sz="3200">
                <a:latin typeface="Arial"/>
                <a:ea typeface="Arial"/>
                <a:cs typeface="Arial"/>
                <a:sym typeface="Arial"/>
              </a:rPr>
              <a:t>&lt;meta	charset="utf-8"&gt;</a:t>
            </a:r>
            <a:endParaRPr sz="3200">
              <a:latin typeface="Arial"/>
              <a:ea typeface="Arial"/>
              <a:cs typeface="Arial"/>
              <a:sym typeface="Arial"/>
            </a:endParaRPr>
          </a:p>
          <a:p>
            <a:pPr indent="0" lvl="0" marL="12700" marR="0" rtl="0" algn="l">
              <a:lnSpc>
                <a:spcPct val="100000"/>
              </a:lnSpc>
              <a:spcBef>
                <a:spcPts val="1180"/>
              </a:spcBef>
              <a:spcAft>
                <a:spcPts val="0"/>
              </a:spcAft>
              <a:buNone/>
            </a:pPr>
            <a:r>
              <a:rPr lang="en-US" sz="3200">
                <a:latin typeface="Arial"/>
                <a:ea typeface="Arial"/>
                <a:cs typeface="Arial"/>
                <a:sym typeface="Arial"/>
              </a:rPr>
              <a:t>&lt;link </a:t>
            </a:r>
            <a:r>
              <a:rPr lang="en-US" sz="3200">
                <a:latin typeface="Droid Sans Mono"/>
                <a:ea typeface="Droid Sans Mono"/>
                <a:cs typeface="Droid Sans Mono"/>
                <a:sym typeface="Droid Sans Mono"/>
              </a:rPr>
              <a:t>rel=</a:t>
            </a:r>
            <a:r>
              <a:rPr lang="en-US" sz="3200">
                <a:latin typeface="Arial"/>
                <a:ea typeface="Arial"/>
                <a:cs typeface="Arial"/>
                <a:sym typeface="Arial"/>
              </a:rPr>
              <a:t>"stylesheet" href="my_css.css"&gt;</a:t>
            </a:r>
            <a:endParaRPr sz="3200">
              <a:latin typeface="Arial"/>
              <a:ea typeface="Arial"/>
              <a:cs typeface="Arial"/>
              <a:sym typeface="Arial"/>
            </a:endParaRPr>
          </a:p>
          <a:p>
            <a:pPr indent="0" lvl="0" marL="12700" marR="0" rtl="0" algn="l">
              <a:lnSpc>
                <a:spcPct val="100000"/>
              </a:lnSpc>
              <a:spcBef>
                <a:spcPts val="1470"/>
              </a:spcBef>
              <a:spcAft>
                <a:spcPts val="0"/>
              </a:spcAft>
              <a:buNone/>
            </a:pPr>
            <a:r>
              <a:rPr lang="en-US" sz="3200">
                <a:latin typeface="Arial"/>
                <a:ea typeface="Arial"/>
                <a:cs typeface="Arial"/>
                <a:sym typeface="Arial"/>
              </a:rPr>
              <a:t>&lt;br&gt;</a:t>
            </a:r>
            <a:endParaRPr sz="32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01" name="Shape 101"/>
        <p:cNvGrpSpPr/>
        <p:nvPr/>
      </p:nvGrpSpPr>
      <p:grpSpPr>
        <a:xfrm>
          <a:off x="0" y="0"/>
          <a:ext cx="0" cy="0"/>
          <a:chOff x="0" y="0"/>
          <a:chExt cx="0" cy="0"/>
        </a:xfrm>
      </p:grpSpPr>
      <p:sp>
        <p:nvSpPr>
          <p:cNvPr id="102" name="Google Shape;102;p13"/>
          <p:cNvSpPr txBox="1"/>
          <p:nvPr>
            <p:ph type="title"/>
          </p:nvPr>
        </p:nvSpPr>
        <p:spPr>
          <a:xfrm>
            <a:off x="3843020" y="554990"/>
            <a:ext cx="2383155"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Attributes</a:t>
            </a:r>
            <a:endParaRPr/>
          </a:p>
        </p:txBody>
      </p:sp>
      <p:sp>
        <p:nvSpPr>
          <p:cNvPr id="103" name="Google Shape;103;p13"/>
          <p:cNvSpPr txBox="1"/>
          <p:nvPr/>
        </p:nvSpPr>
        <p:spPr>
          <a:xfrm>
            <a:off x="1207769" y="2228850"/>
            <a:ext cx="8272780" cy="37909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en-US" sz="2300">
                <a:solidFill>
                  <a:srgbClr val="3333FF"/>
                </a:solidFill>
                <a:latin typeface="Arial"/>
                <a:ea typeface="Arial"/>
                <a:cs typeface="Arial"/>
                <a:sym typeface="Arial"/>
              </a:rPr>
              <a:t>&lt;p class=”summary”&gt;</a:t>
            </a:r>
            <a:r>
              <a:rPr lang="en-US" sz="2300">
                <a:latin typeface="Arial"/>
                <a:ea typeface="Arial"/>
                <a:cs typeface="Arial"/>
                <a:sym typeface="Arial"/>
              </a:rPr>
              <a:t>My </a:t>
            </a:r>
            <a:r>
              <a:rPr lang="en-US" sz="2300">
                <a:solidFill>
                  <a:srgbClr val="3333FF"/>
                </a:solidFill>
                <a:latin typeface="Arial"/>
                <a:ea typeface="Arial"/>
                <a:cs typeface="Arial"/>
                <a:sym typeface="Arial"/>
              </a:rPr>
              <a:t>&lt;strong&gt;</a:t>
            </a:r>
            <a:r>
              <a:rPr lang="en-US" sz="2300">
                <a:latin typeface="Arial"/>
                <a:ea typeface="Arial"/>
                <a:cs typeface="Arial"/>
                <a:sym typeface="Arial"/>
              </a:rPr>
              <a:t>first</a:t>
            </a:r>
            <a:r>
              <a:rPr lang="en-US" sz="2300">
                <a:solidFill>
                  <a:srgbClr val="3333FF"/>
                </a:solidFill>
                <a:latin typeface="Arial"/>
                <a:ea typeface="Arial"/>
                <a:cs typeface="Arial"/>
                <a:sym typeface="Arial"/>
              </a:rPr>
              <a:t>&lt;/strong&gt; </a:t>
            </a:r>
            <a:r>
              <a:rPr lang="en-US" sz="2300">
                <a:latin typeface="Arial"/>
                <a:ea typeface="Arial"/>
                <a:cs typeface="Arial"/>
                <a:sym typeface="Arial"/>
              </a:rPr>
              <a:t>paragraph</a:t>
            </a:r>
            <a:r>
              <a:rPr lang="en-US" sz="2300">
                <a:solidFill>
                  <a:srgbClr val="3333FF"/>
                </a:solidFill>
                <a:latin typeface="Arial"/>
                <a:ea typeface="Arial"/>
                <a:cs typeface="Arial"/>
                <a:sym typeface="Arial"/>
              </a:rPr>
              <a:t>&lt;/p&gt;</a:t>
            </a:r>
            <a:endParaRPr sz="2300">
              <a:latin typeface="Arial"/>
              <a:ea typeface="Arial"/>
              <a:cs typeface="Arial"/>
              <a:sym typeface="Arial"/>
            </a:endParaRPr>
          </a:p>
        </p:txBody>
      </p:sp>
      <p:sp>
        <p:nvSpPr>
          <p:cNvPr id="104" name="Google Shape;104;p13"/>
          <p:cNvSpPr txBox="1"/>
          <p:nvPr/>
        </p:nvSpPr>
        <p:spPr>
          <a:xfrm>
            <a:off x="913130" y="3580129"/>
            <a:ext cx="7835900" cy="2272665"/>
          </a:xfrm>
          <a:prstGeom prst="rect">
            <a:avLst/>
          </a:prstGeom>
          <a:noFill/>
          <a:ln>
            <a:noFill/>
          </a:ln>
        </p:spPr>
        <p:txBody>
          <a:bodyPr anchorCtr="0" anchor="t" bIns="0" lIns="0" spcFirstLastPara="1" rIns="0" wrap="square" tIns="34925">
            <a:noAutofit/>
          </a:bodyPr>
          <a:lstStyle/>
          <a:p>
            <a:pPr indent="-269240" lvl="0" marL="306705" marR="30480" rtl="0" algn="l">
              <a:lnSpc>
                <a:spcPct val="94400"/>
              </a:lnSpc>
              <a:spcBef>
                <a:spcPts val="0"/>
              </a:spcBef>
              <a:spcAft>
                <a:spcPts val="0"/>
              </a:spcAft>
              <a:buSzPts val="1700"/>
              <a:buFont typeface="Calibri"/>
              <a:buChar char="–"/>
            </a:pPr>
            <a:r>
              <a:rPr lang="en-US" sz="2300">
                <a:latin typeface="Arial"/>
                <a:ea typeface="Arial"/>
                <a:cs typeface="Arial"/>
                <a:sym typeface="Arial"/>
              </a:rPr>
              <a:t>A space between attribute and the element name (or the  previous attribute, if the element already has one or more  attributes.)</a:t>
            </a:r>
            <a:endParaRPr sz="2300">
              <a:latin typeface="Arial"/>
              <a:ea typeface="Arial"/>
              <a:cs typeface="Arial"/>
              <a:sym typeface="Arial"/>
            </a:endParaRPr>
          </a:p>
          <a:p>
            <a:pPr indent="-269240" lvl="0" marL="307340" marR="0" rtl="0" algn="l">
              <a:lnSpc>
                <a:spcPct val="100000"/>
              </a:lnSpc>
              <a:spcBef>
                <a:spcPts val="790"/>
              </a:spcBef>
              <a:spcAft>
                <a:spcPts val="0"/>
              </a:spcAft>
              <a:buSzPts val="1700"/>
              <a:buFont typeface="Calibri"/>
              <a:buChar char="–"/>
            </a:pPr>
            <a:r>
              <a:rPr lang="en-US" sz="2300">
                <a:latin typeface="Arial"/>
                <a:ea typeface="Arial"/>
                <a:cs typeface="Arial"/>
                <a:sym typeface="Arial"/>
              </a:rPr>
              <a:t>The attribute name, followed by an equals sign.</a:t>
            </a:r>
            <a:endParaRPr sz="2300">
              <a:latin typeface="Arial"/>
              <a:ea typeface="Arial"/>
              <a:cs typeface="Arial"/>
              <a:sym typeface="Arial"/>
            </a:endParaRPr>
          </a:p>
          <a:p>
            <a:pPr indent="-269240" lvl="0" marL="306705" marR="115570" rtl="0" algn="l">
              <a:lnSpc>
                <a:spcPct val="113478"/>
              </a:lnSpc>
              <a:spcBef>
                <a:spcPts val="990"/>
              </a:spcBef>
              <a:spcAft>
                <a:spcPts val="0"/>
              </a:spcAft>
              <a:buSzPts val="1700"/>
              <a:buFont typeface="Calibri"/>
              <a:buChar char="–"/>
            </a:pPr>
            <a:r>
              <a:rPr lang="en-US" sz="2300">
                <a:latin typeface="Arial"/>
                <a:ea typeface="Arial"/>
                <a:cs typeface="Arial"/>
                <a:sym typeface="Arial"/>
              </a:rPr>
              <a:t>An attribute value, with opening and closing quote marks  wrapped around it.</a:t>
            </a:r>
            <a:endParaRPr sz="23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08" name="Shape 108"/>
        <p:cNvGrpSpPr/>
        <p:nvPr/>
      </p:nvGrpSpPr>
      <p:grpSpPr>
        <a:xfrm>
          <a:off x="0" y="0"/>
          <a:ext cx="0" cy="0"/>
          <a:chOff x="0" y="0"/>
          <a:chExt cx="0" cy="0"/>
        </a:xfrm>
      </p:grpSpPr>
      <p:sp>
        <p:nvSpPr>
          <p:cNvPr id="109" name="Google Shape;109;p14"/>
          <p:cNvSpPr txBox="1"/>
          <p:nvPr>
            <p:ph type="title"/>
          </p:nvPr>
        </p:nvSpPr>
        <p:spPr>
          <a:xfrm>
            <a:off x="836925" y="555000"/>
            <a:ext cx="6478200" cy="6960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Boolean Attributes</a:t>
            </a:r>
            <a:endParaRPr/>
          </a:p>
        </p:txBody>
      </p:sp>
      <p:sp>
        <p:nvSpPr>
          <p:cNvPr id="110" name="Google Shape;110;p14"/>
          <p:cNvSpPr txBox="1"/>
          <p:nvPr/>
        </p:nvSpPr>
        <p:spPr>
          <a:xfrm>
            <a:off x="836930" y="1727200"/>
            <a:ext cx="7939405" cy="4412615"/>
          </a:xfrm>
          <a:prstGeom prst="rect">
            <a:avLst/>
          </a:prstGeom>
          <a:noFill/>
          <a:ln>
            <a:noFill/>
          </a:ln>
        </p:spPr>
        <p:txBody>
          <a:bodyPr anchorCtr="0" anchor="t" bIns="0" lIns="0" spcFirstLastPara="1" rIns="0" wrap="square" tIns="47625">
            <a:noAutofit/>
          </a:bodyPr>
          <a:lstStyle/>
          <a:p>
            <a:pPr indent="0" lvl="0" marL="25400" marR="17780" rtl="0" algn="l">
              <a:lnSpc>
                <a:spcPct val="112452"/>
              </a:lnSpc>
              <a:spcBef>
                <a:spcPts val="0"/>
              </a:spcBef>
              <a:spcAft>
                <a:spcPts val="0"/>
              </a:spcAft>
              <a:buNone/>
            </a:pPr>
            <a:r>
              <a:rPr lang="en-US" sz="2650">
                <a:latin typeface="Arial"/>
                <a:ea typeface="Arial"/>
                <a:cs typeface="Arial"/>
                <a:sym typeface="Arial"/>
              </a:rPr>
              <a:t>Boolean attributes can only have one value, which is  generally the same as the attribute name eg.</a:t>
            </a:r>
            <a:endParaRPr sz="2650">
              <a:latin typeface="Arial"/>
              <a:ea typeface="Arial"/>
              <a:cs typeface="Arial"/>
              <a:sym typeface="Arial"/>
            </a:endParaRPr>
          </a:p>
          <a:p>
            <a:pPr indent="0" lvl="0" marL="382905" marR="0" rtl="0" algn="l">
              <a:lnSpc>
                <a:spcPct val="100000"/>
              </a:lnSpc>
              <a:spcBef>
                <a:spcPts val="725"/>
              </a:spcBef>
              <a:spcAft>
                <a:spcPts val="0"/>
              </a:spcAft>
              <a:buNone/>
            </a:pPr>
            <a:r>
              <a:rPr lang="en-US" sz="2300">
                <a:latin typeface="Arial"/>
                <a:ea typeface="Arial"/>
                <a:cs typeface="Arial"/>
                <a:sym typeface="Arial"/>
              </a:rPr>
              <a:t>&lt;input type="text" disabled="disabled"&gt;</a:t>
            </a:r>
            <a:endParaRPr sz="2300">
              <a:latin typeface="Arial"/>
              <a:ea typeface="Arial"/>
              <a:cs typeface="Arial"/>
              <a:sym typeface="Arial"/>
            </a:endParaRPr>
          </a:p>
          <a:p>
            <a:pPr indent="0" lvl="0" marL="0" marR="0" rtl="0" algn="l">
              <a:lnSpc>
                <a:spcPct val="100000"/>
              </a:lnSpc>
              <a:spcBef>
                <a:spcPts val="15"/>
              </a:spcBef>
              <a:spcAft>
                <a:spcPts val="0"/>
              </a:spcAft>
              <a:buNone/>
            </a:pPr>
            <a:r>
              <a:t/>
            </a:r>
            <a:endParaRPr sz="3750">
              <a:latin typeface="Times New Roman"/>
              <a:ea typeface="Times New Roman"/>
              <a:cs typeface="Times New Roman"/>
              <a:sym typeface="Times New Roman"/>
            </a:endParaRPr>
          </a:p>
          <a:p>
            <a:pPr indent="0" lvl="0" marL="382905" marR="0" rtl="0" algn="l">
              <a:lnSpc>
                <a:spcPct val="100000"/>
              </a:lnSpc>
              <a:spcBef>
                <a:spcPts val="0"/>
              </a:spcBef>
              <a:spcAft>
                <a:spcPts val="0"/>
              </a:spcAft>
              <a:buNone/>
            </a:pPr>
            <a:r>
              <a:rPr lang="en-US" sz="2300">
                <a:latin typeface="Arial"/>
                <a:ea typeface="Arial"/>
                <a:cs typeface="Arial"/>
                <a:sym typeface="Arial"/>
              </a:rPr>
              <a:t>&lt;input type="text" disabled&gt;</a:t>
            </a:r>
            <a:endParaRPr sz="2300">
              <a:latin typeface="Arial"/>
              <a:ea typeface="Arial"/>
              <a:cs typeface="Arial"/>
              <a:sym typeface="Arial"/>
            </a:endParaRPr>
          </a:p>
          <a:p>
            <a:pPr indent="0" lvl="0" marL="0" marR="0" rtl="0" algn="l">
              <a:lnSpc>
                <a:spcPct val="100000"/>
              </a:lnSpc>
              <a:spcBef>
                <a:spcPts val="30"/>
              </a:spcBef>
              <a:spcAft>
                <a:spcPts val="0"/>
              </a:spcAft>
              <a:buNone/>
            </a:pPr>
            <a:r>
              <a:t/>
            </a:r>
            <a:endParaRPr sz="3750">
              <a:latin typeface="Times New Roman"/>
              <a:ea typeface="Times New Roman"/>
              <a:cs typeface="Times New Roman"/>
              <a:sym typeface="Times New Roman"/>
            </a:endParaRPr>
          </a:p>
          <a:p>
            <a:pPr indent="0" lvl="0" marL="382905" marR="0" rtl="0" algn="l">
              <a:lnSpc>
                <a:spcPct val="100000"/>
              </a:lnSpc>
              <a:spcBef>
                <a:spcPts val="0"/>
              </a:spcBef>
              <a:spcAft>
                <a:spcPts val="0"/>
              </a:spcAft>
              <a:buNone/>
            </a:pPr>
            <a:r>
              <a:rPr lang="en-US" sz="2300">
                <a:latin typeface="Arial"/>
                <a:ea typeface="Arial"/>
                <a:cs typeface="Arial"/>
                <a:sym typeface="Arial"/>
              </a:rPr>
              <a:t>&lt;input type="text"&gt;</a:t>
            </a:r>
            <a:endParaRPr sz="2300">
              <a:latin typeface="Arial"/>
              <a:ea typeface="Arial"/>
              <a:cs typeface="Arial"/>
              <a:sym typeface="Arial"/>
            </a:endParaRPr>
          </a:p>
          <a:p>
            <a:pPr indent="0" lvl="0" marL="0" marR="0" rtl="0" algn="l">
              <a:lnSpc>
                <a:spcPct val="100000"/>
              </a:lnSpc>
              <a:spcBef>
                <a:spcPts val="15"/>
              </a:spcBef>
              <a:spcAft>
                <a:spcPts val="0"/>
              </a:spcAft>
              <a:buNone/>
            </a:pPr>
            <a:r>
              <a:t/>
            </a:r>
            <a:endParaRPr sz="3750">
              <a:latin typeface="Times New Roman"/>
              <a:ea typeface="Times New Roman"/>
              <a:cs typeface="Times New Roman"/>
              <a:sym typeface="Times New Roman"/>
            </a:endParaRPr>
          </a:p>
          <a:p>
            <a:pPr indent="-269240" lvl="0" marL="383540" marR="0" rtl="0" algn="l">
              <a:lnSpc>
                <a:spcPct val="100000"/>
              </a:lnSpc>
              <a:spcBef>
                <a:spcPts val="0"/>
              </a:spcBef>
              <a:spcAft>
                <a:spcPts val="0"/>
              </a:spcAft>
              <a:buSzPts val="1700"/>
              <a:buFont typeface="Calibri"/>
              <a:buChar char="–"/>
            </a:pPr>
            <a:r>
              <a:rPr lang="en-US" sz="2300">
                <a:latin typeface="Arial"/>
                <a:ea typeface="Arial"/>
                <a:cs typeface="Arial"/>
                <a:sym typeface="Arial"/>
              </a:rPr>
              <a:t>Omitting quotes around attribute values</a:t>
            </a:r>
            <a:endParaRPr sz="2300">
              <a:latin typeface="Arial"/>
              <a:ea typeface="Arial"/>
              <a:cs typeface="Arial"/>
              <a:sym typeface="Arial"/>
            </a:endParaRPr>
          </a:p>
          <a:p>
            <a:pPr indent="-269240" lvl="0" marL="383540" marR="0" rtl="0" algn="l">
              <a:lnSpc>
                <a:spcPct val="100000"/>
              </a:lnSpc>
              <a:spcBef>
                <a:spcPts val="780"/>
              </a:spcBef>
              <a:spcAft>
                <a:spcPts val="0"/>
              </a:spcAft>
              <a:buSzPts val="1700"/>
              <a:buFont typeface="Calibri"/>
              <a:buChar char="–"/>
            </a:pPr>
            <a:r>
              <a:rPr lang="en-US" sz="2300">
                <a:latin typeface="Arial"/>
                <a:ea typeface="Arial"/>
                <a:cs typeface="Arial"/>
                <a:sym typeface="Arial"/>
              </a:rPr>
              <a:t>Single or double quotes?</a:t>
            </a:r>
            <a:endParaRPr sz="23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14" name="Shape 114"/>
        <p:cNvGrpSpPr/>
        <p:nvPr/>
      </p:nvGrpSpPr>
      <p:grpSpPr>
        <a:xfrm>
          <a:off x="0" y="0"/>
          <a:ext cx="0" cy="0"/>
          <a:chOff x="0" y="0"/>
          <a:chExt cx="0" cy="0"/>
        </a:xfrm>
      </p:grpSpPr>
      <p:sp>
        <p:nvSpPr>
          <p:cNvPr id="115" name="Google Shape;115;p15"/>
          <p:cNvSpPr txBox="1"/>
          <p:nvPr>
            <p:ph type="title"/>
          </p:nvPr>
        </p:nvSpPr>
        <p:spPr>
          <a:xfrm>
            <a:off x="858523" y="555000"/>
            <a:ext cx="6290400" cy="6960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HTML Document</a:t>
            </a:r>
            <a:endParaRPr/>
          </a:p>
        </p:txBody>
      </p:sp>
      <p:sp>
        <p:nvSpPr>
          <p:cNvPr id="116" name="Google Shape;116;p15"/>
          <p:cNvSpPr txBox="1"/>
          <p:nvPr/>
        </p:nvSpPr>
        <p:spPr>
          <a:xfrm>
            <a:off x="858519" y="1503985"/>
            <a:ext cx="5251450" cy="4615180"/>
          </a:xfrm>
          <a:prstGeom prst="rect">
            <a:avLst/>
          </a:prstGeom>
          <a:noFill/>
          <a:ln>
            <a:noFill/>
          </a:ln>
        </p:spPr>
        <p:txBody>
          <a:bodyPr anchorCtr="0" anchor="t" bIns="0" lIns="0" spcFirstLastPara="1" rIns="0" wrap="square" tIns="235575">
            <a:noAutofit/>
          </a:bodyPr>
          <a:lstStyle/>
          <a:p>
            <a:pPr indent="0" lvl="0" marL="12700" marR="0" rtl="0" algn="l">
              <a:lnSpc>
                <a:spcPct val="100000"/>
              </a:lnSpc>
              <a:spcBef>
                <a:spcPts val="0"/>
              </a:spcBef>
              <a:spcAft>
                <a:spcPts val="0"/>
              </a:spcAft>
              <a:buNone/>
            </a:pPr>
            <a:r>
              <a:rPr lang="en-US" sz="2700">
                <a:latin typeface="Arial"/>
                <a:ea typeface="Arial"/>
                <a:cs typeface="Arial"/>
                <a:sym typeface="Arial"/>
              </a:rPr>
              <a:t>to give text structure and meaning</a:t>
            </a:r>
            <a:endParaRPr sz="2700">
              <a:latin typeface="Arial"/>
              <a:ea typeface="Arial"/>
              <a:cs typeface="Arial"/>
              <a:sym typeface="Arial"/>
            </a:endParaRPr>
          </a:p>
          <a:p>
            <a:pPr indent="0" lvl="0" marL="12700" marR="0" rtl="0" algn="l">
              <a:lnSpc>
                <a:spcPct val="100000"/>
              </a:lnSpc>
              <a:spcBef>
                <a:spcPts val="1090"/>
              </a:spcBef>
              <a:spcAft>
                <a:spcPts val="0"/>
              </a:spcAft>
              <a:buNone/>
            </a:pPr>
            <a:r>
              <a:rPr lang="en-US" sz="1700">
                <a:latin typeface="Arial"/>
                <a:ea typeface="Arial"/>
                <a:cs typeface="Arial"/>
                <a:sym typeface="Arial"/>
              </a:rPr>
              <a:t>&lt;!DOCTYPE html&gt;</a:t>
            </a:r>
            <a:endParaRPr sz="1700">
              <a:latin typeface="Arial"/>
              <a:ea typeface="Arial"/>
              <a:cs typeface="Arial"/>
              <a:sym typeface="Arial"/>
            </a:endParaRPr>
          </a:p>
          <a:p>
            <a:pPr indent="0" lvl="0" marL="12700" marR="0" rtl="0" algn="l">
              <a:lnSpc>
                <a:spcPct val="100000"/>
              </a:lnSpc>
              <a:spcBef>
                <a:spcPts val="1070"/>
              </a:spcBef>
              <a:spcAft>
                <a:spcPts val="0"/>
              </a:spcAft>
              <a:buNone/>
            </a:pPr>
            <a:r>
              <a:rPr lang="en-US" sz="1700">
                <a:latin typeface="Arial"/>
                <a:ea typeface="Arial"/>
                <a:cs typeface="Arial"/>
                <a:sym typeface="Arial"/>
              </a:rPr>
              <a:t>&lt;html&gt;</a:t>
            </a:r>
            <a:endParaRPr sz="1700">
              <a:latin typeface="Arial"/>
              <a:ea typeface="Arial"/>
              <a:cs typeface="Arial"/>
              <a:sym typeface="Arial"/>
            </a:endParaRPr>
          </a:p>
          <a:p>
            <a:pPr indent="0" lvl="0" marL="401320" marR="0" rtl="0" algn="l">
              <a:lnSpc>
                <a:spcPct val="100000"/>
              </a:lnSpc>
              <a:spcBef>
                <a:spcPts val="1080"/>
              </a:spcBef>
              <a:spcAft>
                <a:spcPts val="0"/>
              </a:spcAft>
              <a:buNone/>
            </a:pPr>
            <a:r>
              <a:rPr lang="en-US" sz="1700">
                <a:latin typeface="Arial"/>
                <a:ea typeface="Arial"/>
                <a:cs typeface="Arial"/>
                <a:sym typeface="Arial"/>
              </a:rPr>
              <a:t>&lt;head&gt;</a:t>
            </a:r>
            <a:endParaRPr sz="1700">
              <a:latin typeface="Arial"/>
              <a:ea typeface="Arial"/>
              <a:cs typeface="Arial"/>
              <a:sym typeface="Arial"/>
            </a:endParaRPr>
          </a:p>
          <a:p>
            <a:pPr indent="0" lvl="0" marL="706120" marR="0" rtl="0" algn="l">
              <a:lnSpc>
                <a:spcPct val="100000"/>
              </a:lnSpc>
              <a:spcBef>
                <a:spcPts val="1070"/>
              </a:spcBef>
              <a:spcAft>
                <a:spcPts val="0"/>
              </a:spcAft>
              <a:buNone/>
            </a:pPr>
            <a:r>
              <a:rPr lang="en-US" sz="1700">
                <a:latin typeface="Arial"/>
                <a:ea typeface="Arial"/>
                <a:cs typeface="Arial"/>
                <a:sym typeface="Arial"/>
              </a:rPr>
              <a:t>&lt;meta charset="utf-8"&gt;</a:t>
            </a:r>
            <a:endParaRPr sz="1700">
              <a:latin typeface="Arial"/>
              <a:ea typeface="Arial"/>
              <a:cs typeface="Arial"/>
              <a:sym typeface="Arial"/>
            </a:endParaRPr>
          </a:p>
          <a:p>
            <a:pPr indent="0" lvl="0" marL="683260" marR="0" rtl="0" algn="l">
              <a:lnSpc>
                <a:spcPct val="100000"/>
              </a:lnSpc>
              <a:spcBef>
                <a:spcPts val="1070"/>
              </a:spcBef>
              <a:spcAft>
                <a:spcPts val="0"/>
              </a:spcAft>
              <a:buNone/>
            </a:pPr>
            <a:r>
              <a:rPr lang="en-US" sz="1700">
                <a:latin typeface="Arial"/>
                <a:ea typeface="Arial"/>
                <a:cs typeface="Arial"/>
                <a:sym typeface="Arial"/>
              </a:rPr>
              <a:t>&lt;title&gt;My first page&lt;/title&gt;</a:t>
            </a:r>
            <a:endParaRPr sz="1700">
              <a:latin typeface="Arial"/>
              <a:ea typeface="Arial"/>
              <a:cs typeface="Arial"/>
              <a:sym typeface="Arial"/>
            </a:endParaRPr>
          </a:p>
          <a:p>
            <a:pPr indent="0" lvl="0" marL="461009" marR="0" rtl="0" algn="l">
              <a:lnSpc>
                <a:spcPct val="100000"/>
              </a:lnSpc>
              <a:spcBef>
                <a:spcPts val="1070"/>
              </a:spcBef>
              <a:spcAft>
                <a:spcPts val="0"/>
              </a:spcAft>
              <a:buNone/>
            </a:pPr>
            <a:r>
              <a:rPr lang="en-US" sz="1700">
                <a:latin typeface="Arial"/>
                <a:ea typeface="Arial"/>
                <a:cs typeface="Arial"/>
                <a:sym typeface="Arial"/>
              </a:rPr>
              <a:t>&lt;/head&gt;</a:t>
            </a:r>
            <a:endParaRPr sz="1700">
              <a:latin typeface="Arial"/>
              <a:ea typeface="Arial"/>
              <a:cs typeface="Arial"/>
              <a:sym typeface="Arial"/>
            </a:endParaRPr>
          </a:p>
          <a:p>
            <a:pPr indent="0" lvl="0" marL="461009" marR="0" rtl="0" algn="l">
              <a:lnSpc>
                <a:spcPct val="100000"/>
              </a:lnSpc>
              <a:spcBef>
                <a:spcPts val="1080"/>
              </a:spcBef>
              <a:spcAft>
                <a:spcPts val="0"/>
              </a:spcAft>
              <a:buNone/>
            </a:pPr>
            <a:r>
              <a:rPr lang="en-US" sz="1700">
                <a:latin typeface="Arial"/>
                <a:ea typeface="Arial"/>
                <a:cs typeface="Arial"/>
                <a:sym typeface="Arial"/>
              </a:rPr>
              <a:t>&lt;body&gt;</a:t>
            </a:r>
            <a:endParaRPr sz="1700">
              <a:latin typeface="Arial"/>
              <a:ea typeface="Arial"/>
              <a:cs typeface="Arial"/>
              <a:sym typeface="Arial"/>
            </a:endParaRPr>
          </a:p>
          <a:p>
            <a:pPr indent="0" lvl="0" marL="643890" marR="0" rtl="0" algn="l">
              <a:lnSpc>
                <a:spcPct val="100000"/>
              </a:lnSpc>
              <a:spcBef>
                <a:spcPts val="1070"/>
              </a:spcBef>
              <a:spcAft>
                <a:spcPts val="0"/>
              </a:spcAft>
              <a:buNone/>
            </a:pPr>
            <a:r>
              <a:rPr lang="en-US" sz="1700">
                <a:latin typeface="Arial"/>
                <a:ea typeface="Arial"/>
                <a:cs typeface="Arial"/>
                <a:sym typeface="Arial"/>
              </a:rPr>
              <a:t>&lt;p&gt;This is my first page&lt;/p&gt;</a:t>
            </a:r>
            <a:endParaRPr sz="1700">
              <a:latin typeface="Arial"/>
              <a:ea typeface="Arial"/>
              <a:cs typeface="Arial"/>
              <a:sym typeface="Arial"/>
            </a:endParaRPr>
          </a:p>
          <a:p>
            <a:pPr indent="0" lvl="0" marL="401320" marR="0" rtl="0" algn="l">
              <a:lnSpc>
                <a:spcPct val="100000"/>
              </a:lnSpc>
              <a:spcBef>
                <a:spcPts val="1070"/>
              </a:spcBef>
              <a:spcAft>
                <a:spcPts val="0"/>
              </a:spcAft>
              <a:buNone/>
            </a:pPr>
            <a:r>
              <a:rPr lang="en-US" sz="1700">
                <a:latin typeface="Arial"/>
                <a:ea typeface="Arial"/>
                <a:cs typeface="Arial"/>
                <a:sym typeface="Arial"/>
              </a:rPr>
              <a:t>&lt;/body&gt;</a:t>
            </a:r>
            <a:endParaRPr sz="1700">
              <a:latin typeface="Arial"/>
              <a:ea typeface="Arial"/>
              <a:cs typeface="Arial"/>
              <a:sym typeface="Arial"/>
            </a:endParaRPr>
          </a:p>
          <a:p>
            <a:pPr indent="0" lvl="0" marL="12700" marR="0" rtl="0" algn="l">
              <a:lnSpc>
                <a:spcPct val="100000"/>
              </a:lnSpc>
              <a:spcBef>
                <a:spcPts val="1070"/>
              </a:spcBef>
              <a:spcAft>
                <a:spcPts val="0"/>
              </a:spcAft>
              <a:buNone/>
            </a:pPr>
            <a:r>
              <a:rPr lang="en-US" sz="1700">
                <a:latin typeface="Arial"/>
                <a:ea typeface="Arial"/>
                <a:cs typeface="Arial"/>
                <a:sym typeface="Arial"/>
              </a:rPr>
              <a:t>&lt;/html&gt;</a:t>
            </a:r>
            <a:endParaRPr sz="17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