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7556500" cx="10083800"/>
  <p:notesSz cx="10083800" cy="7556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8375" y="3589325"/>
            <a:ext cx="8067025" cy="340042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1008375" y="3589325"/>
            <a:ext cx="806702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notes"/>
          <p:cNvSpPr/>
          <p:nvPr>
            <p:ph idx="2" type="sldImg"/>
          </p:nvPr>
        </p:nvSpPr>
        <p:spPr>
          <a:xfrm>
            <a:off x="1680950" y="566725"/>
            <a:ext cx="672285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357630" y="242569"/>
            <a:ext cx="7368539" cy="13208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518795" y="1722120"/>
            <a:ext cx="9046210" cy="440055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b="0" i="0" sz="305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756285" y="2342515"/>
            <a:ext cx="8571230" cy="158686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12570" y="4231640"/>
            <a:ext cx="7058660" cy="18891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3" name="Shape 23"/>
        <p:cNvGrpSpPr/>
        <p:nvPr/>
      </p:nvGrpSpPr>
      <p:grpSpPr>
        <a:xfrm>
          <a:off x="0" y="0"/>
          <a:ext cx="0" cy="0"/>
          <a:chOff x="0" y="0"/>
          <a:chExt cx="0" cy="0"/>
        </a:xfrm>
      </p:grpSpPr>
      <p:sp>
        <p:nvSpPr>
          <p:cNvPr id="24" name="Google Shape;24;p4"/>
          <p:cNvSpPr txBox="1"/>
          <p:nvPr>
            <p:ph type="title"/>
          </p:nvPr>
        </p:nvSpPr>
        <p:spPr>
          <a:xfrm>
            <a:off x="1357630" y="242569"/>
            <a:ext cx="7368539" cy="13208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504190" y="1737995"/>
            <a:ext cx="4386453" cy="498729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2" type="body"/>
          </p:nvPr>
        </p:nvSpPr>
        <p:spPr>
          <a:xfrm>
            <a:off x="5193157" y="1737995"/>
            <a:ext cx="4386453" cy="498729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Google Shape;31;p5"/>
          <p:cNvSpPr txBox="1"/>
          <p:nvPr>
            <p:ph type="title"/>
          </p:nvPr>
        </p:nvSpPr>
        <p:spPr>
          <a:xfrm>
            <a:off x="1357630" y="242569"/>
            <a:ext cx="7368539" cy="1320800"/>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b="0" i="0"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57630" y="242569"/>
            <a:ext cx="7368539" cy="13208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18795" y="1722120"/>
            <a:ext cx="9046210" cy="440055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305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428492" y="7027545"/>
            <a:ext cx="3226816" cy="377825"/>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190" y="7027545"/>
            <a:ext cx="2319274" cy="3778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60336" y="7027545"/>
            <a:ext cx="2319274" cy="37782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en.wikipedia.org/wiki/Comparison_of_web_server_softwa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w3.org/Protocols/rfc2616/rfc2616.html" TargetMode="External"/><Relationship Id="rId4" Type="http://schemas.openxmlformats.org/officeDocument/2006/relationships/hyperlink" Target="http://www.example.com/" TargetMode="External"/><Relationship Id="rId5" Type="http://schemas.openxmlformats.org/officeDocument/2006/relationships/hyperlink" Target="http://www.examp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ogp.me/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whatismyip.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igitalcareerinstitute.org/en/" TargetMode="External"/><Relationship Id="rId4" Type="http://schemas.openxmlformats.org/officeDocument/2006/relationships/hyperlink" Target="https://digitalcareerinstitute.org/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sp>
        <p:nvSpPr>
          <p:cNvPr id="43" name="Google Shape;43;p7"/>
          <p:cNvSpPr txBox="1"/>
          <p:nvPr>
            <p:ph type="ctrTitle"/>
          </p:nvPr>
        </p:nvSpPr>
        <p:spPr>
          <a:xfrm>
            <a:off x="756285" y="2342515"/>
            <a:ext cx="8571300" cy="1587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How does a	website work</a:t>
            </a:r>
            <a:endParaRPr/>
          </a:p>
        </p:txBody>
      </p:sp>
      <p:sp>
        <p:nvSpPr>
          <p:cNvPr id="44" name="Google Shape;44;p7"/>
          <p:cNvSpPr txBox="1"/>
          <p:nvPr/>
        </p:nvSpPr>
        <p:spPr>
          <a:xfrm>
            <a:off x="2532379" y="3064509"/>
            <a:ext cx="4140200" cy="1880870"/>
          </a:xfrm>
          <a:prstGeom prst="rect">
            <a:avLst/>
          </a:prstGeom>
          <a:noFill/>
          <a:ln>
            <a:noFill/>
          </a:ln>
        </p:spPr>
        <p:txBody>
          <a:bodyPr anchorCtr="0" anchor="t" bIns="0" lIns="0" spcFirstLastPara="1" rIns="0" wrap="square" tIns="53975">
            <a:noAutofit/>
          </a:bodyPr>
          <a:lstStyle/>
          <a:p>
            <a:pPr indent="1269" lvl="0" marL="12065" marR="5080" rtl="0" algn="ctr">
              <a:lnSpc>
                <a:spcPct val="112187"/>
              </a:lnSpc>
              <a:spcBef>
                <a:spcPts val="0"/>
              </a:spcBef>
              <a:spcAft>
                <a:spcPts val="0"/>
              </a:spcAft>
              <a:buNone/>
            </a:pPr>
            <a:r>
              <a:rPr b="0" i="0" lang="en-US" sz="3200" u="sng" cap="none" strike="noStrike">
                <a:solidFill>
                  <a:schemeClr val="hlink"/>
                </a:solidFill>
                <a:latin typeface="Arial"/>
                <a:ea typeface="Arial"/>
                <a:cs typeface="Arial"/>
                <a:sym typeface="Arial"/>
                <a:hlinkClick action="ppaction://hlinksldjump" r:id="rId3"/>
              </a:rPr>
              <a:t>What is a website  What is a web browser  What is HTML</a:t>
            </a:r>
            <a:endParaRPr b="0" i="0" sz="3200" u="none" cap="none" strike="noStrike">
              <a:latin typeface="Arial"/>
              <a:ea typeface="Arial"/>
              <a:cs typeface="Arial"/>
              <a:sym typeface="Arial"/>
            </a:endParaRPr>
          </a:p>
          <a:p>
            <a:pPr indent="0" lvl="0" marL="0" marR="0" rtl="0" algn="ctr">
              <a:lnSpc>
                <a:spcPct val="109687"/>
              </a:lnSpc>
              <a:spcBef>
                <a:spcPts val="0"/>
              </a:spcBef>
              <a:spcAft>
                <a:spcPts val="0"/>
              </a:spcAft>
              <a:buNone/>
            </a:pPr>
            <a:r>
              <a:rPr b="0" i="0" lang="en-US" sz="3200" u="sng" cap="none" strike="noStrike">
                <a:solidFill>
                  <a:schemeClr val="hlink"/>
                </a:solidFill>
                <a:latin typeface="Arial"/>
                <a:ea typeface="Arial"/>
                <a:cs typeface="Arial"/>
                <a:sym typeface="Arial"/>
                <a:hlinkClick action="ppaction://hlinksldjump" r:id="rId4"/>
              </a:rPr>
              <a:t>What is a web server</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067050" y="554990"/>
            <a:ext cx="393700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Server	software</a:t>
            </a:r>
            <a:endParaRPr/>
          </a:p>
        </p:txBody>
      </p:sp>
      <p:sp>
        <p:nvSpPr>
          <p:cNvPr id="124" name="Google Shape;124;p16"/>
          <p:cNvSpPr txBox="1"/>
          <p:nvPr/>
        </p:nvSpPr>
        <p:spPr>
          <a:xfrm>
            <a:off x="570230" y="1832610"/>
            <a:ext cx="128905" cy="180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000">
                <a:latin typeface="Trebuchet MS"/>
                <a:ea typeface="Trebuchet MS"/>
                <a:cs typeface="Trebuchet MS"/>
                <a:sym typeface="Trebuchet MS"/>
              </a:rPr>
              <a:t>●</a:t>
            </a:r>
            <a:endParaRPr sz="1000">
              <a:latin typeface="Trebuchet MS"/>
              <a:ea typeface="Trebuchet MS"/>
              <a:cs typeface="Trebuchet MS"/>
              <a:sym typeface="Trebuchet MS"/>
            </a:endParaRPr>
          </a:p>
        </p:txBody>
      </p:sp>
      <p:sp>
        <p:nvSpPr>
          <p:cNvPr id="125" name="Google Shape;125;p16"/>
          <p:cNvSpPr txBox="1"/>
          <p:nvPr/>
        </p:nvSpPr>
        <p:spPr>
          <a:xfrm>
            <a:off x="570230" y="2965450"/>
            <a:ext cx="128905" cy="180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000">
                <a:latin typeface="Trebuchet MS"/>
                <a:ea typeface="Trebuchet MS"/>
                <a:cs typeface="Trebuchet MS"/>
                <a:sym typeface="Trebuchet MS"/>
              </a:rPr>
              <a:t>●</a:t>
            </a:r>
            <a:endParaRPr sz="1000">
              <a:latin typeface="Trebuchet MS"/>
              <a:ea typeface="Trebuchet MS"/>
              <a:cs typeface="Trebuchet MS"/>
              <a:sym typeface="Trebuchet MS"/>
            </a:endParaRPr>
          </a:p>
        </p:txBody>
      </p:sp>
      <p:sp>
        <p:nvSpPr>
          <p:cNvPr id="126" name="Google Shape;126;p16"/>
          <p:cNvSpPr txBox="1"/>
          <p:nvPr/>
        </p:nvSpPr>
        <p:spPr>
          <a:xfrm>
            <a:off x="570230" y="3430269"/>
            <a:ext cx="128905" cy="180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000">
                <a:latin typeface="Trebuchet MS"/>
                <a:ea typeface="Trebuchet MS"/>
                <a:cs typeface="Trebuchet MS"/>
                <a:sym typeface="Trebuchet MS"/>
              </a:rPr>
              <a:t>●</a:t>
            </a:r>
            <a:endParaRPr sz="1000">
              <a:latin typeface="Trebuchet MS"/>
              <a:ea typeface="Trebuchet MS"/>
              <a:cs typeface="Trebuchet MS"/>
              <a:sym typeface="Trebuchet MS"/>
            </a:endParaRPr>
          </a:p>
        </p:txBody>
      </p:sp>
      <p:sp>
        <p:nvSpPr>
          <p:cNvPr id="127" name="Google Shape;127;p16"/>
          <p:cNvSpPr txBox="1"/>
          <p:nvPr/>
        </p:nvSpPr>
        <p:spPr>
          <a:xfrm>
            <a:off x="570230" y="5877559"/>
            <a:ext cx="128905" cy="180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1000">
                <a:latin typeface="Trebuchet MS"/>
                <a:ea typeface="Trebuchet MS"/>
                <a:cs typeface="Trebuchet MS"/>
                <a:sym typeface="Trebuchet MS"/>
              </a:rPr>
              <a:t>●</a:t>
            </a:r>
            <a:endParaRPr sz="1000">
              <a:latin typeface="Trebuchet MS"/>
              <a:ea typeface="Trebuchet MS"/>
              <a:cs typeface="Trebuchet MS"/>
              <a:sym typeface="Trebuchet MS"/>
            </a:endParaRPr>
          </a:p>
        </p:txBody>
      </p:sp>
      <p:sp>
        <p:nvSpPr>
          <p:cNvPr id="128" name="Google Shape;128;p16"/>
          <p:cNvSpPr txBox="1"/>
          <p:nvPr/>
        </p:nvSpPr>
        <p:spPr>
          <a:xfrm>
            <a:off x="806450" y="1729740"/>
            <a:ext cx="8709660" cy="4425950"/>
          </a:xfrm>
          <a:prstGeom prst="rect">
            <a:avLst/>
          </a:prstGeom>
          <a:noFill/>
          <a:ln>
            <a:noFill/>
          </a:ln>
        </p:spPr>
        <p:txBody>
          <a:bodyPr anchorCtr="0" anchor="t" bIns="0" lIns="0" spcFirstLastPara="1" rIns="0" wrap="square" tIns="36175">
            <a:noAutofit/>
          </a:bodyPr>
          <a:lstStyle/>
          <a:p>
            <a:pPr indent="0" lvl="0" marL="12700" marR="273050" rtl="0" algn="l">
              <a:lnSpc>
                <a:spcPct val="93100"/>
              </a:lnSpc>
              <a:spcBef>
                <a:spcPts val="0"/>
              </a:spcBef>
              <a:spcAft>
                <a:spcPts val="0"/>
              </a:spcAft>
              <a:buNone/>
            </a:pPr>
            <a:r>
              <a:rPr lang="en-US" sz="2350">
                <a:latin typeface="Arial"/>
                <a:ea typeface="Arial"/>
                <a:cs typeface="Arial"/>
                <a:sym typeface="Arial"/>
              </a:rPr>
              <a:t>The first web servers only supported static files, such as HTML  (and images), but now they most commonly allow embedding of  server side applications.</a:t>
            </a:r>
            <a:endParaRPr sz="2350">
              <a:latin typeface="Arial"/>
              <a:ea typeface="Arial"/>
              <a:cs typeface="Arial"/>
              <a:sym typeface="Arial"/>
            </a:endParaRPr>
          </a:p>
          <a:p>
            <a:pPr indent="0" lvl="0" marL="12700" marR="5080" rtl="0" algn="l">
              <a:lnSpc>
                <a:spcPct val="156170"/>
              </a:lnSpc>
              <a:spcBef>
                <a:spcPts val="250"/>
              </a:spcBef>
              <a:spcAft>
                <a:spcPts val="0"/>
              </a:spcAft>
              <a:buNone/>
            </a:pPr>
            <a:r>
              <a:rPr lang="en-US" sz="2350" u="sng">
                <a:solidFill>
                  <a:schemeClr val="hlink"/>
                </a:solidFill>
                <a:latin typeface="Arial"/>
                <a:ea typeface="Arial"/>
                <a:cs typeface="Arial"/>
                <a:sym typeface="Arial"/>
                <a:hlinkClick r:id="rId3"/>
              </a:rPr>
              <a:t>https://en.wikipedia.org/wiki/Comparison_of_web_server_software </a:t>
            </a:r>
            <a:r>
              <a:rPr lang="en-US" sz="2350">
                <a:solidFill>
                  <a:srgbClr val="DC4713"/>
                </a:solidFill>
                <a:latin typeface="Arial"/>
                <a:ea typeface="Arial"/>
                <a:cs typeface="Arial"/>
                <a:sym typeface="Arial"/>
              </a:rPr>
              <a:t> </a:t>
            </a:r>
            <a:r>
              <a:rPr lang="en-US" sz="2350">
                <a:latin typeface="Arial"/>
                <a:ea typeface="Arial"/>
                <a:cs typeface="Arial"/>
                <a:sym typeface="Arial"/>
              </a:rPr>
              <a:t>W3Techs reports a breakdown of market share (as of May 2014):</a:t>
            </a:r>
            <a:endParaRPr sz="2350">
              <a:latin typeface="Arial"/>
              <a:ea typeface="Arial"/>
              <a:cs typeface="Arial"/>
              <a:sym typeface="Arial"/>
            </a:endParaRPr>
          </a:p>
          <a:p>
            <a:pPr indent="0" lvl="0" marL="327025" marR="0" rtl="0" algn="l">
              <a:lnSpc>
                <a:spcPct val="100000"/>
              </a:lnSpc>
              <a:spcBef>
                <a:spcPts val="409"/>
              </a:spcBef>
              <a:spcAft>
                <a:spcPts val="0"/>
              </a:spcAft>
              <a:buNone/>
            </a:pPr>
            <a:r>
              <a:rPr lang="en-US" sz="2050">
                <a:latin typeface="Arial"/>
                <a:ea typeface="Arial"/>
                <a:cs typeface="Arial"/>
                <a:sym typeface="Arial"/>
              </a:rPr>
              <a:t>Apache: 60.6%</a:t>
            </a:r>
            <a:endParaRPr sz="2050">
              <a:latin typeface="Arial"/>
              <a:ea typeface="Arial"/>
              <a:cs typeface="Arial"/>
              <a:sym typeface="Arial"/>
            </a:endParaRPr>
          </a:p>
          <a:p>
            <a:pPr indent="0" lvl="0" marL="327025" marR="0" rtl="0" algn="l">
              <a:lnSpc>
                <a:spcPct val="100000"/>
              </a:lnSpc>
              <a:spcBef>
                <a:spcPts val="660"/>
              </a:spcBef>
              <a:spcAft>
                <a:spcPts val="0"/>
              </a:spcAft>
              <a:buNone/>
            </a:pPr>
            <a:r>
              <a:rPr lang="en-US" sz="2050">
                <a:latin typeface="Arial"/>
                <a:ea typeface="Arial"/>
                <a:cs typeface="Arial"/>
                <a:sym typeface="Arial"/>
              </a:rPr>
              <a:t>NGINX: 20.6%</a:t>
            </a:r>
            <a:endParaRPr sz="2050">
              <a:latin typeface="Arial"/>
              <a:ea typeface="Arial"/>
              <a:cs typeface="Arial"/>
              <a:sym typeface="Arial"/>
            </a:endParaRPr>
          </a:p>
          <a:p>
            <a:pPr indent="0" lvl="0" marL="327025" marR="0" rtl="0" algn="l">
              <a:lnSpc>
                <a:spcPct val="100000"/>
              </a:lnSpc>
              <a:spcBef>
                <a:spcPts val="660"/>
              </a:spcBef>
              <a:spcAft>
                <a:spcPts val="0"/>
              </a:spcAft>
              <a:buNone/>
            </a:pPr>
            <a:r>
              <a:rPr lang="en-US" sz="2050">
                <a:latin typeface="Arial"/>
                <a:ea typeface="Arial"/>
                <a:cs typeface="Arial"/>
                <a:sym typeface="Arial"/>
              </a:rPr>
              <a:t>IIS: 13.9%</a:t>
            </a:r>
            <a:endParaRPr sz="2050">
              <a:latin typeface="Arial"/>
              <a:ea typeface="Arial"/>
              <a:cs typeface="Arial"/>
              <a:sym typeface="Arial"/>
            </a:endParaRPr>
          </a:p>
          <a:p>
            <a:pPr indent="0" lvl="0" marL="327025" marR="0" rtl="0" algn="l">
              <a:lnSpc>
                <a:spcPct val="100000"/>
              </a:lnSpc>
              <a:spcBef>
                <a:spcPts val="660"/>
              </a:spcBef>
              <a:spcAft>
                <a:spcPts val="0"/>
              </a:spcAft>
              <a:buNone/>
            </a:pPr>
            <a:r>
              <a:rPr lang="en-US" sz="2050">
                <a:latin typeface="Arial"/>
                <a:ea typeface="Arial"/>
                <a:cs typeface="Arial"/>
                <a:sym typeface="Arial"/>
              </a:rPr>
              <a:t>LiteSpeed: 2.0%</a:t>
            </a:r>
            <a:endParaRPr sz="2050">
              <a:latin typeface="Arial"/>
              <a:ea typeface="Arial"/>
              <a:cs typeface="Arial"/>
              <a:sym typeface="Arial"/>
            </a:endParaRPr>
          </a:p>
          <a:p>
            <a:pPr indent="0" lvl="0" marL="327025" marR="0" rtl="0" algn="l">
              <a:lnSpc>
                <a:spcPct val="100000"/>
              </a:lnSpc>
              <a:spcBef>
                <a:spcPts val="660"/>
              </a:spcBef>
              <a:spcAft>
                <a:spcPts val="0"/>
              </a:spcAft>
              <a:buNone/>
            </a:pPr>
            <a:r>
              <a:rPr lang="en-US" sz="2050">
                <a:latin typeface="Arial"/>
                <a:ea typeface="Arial"/>
                <a:cs typeface="Arial"/>
                <a:sym typeface="Arial"/>
              </a:rPr>
              <a:t>Google Servers: 1.3%</a:t>
            </a:r>
            <a:endParaRPr sz="2050">
              <a:latin typeface="Arial"/>
              <a:ea typeface="Arial"/>
              <a:cs typeface="Arial"/>
              <a:sym typeface="Arial"/>
            </a:endParaRPr>
          </a:p>
          <a:p>
            <a:pPr indent="0" lvl="0" marL="12700" marR="0" rtl="0" algn="l">
              <a:lnSpc>
                <a:spcPct val="100000"/>
              </a:lnSpc>
              <a:spcBef>
                <a:spcPts val="830"/>
              </a:spcBef>
              <a:spcAft>
                <a:spcPts val="0"/>
              </a:spcAft>
              <a:buNone/>
            </a:pPr>
            <a:r>
              <a:rPr lang="en-US" sz="2350">
                <a:latin typeface="Arial"/>
                <a:ea typeface="Arial"/>
                <a:cs typeface="Arial"/>
                <a:sym typeface="Arial"/>
              </a:rPr>
              <a:t>Mongoose is developed by Cesanta Software.</a:t>
            </a:r>
            <a:endParaRPr sz="23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500120" y="554990"/>
            <a:ext cx="306959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Hosting	files</a:t>
            </a:r>
            <a:endParaRPr/>
          </a:p>
        </p:txBody>
      </p:sp>
      <p:sp>
        <p:nvSpPr>
          <p:cNvPr id="134" name="Google Shape;134;p17"/>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Trebuchet MS"/>
                <a:ea typeface="Trebuchet MS"/>
                <a:cs typeface="Trebuchet MS"/>
                <a:sym typeface="Trebuchet MS"/>
              </a:rPr>
              <a:t>●</a:t>
            </a:r>
            <a:endParaRPr sz="1450">
              <a:latin typeface="Trebuchet MS"/>
              <a:ea typeface="Trebuchet MS"/>
              <a:cs typeface="Trebuchet MS"/>
              <a:sym typeface="Trebuchet MS"/>
            </a:endParaRPr>
          </a:p>
        </p:txBody>
      </p:sp>
      <p:sp>
        <p:nvSpPr>
          <p:cNvPr id="135" name="Google Shape;135;p17"/>
          <p:cNvSpPr txBox="1"/>
          <p:nvPr/>
        </p:nvSpPr>
        <p:spPr>
          <a:xfrm>
            <a:off x="923289" y="1720850"/>
            <a:ext cx="8216265" cy="3999229"/>
          </a:xfrm>
          <a:prstGeom prst="rect">
            <a:avLst/>
          </a:prstGeom>
          <a:noFill/>
          <a:ln>
            <a:noFill/>
          </a:ln>
        </p:spPr>
        <p:txBody>
          <a:bodyPr anchorCtr="0" anchor="t" bIns="0" lIns="0" spcFirstLastPara="1" rIns="0" wrap="square" tIns="53325">
            <a:noAutofit/>
          </a:bodyPr>
          <a:lstStyle/>
          <a:p>
            <a:pPr indent="0" lvl="0" marL="12700" marR="54610" rtl="0" algn="l">
              <a:lnSpc>
                <a:spcPct val="112500"/>
              </a:lnSpc>
              <a:spcBef>
                <a:spcPts val="0"/>
              </a:spcBef>
              <a:spcAft>
                <a:spcPts val="0"/>
              </a:spcAft>
              <a:buNone/>
            </a:pPr>
            <a:r>
              <a:rPr lang="en-US" sz="3200">
                <a:latin typeface="Arial"/>
                <a:ea typeface="Arial"/>
                <a:cs typeface="Arial"/>
                <a:sym typeface="Arial"/>
              </a:rPr>
              <a:t>Usually the web pages are hosted on a  dedicated web server (though it is possible to  host it on your own computer)</a:t>
            </a:r>
            <a:endParaRPr sz="3200">
              <a:latin typeface="Arial"/>
              <a:ea typeface="Arial"/>
              <a:cs typeface="Arial"/>
              <a:sym typeface="Arial"/>
            </a:endParaRPr>
          </a:p>
          <a:p>
            <a:pPr indent="-323850" lvl="0" marL="444500" marR="0" rtl="0" algn="l">
              <a:lnSpc>
                <a:spcPct val="100000"/>
              </a:lnSpc>
              <a:spcBef>
                <a:spcPts val="840"/>
              </a:spcBef>
              <a:spcAft>
                <a:spcPts val="0"/>
              </a:spcAft>
              <a:buSzPts val="2100"/>
              <a:buFont typeface="Trebuchet MS"/>
              <a:buChar char="–"/>
            </a:pPr>
            <a:r>
              <a:rPr lang="en-US" sz="2800">
                <a:latin typeface="Arial"/>
                <a:ea typeface="Arial"/>
                <a:cs typeface="Arial"/>
                <a:sym typeface="Arial"/>
              </a:rPr>
              <a:t>is always up and running</a:t>
            </a:r>
            <a:endParaRPr sz="2800">
              <a:latin typeface="Arial"/>
              <a:ea typeface="Arial"/>
              <a:cs typeface="Arial"/>
              <a:sym typeface="Arial"/>
            </a:endParaRPr>
          </a:p>
          <a:p>
            <a:pPr indent="-323850" lvl="0" marL="444500" marR="0" rtl="0" algn="l">
              <a:lnSpc>
                <a:spcPct val="100000"/>
              </a:lnSpc>
              <a:spcBef>
                <a:spcPts val="920"/>
              </a:spcBef>
              <a:spcAft>
                <a:spcPts val="0"/>
              </a:spcAft>
              <a:buSzPts val="2100"/>
              <a:buFont typeface="Trebuchet MS"/>
              <a:buChar char="–"/>
            </a:pPr>
            <a:r>
              <a:rPr lang="en-US" sz="2800">
                <a:latin typeface="Arial"/>
                <a:ea typeface="Arial"/>
                <a:cs typeface="Arial"/>
                <a:sym typeface="Arial"/>
              </a:rPr>
              <a:t>is always connected to the Internet</a:t>
            </a:r>
            <a:endParaRPr sz="2800">
              <a:latin typeface="Arial"/>
              <a:ea typeface="Arial"/>
              <a:cs typeface="Arial"/>
              <a:sym typeface="Arial"/>
            </a:endParaRPr>
          </a:p>
          <a:p>
            <a:pPr indent="-323850" lvl="0" marL="444500" marR="5080" rtl="0" algn="l">
              <a:lnSpc>
                <a:spcPct val="112500"/>
              </a:lnSpc>
              <a:spcBef>
                <a:spcPts val="1190"/>
              </a:spcBef>
              <a:spcAft>
                <a:spcPts val="0"/>
              </a:spcAft>
              <a:buSzPts val="2100"/>
              <a:buFont typeface="Trebuchet MS"/>
              <a:buChar char="–"/>
            </a:pPr>
            <a:r>
              <a:rPr lang="en-US" sz="2800">
                <a:latin typeface="Arial"/>
                <a:ea typeface="Arial"/>
                <a:cs typeface="Arial"/>
                <a:sym typeface="Arial"/>
              </a:rPr>
              <a:t>has the same IP address all the time (not all ISPs  provide a fixed IP address for home lines)</a:t>
            </a:r>
            <a:endParaRPr sz="2800">
              <a:latin typeface="Arial"/>
              <a:ea typeface="Arial"/>
              <a:cs typeface="Arial"/>
              <a:sym typeface="Arial"/>
            </a:endParaRPr>
          </a:p>
          <a:p>
            <a:pPr indent="-323850" lvl="0" marL="444500" marR="0" rtl="0" algn="l">
              <a:lnSpc>
                <a:spcPct val="100000"/>
              </a:lnSpc>
              <a:spcBef>
                <a:spcPts val="840"/>
              </a:spcBef>
              <a:spcAft>
                <a:spcPts val="0"/>
              </a:spcAft>
              <a:buSzPts val="2100"/>
              <a:buFont typeface="Trebuchet MS"/>
              <a:buChar char="–"/>
            </a:pPr>
            <a:r>
              <a:rPr lang="en-US" sz="2800">
                <a:latin typeface="Arial"/>
                <a:ea typeface="Arial"/>
                <a:cs typeface="Arial"/>
                <a:sym typeface="Arial"/>
              </a:rPr>
              <a:t>is maintained by a third-party provider</a:t>
            </a:r>
            <a:endParaRPr sz="2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633730" y="554990"/>
            <a:ext cx="880110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HTTP (Hypertext Transfer Protocol)</a:t>
            </a:r>
            <a:endParaRPr/>
          </a:p>
        </p:txBody>
      </p:sp>
      <p:sp>
        <p:nvSpPr>
          <p:cNvPr id="141" name="Google Shape;141;p18"/>
          <p:cNvSpPr txBox="1"/>
          <p:nvPr/>
        </p:nvSpPr>
        <p:spPr>
          <a:xfrm>
            <a:off x="491490" y="1231900"/>
            <a:ext cx="8528050" cy="5525770"/>
          </a:xfrm>
          <a:prstGeom prst="rect">
            <a:avLst/>
          </a:prstGeom>
          <a:noFill/>
          <a:ln>
            <a:noFill/>
          </a:ln>
        </p:spPr>
        <p:txBody>
          <a:bodyPr anchorCtr="0" anchor="t" bIns="0" lIns="0" spcFirstLastPara="1" rIns="0" wrap="square" tIns="53975">
            <a:noAutofit/>
          </a:bodyPr>
          <a:lstStyle/>
          <a:p>
            <a:pPr indent="-215900" lvl="0" marL="228600" marR="109220" rtl="0" algn="l">
              <a:lnSpc>
                <a:spcPct val="112187"/>
              </a:lnSpc>
              <a:spcBef>
                <a:spcPts val="0"/>
              </a:spcBef>
              <a:spcAft>
                <a:spcPts val="0"/>
              </a:spcAft>
              <a:buSzPts val="1450"/>
              <a:buFont typeface="Trebuchet MS"/>
              <a:buChar char="●"/>
            </a:pPr>
            <a:r>
              <a:rPr lang="en-US" sz="3200">
                <a:latin typeface="Arial"/>
                <a:ea typeface="Arial"/>
                <a:cs typeface="Arial"/>
                <a:sym typeface="Arial"/>
              </a:rPr>
              <a:t>The HTTP protocol is a request/response  protocol. It specifies how to transfer hypertext  between two computers</a:t>
            </a:r>
            <a:endParaRPr sz="3200">
              <a:latin typeface="Arial"/>
              <a:ea typeface="Arial"/>
              <a:cs typeface="Arial"/>
              <a:sym typeface="Arial"/>
            </a:endParaRPr>
          </a:p>
          <a:p>
            <a:pPr indent="0" lvl="0" marL="0" marR="0" rtl="0" algn="l">
              <a:lnSpc>
                <a:spcPct val="100000"/>
              </a:lnSpc>
              <a:spcBef>
                <a:spcPts val="15"/>
              </a:spcBef>
              <a:spcAft>
                <a:spcPts val="0"/>
              </a:spcAft>
              <a:buSzPts val="3100"/>
              <a:buFont typeface="Trebuchet MS"/>
              <a:buNone/>
            </a:pPr>
            <a:r>
              <a:t/>
            </a:r>
            <a:endParaRPr sz="3100">
              <a:latin typeface="Times New Roman"/>
              <a:ea typeface="Times New Roman"/>
              <a:cs typeface="Times New Roman"/>
              <a:sym typeface="Times New Roman"/>
            </a:endParaRPr>
          </a:p>
          <a:p>
            <a:pPr indent="-215900" lvl="0" marL="228600" marR="160020" rtl="0" algn="l">
              <a:lnSpc>
                <a:spcPct val="112187"/>
              </a:lnSpc>
              <a:spcBef>
                <a:spcPts val="0"/>
              </a:spcBef>
              <a:spcAft>
                <a:spcPts val="0"/>
              </a:spcAft>
              <a:buSzPts val="1450"/>
              <a:buFont typeface="Trebuchet MS"/>
              <a:buChar char="●"/>
            </a:pPr>
            <a:r>
              <a:rPr lang="en-US" sz="3200">
                <a:latin typeface="Arial"/>
                <a:ea typeface="Arial"/>
                <a:cs typeface="Arial"/>
                <a:sym typeface="Arial"/>
              </a:rPr>
              <a:t>A Protocol is a set of rules for communication  between two computers. HTTP is a</a:t>
            </a:r>
            <a:endParaRPr sz="3200">
              <a:latin typeface="Arial"/>
              <a:ea typeface="Arial"/>
              <a:cs typeface="Arial"/>
              <a:sym typeface="Arial"/>
            </a:endParaRPr>
          </a:p>
          <a:p>
            <a:pPr indent="-450850" lvl="1" marL="895350" marR="0" rtl="0" algn="l">
              <a:lnSpc>
                <a:spcPct val="105781"/>
              </a:lnSpc>
              <a:spcBef>
                <a:spcPts val="0"/>
              </a:spcBef>
              <a:spcAft>
                <a:spcPts val="0"/>
              </a:spcAft>
              <a:buSzPts val="3200"/>
              <a:buFont typeface="Arial"/>
              <a:buAutoNum type="arabicPeriod"/>
            </a:pPr>
            <a:r>
              <a:rPr b="0" i="0" lang="en-US" sz="3200" u="none" cap="none" strike="noStrike">
                <a:latin typeface="Arial"/>
                <a:ea typeface="Arial"/>
                <a:cs typeface="Arial"/>
                <a:sym typeface="Arial"/>
              </a:rPr>
              <a:t>textual</a:t>
            </a:r>
            <a:endParaRPr b="0" i="0" sz="3200" u="none" cap="none" strike="noStrike">
              <a:latin typeface="Arial"/>
              <a:ea typeface="Arial"/>
              <a:cs typeface="Arial"/>
              <a:sym typeface="Arial"/>
            </a:endParaRPr>
          </a:p>
          <a:p>
            <a:pPr indent="0" lvl="0" marL="876300" marR="342900" rtl="0" algn="l">
              <a:lnSpc>
                <a:spcPct val="112187"/>
              </a:lnSpc>
              <a:spcBef>
                <a:spcPts val="204"/>
              </a:spcBef>
              <a:spcAft>
                <a:spcPts val="0"/>
              </a:spcAft>
              <a:buNone/>
            </a:pPr>
            <a:r>
              <a:rPr lang="en-US" sz="3200">
                <a:latin typeface="Arial"/>
                <a:ea typeface="Arial"/>
                <a:cs typeface="Arial"/>
                <a:sym typeface="Arial"/>
              </a:rPr>
              <a:t>All commands are plain-text and human-  readable.</a:t>
            </a:r>
            <a:endParaRPr sz="3200">
              <a:latin typeface="Arial"/>
              <a:ea typeface="Arial"/>
              <a:cs typeface="Arial"/>
              <a:sym typeface="Arial"/>
            </a:endParaRPr>
          </a:p>
          <a:p>
            <a:pPr indent="-450850" lvl="1" marL="895350" marR="0" rtl="0" algn="l">
              <a:lnSpc>
                <a:spcPct val="105781"/>
              </a:lnSpc>
              <a:spcBef>
                <a:spcPts val="0"/>
              </a:spcBef>
              <a:spcAft>
                <a:spcPts val="0"/>
              </a:spcAft>
              <a:buSzPts val="3200"/>
              <a:buFont typeface="Arial"/>
              <a:buAutoNum type="arabicPeriod"/>
            </a:pPr>
            <a:r>
              <a:rPr b="0" i="0" lang="en-US" sz="3200" u="none" cap="none" strike="noStrike">
                <a:latin typeface="Arial"/>
                <a:ea typeface="Arial"/>
                <a:cs typeface="Arial"/>
                <a:sym typeface="Arial"/>
              </a:rPr>
              <a:t>stateless protocol</a:t>
            </a:r>
            <a:endParaRPr b="0" i="0" sz="3200" u="none" cap="none" strike="noStrike">
              <a:latin typeface="Arial"/>
              <a:ea typeface="Arial"/>
              <a:cs typeface="Arial"/>
              <a:sym typeface="Arial"/>
            </a:endParaRPr>
          </a:p>
          <a:p>
            <a:pPr indent="0" lvl="0" marL="876300" marR="5080" rtl="0" algn="l">
              <a:lnSpc>
                <a:spcPct val="111843"/>
              </a:lnSpc>
              <a:spcBef>
                <a:spcPts val="210"/>
              </a:spcBef>
              <a:spcAft>
                <a:spcPts val="0"/>
              </a:spcAft>
              <a:buNone/>
            </a:pPr>
            <a:r>
              <a:rPr lang="en-US" sz="3200">
                <a:latin typeface="Arial"/>
                <a:ea typeface="Arial"/>
                <a:cs typeface="Arial"/>
                <a:sym typeface="Arial"/>
              </a:rPr>
              <a:t>Neither the server nor the client remember  previous communications.</a:t>
            </a:r>
            <a:endParaRPr sz="32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295140" y="554990"/>
            <a:ext cx="148399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HTTP</a:t>
            </a:r>
            <a:endParaRPr/>
          </a:p>
        </p:txBody>
      </p:sp>
      <p:sp>
        <p:nvSpPr>
          <p:cNvPr id="147" name="Google Shape;147;p19"/>
          <p:cNvSpPr txBox="1"/>
          <p:nvPr/>
        </p:nvSpPr>
        <p:spPr>
          <a:xfrm>
            <a:off x="585469" y="1846579"/>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50">
                <a:latin typeface="Trebuchet MS"/>
                <a:ea typeface="Trebuchet MS"/>
                <a:cs typeface="Trebuchet MS"/>
                <a:sym typeface="Trebuchet MS"/>
              </a:rPr>
              <a:t>●</a:t>
            </a:r>
            <a:endParaRPr sz="1250">
              <a:latin typeface="Trebuchet MS"/>
              <a:ea typeface="Trebuchet MS"/>
              <a:cs typeface="Trebuchet MS"/>
              <a:sym typeface="Trebuchet MS"/>
            </a:endParaRPr>
          </a:p>
        </p:txBody>
      </p:sp>
      <p:sp>
        <p:nvSpPr>
          <p:cNvPr id="148" name="Google Shape;148;p19"/>
          <p:cNvSpPr txBox="1"/>
          <p:nvPr/>
        </p:nvSpPr>
        <p:spPr>
          <a:xfrm>
            <a:off x="585469" y="2407920"/>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50">
                <a:latin typeface="Trebuchet MS"/>
                <a:ea typeface="Trebuchet MS"/>
                <a:cs typeface="Trebuchet MS"/>
                <a:sym typeface="Trebuchet MS"/>
              </a:rPr>
              <a:t>●</a:t>
            </a:r>
            <a:endParaRPr sz="1250">
              <a:latin typeface="Trebuchet MS"/>
              <a:ea typeface="Trebuchet MS"/>
              <a:cs typeface="Trebuchet MS"/>
              <a:sym typeface="Trebuchet MS"/>
            </a:endParaRPr>
          </a:p>
        </p:txBody>
      </p:sp>
      <p:sp>
        <p:nvSpPr>
          <p:cNvPr id="149" name="Google Shape;149;p19"/>
          <p:cNvSpPr txBox="1"/>
          <p:nvPr/>
        </p:nvSpPr>
        <p:spPr>
          <a:xfrm>
            <a:off x="871219" y="1593087"/>
            <a:ext cx="8583930" cy="3074670"/>
          </a:xfrm>
          <a:prstGeom prst="rect">
            <a:avLst/>
          </a:prstGeom>
          <a:noFill/>
          <a:ln>
            <a:noFill/>
          </a:ln>
        </p:spPr>
        <p:txBody>
          <a:bodyPr anchorCtr="0" anchor="t" bIns="0" lIns="0" spcFirstLastPara="1" rIns="0" wrap="square" tIns="12050">
            <a:noAutofit/>
          </a:bodyPr>
          <a:lstStyle/>
          <a:p>
            <a:pPr indent="0" lvl="0" marL="12700" marR="603885" rtl="0" algn="l">
              <a:lnSpc>
                <a:spcPct val="131500"/>
              </a:lnSpc>
              <a:spcBef>
                <a:spcPts val="0"/>
              </a:spcBef>
              <a:spcAft>
                <a:spcPts val="0"/>
              </a:spcAft>
              <a:buNone/>
            </a:pPr>
            <a:r>
              <a:rPr lang="en-US" sz="2800" u="sng">
                <a:solidFill>
                  <a:schemeClr val="hlink"/>
                </a:solidFill>
                <a:latin typeface="Arial"/>
                <a:ea typeface="Arial"/>
                <a:cs typeface="Arial"/>
                <a:sym typeface="Arial"/>
                <a:hlinkClick r:id="rId3"/>
              </a:rPr>
              <a:t>https://www.w3.org/Protocols/rfc2616/rfc2616.html </a:t>
            </a:r>
            <a:r>
              <a:rPr lang="en-US" sz="2800">
                <a:solidFill>
                  <a:srgbClr val="DC4713"/>
                </a:solidFill>
                <a:latin typeface="Arial"/>
                <a:ea typeface="Arial"/>
                <a:cs typeface="Arial"/>
                <a:sym typeface="Arial"/>
              </a:rPr>
              <a:t> </a:t>
            </a:r>
            <a:r>
              <a:rPr lang="en-US" sz="2800">
                <a:latin typeface="Arial"/>
                <a:ea typeface="Arial"/>
                <a:cs typeface="Arial"/>
                <a:sym typeface="Arial"/>
              </a:rPr>
              <a:t>Example session</a:t>
            </a:r>
            <a:endParaRPr sz="2800">
              <a:latin typeface="Arial"/>
              <a:ea typeface="Arial"/>
              <a:cs typeface="Arial"/>
              <a:sym typeface="Arial"/>
            </a:endParaRPr>
          </a:p>
          <a:p>
            <a:pPr indent="0" lvl="0" marL="12700" marR="5080" rtl="0" algn="l">
              <a:lnSpc>
                <a:spcPct val="113214"/>
              </a:lnSpc>
              <a:spcBef>
                <a:spcPts val="1315"/>
              </a:spcBef>
              <a:spcAft>
                <a:spcPts val="0"/>
              </a:spcAft>
              <a:buNone/>
            </a:pPr>
            <a:r>
              <a:rPr lang="en-US" sz="2800">
                <a:latin typeface="Arial"/>
                <a:ea typeface="Arial"/>
                <a:cs typeface="Arial"/>
                <a:sym typeface="Arial"/>
              </a:rPr>
              <a:t>a sample conversation between an HTTP client and  an HTTP server running on </a:t>
            </a:r>
            <a:r>
              <a:rPr lang="en-US" sz="2800" u="sng">
                <a:solidFill>
                  <a:schemeClr val="hlink"/>
                </a:solidFill>
                <a:latin typeface="Arial"/>
                <a:ea typeface="Arial"/>
                <a:cs typeface="Arial"/>
                <a:sym typeface="Arial"/>
                <a:hlinkClick r:id="rId4"/>
              </a:rPr>
              <a:t>www.example.com, </a:t>
            </a:r>
            <a:r>
              <a:rPr lang="en-US" sz="2800">
                <a:latin typeface="Arial"/>
                <a:ea typeface="Arial"/>
                <a:cs typeface="Arial"/>
                <a:sym typeface="Arial"/>
              </a:rPr>
              <a:t>port  80, all the data is sent in a plain-text (ASCII) encoding</a:t>
            </a:r>
            <a:endParaRPr sz="2800">
              <a:latin typeface="Arial"/>
              <a:ea typeface="Arial"/>
              <a:cs typeface="Arial"/>
              <a:sym typeface="Arial"/>
            </a:endParaRPr>
          </a:p>
          <a:p>
            <a:pPr indent="0" lvl="0" marL="12700" marR="0" rtl="0" algn="l">
              <a:lnSpc>
                <a:spcPct val="100000"/>
              </a:lnSpc>
              <a:spcBef>
                <a:spcPts val="985"/>
              </a:spcBef>
              <a:spcAft>
                <a:spcPts val="0"/>
              </a:spcAft>
              <a:buNone/>
            </a:pPr>
            <a:r>
              <a:rPr lang="en-US" sz="2800">
                <a:latin typeface="Arial"/>
                <a:ea typeface="Arial"/>
                <a:cs typeface="Arial"/>
                <a:sym typeface="Arial"/>
              </a:rPr>
              <a:t>Client request:</a:t>
            </a:r>
            <a:endParaRPr sz="2800">
              <a:latin typeface="Arial"/>
              <a:ea typeface="Arial"/>
              <a:cs typeface="Arial"/>
              <a:sym typeface="Arial"/>
            </a:endParaRPr>
          </a:p>
        </p:txBody>
      </p:sp>
      <p:sp>
        <p:nvSpPr>
          <p:cNvPr id="150" name="Google Shape;150;p19"/>
          <p:cNvSpPr txBox="1"/>
          <p:nvPr/>
        </p:nvSpPr>
        <p:spPr>
          <a:xfrm>
            <a:off x="871219" y="5168900"/>
            <a:ext cx="4260215" cy="715010"/>
          </a:xfrm>
          <a:prstGeom prst="rect">
            <a:avLst/>
          </a:prstGeom>
          <a:noFill/>
          <a:ln>
            <a:noFill/>
          </a:ln>
        </p:spPr>
        <p:txBody>
          <a:bodyPr anchorCtr="0" anchor="t" bIns="0" lIns="0" spcFirstLastPara="1" rIns="0" wrap="square" tIns="31100">
            <a:noAutofit/>
          </a:bodyPr>
          <a:lstStyle/>
          <a:p>
            <a:pPr indent="0" lvl="0" marL="12700" marR="5080" rtl="0" algn="l">
              <a:lnSpc>
                <a:spcPct val="116521"/>
              </a:lnSpc>
              <a:spcBef>
                <a:spcPts val="0"/>
              </a:spcBef>
              <a:spcAft>
                <a:spcPts val="0"/>
              </a:spcAft>
              <a:buNone/>
            </a:pPr>
            <a:r>
              <a:rPr lang="en-US" sz="2300">
                <a:latin typeface="Verdana"/>
                <a:ea typeface="Verdana"/>
                <a:cs typeface="Verdana"/>
                <a:sym typeface="Verdana"/>
              </a:rPr>
              <a:t>GET /index.html HTTP/1.1  Host: </a:t>
            </a:r>
            <a:r>
              <a:rPr lang="en-US" sz="2300" u="sng">
                <a:solidFill>
                  <a:schemeClr val="hlink"/>
                </a:solidFill>
                <a:latin typeface="Verdana"/>
                <a:ea typeface="Verdana"/>
                <a:cs typeface="Verdana"/>
                <a:sym typeface="Verdana"/>
                <a:hlinkClick r:id="rId5"/>
              </a:rPr>
              <a:t>www.example.com</a:t>
            </a:r>
            <a:endParaRPr sz="23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2499360" y="554990"/>
            <a:ext cx="507111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HTTP - </a:t>
            </a:r>
            <a:r>
              <a:rPr lang="en-US" sz="3200"/>
              <a:t>Server response:</a:t>
            </a:r>
            <a:endParaRPr sz="3200"/>
          </a:p>
        </p:txBody>
      </p:sp>
      <p:sp>
        <p:nvSpPr>
          <p:cNvPr id="156" name="Google Shape;156;p20"/>
          <p:cNvSpPr txBox="1"/>
          <p:nvPr/>
        </p:nvSpPr>
        <p:spPr>
          <a:xfrm>
            <a:off x="676909" y="1733550"/>
            <a:ext cx="6013450" cy="1255395"/>
          </a:xfrm>
          <a:prstGeom prst="rect">
            <a:avLst/>
          </a:prstGeom>
          <a:noFill/>
          <a:ln>
            <a:noFill/>
          </a:ln>
        </p:spPr>
        <p:txBody>
          <a:bodyPr anchorCtr="0" anchor="t" bIns="0" lIns="0" spcFirstLastPara="1" rIns="0" wrap="square" tIns="22850">
            <a:noAutofit/>
          </a:bodyPr>
          <a:lstStyle/>
          <a:p>
            <a:pPr indent="0" lvl="0" marL="12700" marR="5080" rtl="0" algn="l">
              <a:lnSpc>
                <a:spcPct val="119259"/>
              </a:lnSpc>
              <a:spcBef>
                <a:spcPts val="0"/>
              </a:spcBef>
              <a:spcAft>
                <a:spcPts val="0"/>
              </a:spcAft>
              <a:buNone/>
            </a:pPr>
            <a:r>
              <a:rPr lang="en-US" sz="1350">
                <a:latin typeface="Verdana"/>
                <a:ea typeface="Verdana"/>
                <a:cs typeface="Verdana"/>
                <a:sym typeface="Verdana"/>
              </a:rPr>
              <a:t>HTTP Status for: "https://digitalcareerinstitute.org/en/"  HTTP/1.1 200 OK</a:t>
            </a:r>
            <a:endParaRPr sz="1350">
              <a:latin typeface="Verdana"/>
              <a:ea typeface="Verdana"/>
              <a:cs typeface="Verdana"/>
              <a:sym typeface="Verdana"/>
            </a:endParaRPr>
          </a:p>
          <a:p>
            <a:pPr indent="0" lvl="0" marL="12700" marR="0" rtl="0" algn="l">
              <a:lnSpc>
                <a:spcPct val="114444"/>
              </a:lnSpc>
              <a:spcBef>
                <a:spcPts val="0"/>
              </a:spcBef>
              <a:spcAft>
                <a:spcPts val="0"/>
              </a:spcAft>
              <a:buNone/>
            </a:pPr>
            <a:r>
              <a:rPr lang="en-US" sz="1350">
                <a:latin typeface="Verdana"/>
                <a:ea typeface="Verdana"/>
                <a:cs typeface="Verdana"/>
                <a:sym typeface="Verdana"/>
              </a:rPr>
              <a:t>Date: Wed, 28 Mar 2018 10:46:40 GMT</a:t>
            </a:r>
            <a:endParaRPr sz="1350">
              <a:latin typeface="Verdana"/>
              <a:ea typeface="Verdana"/>
              <a:cs typeface="Verdana"/>
              <a:sym typeface="Verdana"/>
            </a:endParaRPr>
          </a:p>
          <a:p>
            <a:pPr indent="0" lvl="0" marL="12700" marR="0" rtl="0" algn="l">
              <a:lnSpc>
                <a:spcPct val="119259"/>
              </a:lnSpc>
              <a:spcBef>
                <a:spcPts val="0"/>
              </a:spcBef>
              <a:spcAft>
                <a:spcPts val="0"/>
              </a:spcAft>
              <a:buNone/>
            </a:pPr>
            <a:r>
              <a:rPr lang="en-US" sz="1350">
                <a:latin typeface="Verdana"/>
                <a:ea typeface="Verdana"/>
                <a:cs typeface="Verdana"/>
                <a:sym typeface="Verdana"/>
              </a:rPr>
              <a:t>Server: Apache</a:t>
            </a:r>
            <a:endParaRPr sz="1350">
              <a:latin typeface="Verdana"/>
              <a:ea typeface="Verdana"/>
              <a:cs typeface="Verdana"/>
              <a:sym typeface="Verdana"/>
            </a:endParaRPr>
          </a:p>
          <a:p>
            <a:pPr indent="0" lvl="0" marL="12700" marR="1370965" rtl="0" algn="l">
              <a:lnSpc>
                <a:spcPct val="119259"/>
              </a:lnSpc>
              <a:spcBef>
                <a:spcPts val="60"/>
              </a:spcBef>
              <a:spcAft>
                <a:spcPts val="0"/>
              </a:spcAft>
              <a:buNone/>
            </a:pPr>
            <a:r>
              <a:rPr lang="en-US" sz="1350">
                <a:latin typeface="Verdana"/>
                <a:ea typeface="Verdana"/>
                <a:cs typeface="Verdana"/>
                <a:sym typeface="Verdana"/>
              </a:rPr>
              <a:t>Last­Modified: Wed, 28 Mar 2018 10:27:02 GMT  ETag: "a9c4­5687672a9eafa"</a:t>
            </a:r>
            <a:endParaRPr sz="1350">
              <a:latin typeface="Verdana"/>
              <a:ea typeface="Verdana"/>
              <a:cs typeface="Verdana"/>
              <a:sym typeface="Verdana"/>
            </a:endParaRPr>
          </a:p>
        </p:txBody>
      </p:sp>
      <p:sp>
        <p:nvSpPr>
          <p:cNvPr id="157" name="Google Shape;157;p20"/>
          <p:cNvSpPr txBox="1"/>
          <p:nvPr/>
        </p:nvSpPr>
        <p:spPr>
          <a:xfrm>
            <a:off x="676909" y="2957830"/>
            <a:ext cx="4017645" cy="1050925"/>
          </a:xfrm>
          <a:prstGeom prst="rect">
            <a:avLst/>
          </a:prstGeom>
          <a:noFill/>
          <a:ln>
            <a:noFill/>
          </a:ln>
        </p:spPr>
        <p:txBody>
          <a:bodyPr anchorCtr="0" anchor="t" bIns="0" lIns="0" spcFirstLastPara="1" rIns="0" wrap="square" tIns="15225">
            <a:noAutofit/>
          </a:bodyPr>
          <a:lstStyle/>
          <a:p>
            <a:pPr indent="0" lvl="0" marL="12700" marR="1791335" rtl="0" algn="l">
              <a:lnSpc>
                <a:spcPct val="100000"/>
              </a:lnSpc>
              <a:spcBef>
                <a:spcPts val="0"/>
              </a:spcBef>
              <a:spcAft>
                <a:spcPts val="0"/>
              </a:spcAft>
              <a:buNone/>
            </a:pPr>
            <a:r>
              <a:rPr lang="en-US" sz="1350">
                <a:latin typeface="Verdana"/>
                <a:ea typeface="Verdana"/>
                <a:cs typeface="Verdana"/>
                <a:sym typeface="Verdana"/>
              </a:rPr>
              <a:t>Accept­Ranges: bytes  Content­Length: 43460</a:t>
            </a:r>
            <a:endParaRPr sz="1350">
              <a:latin typeface="Verdana"/>
              <a:ea typeface="Verdana"/>
              <a:cs typeface="Verdana"/>
              <a:sym typeface="Verdana"/>
            </a:endParaRPr>
          </a:p>
          <a:p>
            <a:pPr indent="0" lvl="0" marL="12700" marR="635000" rtl="0" algn="l">
              <a:lnSpc>
                <a:spcPct val="119259"/>
              </a:lnSpc>
              <a:spcBef>
                <a:spcPts val="40"/>
              </a:spcBef>
              <a:spcAft>
                <a:spcPts val="0"/>
              </a:spcAft>
              <a:buNone/>
            </a:pPr>
            <a:r>
              <a:rPr lang="en-US" sz="1350">
                <a:latin typeface="Verdana"/>
                <a:ea typeface="Verdana"/>
                <a:cs typeface="Verdana"/>
                <a:sym typeface="Verdana"/>
              </a:rPr>
              <a:t>Vary: Accept­Encoding,User­Agent  Connection: close</a:t>
            </a:r>
            <a:endParaRPr sz="1350">
              <a:latin typeface="Verdana"/>
              <a:ea typeface="Verdana"/>
              <a:cs typeface="Verdana"/>
              <a:sym typeface="Verdana"/>
            </a:endParaRPr>
          </a:p>
          <a:p>
            <a:pPr indent="0" lvl="0" marL="12700" marR="0" rtl="0" algn="l">
              <a:lnSpc>
                <a:spcPct val="114814"/>
              </a:lnSpc>
              <a:spcBef>
                <a:spcPts val="0"/>
              </a:spcBef>
              <a:spcAft>
                <a:spcPts val="0"/>
              </a:spcAft>
              <a:buNone/>
            </a:pPr>
            <a:r>
              <a:rPr lang="en-US" sz="1350">
                <a:latin typeface="Verdana"/>
                <a:ea typeface="Verdana"/>
                <a:cs typeface="Verdana"/>
                <a:sym typeface="Verdana"/>
              </a:rPr>
              <a:t>Content­Type: text/html; charset=UTF­8</a:t>
            </a:r>
            <a:endParaRPr sz="1350">
              <a:latin typeface="Verdana"/>
              <a:ea typeface="Verdana"/>
              <a:cs typeface="Verdana"/>
              <a:sym typeface="Verdana"/>
            </a:endParaRPr>
          </a:p>
        </p:txBody>
      </p:sp>
      <p:sp>
        <p:nvSpPr>
          <p:cNvPr id="158" name="Google Shape;158;p20"/>
          <p:cNvSpPr txBox="1"/>
          <p:nvPr/>
        </p:nvSpPr>
        <p:spPr>
          <a:xfrm>
            <a:off x="676909" y="4183379"/>
            <a:ext cx="5278120" cy="1866264"/>
          </a:xfrm>
          <a:prstGeom prst="rect">
            <a:avLst/>
          </a:prstGeom>
          <a:noFill/>
          <a:ln>
            <a:noFill/>
          </a:ln>
        </p:spPr>
        <p:txBody>
          <a:bodyPr anchorCtr="0" anchor="t" bIns="0" lIns="0" spcFirstLastPara="1" rIns="0" wrap="square" tIns="15225">
            <a:noAutofit/>
          </a:bodyPr>
          <a:lstStyle/>
          <a:p>
            <a:pPr indent="0" lvl="0" marL="12700" marR="0" rtl="0" algn="l">
              <a:lnSpc>
                <a:spcPct val="119259"/>
              </a:lnSpc>
              <a:spcBef>
                <a:spcPts val="0"/>
              </a:spcBef>
              <a:spcAft>
                <a:spcPts val="0"/>
              </a:spcAft>
              <a:buNone/>
            </a:pPr>
            <a:r>
              <a:rPr lang="en-US" sz="1350">
                <a:latin typeface="Verdana"/>
                <a:ea typeface="Verdana"/>
                <a:cs typeface="Verdana"/>
                <a:sym typeface="Verdana"/>
              </a:rPr>
              <a:t>&lt;!DOCTYPE html&gt;</a:t>
            </a:r>
            <a:endParaRPr sz="1350">
              <a:latin typeface="Verdana"/>
              <a:ea typeface="Verdana"/>
              <a:cs typeface="Verdana"/>
              <a:sym typeface="Verdana"/>
            </a:endParaRPr>
          </a:p>
          <a:p>
            <a:pPr indent="0" lvl="0" marL="12700" marR="0" rtl="0" algn="l">
              <a:lnSpc>
                <a:spcPct val="118888"/>
              </a:lnSpc>
              <a:spcBef>
                <a:spcPts val="0"/>
              </a:spcBef>
              <a:spcAft>
                <a:spcPts val="0"/>
              </a:spcAft>
              <a:buNone/>
            </a:pPr>
            <a:r>
              <a:rPr lang="en-US" sz="1350">
                <a:latin typeface="Verdana"/>
                <a:ea typeface="Verdana"/>
                <a:cs typeface="Verdana"/>
                <a:sym typeface="Verdana"/>
              </a:rPr>
              <a:t>&lt;html lang="en­GB" prefix="og: </a:t>
            </a:r>
            <a:r>
              <a:rPr lang="en-US" sz="1350" u="sng">
                <a:solidFill>
                  <a:schemeClr val="hlink"/>
                </a:solidFill>
                <a:latin typeface="Verdana"/>
                <a:ea typeface="Verdana"/>
                <a:cs typeface="Verdana"/>
                <a:sym typeface="Verdana"/>
                <a:hlinkClick r:id="rId3"/>
              </a:rPr>
              <a:t>http://ogp.me/ns#</a:t>
            </a:r>
            <a:r>
              <a:rPr lang="en-US" sz="1350">
                <a:latin typeface="Verdana"/>
                <a:ea typeface="Verdana"/>
                <a:cs typeface="Verdana"/>
                <a:sym typeface="Verdana"/>
              </a:rPr>
              <a:t>"&gt;</a:t>
            </a:r>
            <a:endParaRPr sz="1350">
              <a:latin typeface="Verdana"/>
              <a:ea typeface="Verdana"/>
              <a:cs typeface="Verdana"/>
              <a:sym typeface="Verdana"/>
            </a:endParaRPr>
          </a:p>
          <a:p>
            <a:pPr indent="0" lvl="0" marL="12700" marR="0" rtl="0" algn="l">
              <a:lnSpc>
                <a:spcPct val="119259"/>
              </a:lnSpc>
              <a:spcBef>
                <a:spcPts val="0"/>
              </a:spcBef>
              <a:spcAft>
                <a:spcPts val="0"/>
              </a:spcAft>
              <a:buNone/>
            </a:pPr>
            <a:r>
              <a:rPr lang="en-US" sz="1350">
                <a:latin typeface="Verdana"/>
                <a:ea typeface="Verdana"/>
                <a:cs typeface="Verdana"/>
                <a:sym typeface="Verdana"/>
              </a:rPr>
              <a:t>&lt;head&gt;</a:t>
            </a:r>
            <a:endParaRPr sz="1350">
              <a:latin typeface="Verdana"/>
              <a:ea typeface="Verdana"/>
              <a:cs typeface="Verdana"/>
              <a:sym typeface="Verdana"/>
            </a:endParaRPr>
          </a:p>
          <a:p>
            <a:pPr indent="0" lvl="0" marL="327025" marR="0" rtl="0" algn="l">
              <a:lnSpc>
                <a:spcPct val="119259"/>
              </a:lnSpc>
              <a:spcBef>
                <a:spcPts val="0"/>
              </a:spcBef>
              <a:spcAft>
                <a:spcPts val="0"/>
              </a:spcAft>
              <a:buNone/>
            </a:pPr>
            <a:r>
              <a:rPr lang="en-US" sz="1350">
                <a:latin typeface="Verdana"/>
                <a:ea typeface="Verdana"/>
                <a:cs typeface="Verdana"/>
                <a:sym typeface="Verdana"/>
              </a:rPr>
              <a:t>&lt;title&gt;Home ­ Digital Career Institute&lt;/title&gt;</a:t>
            </a:r>
            <a:endParaRPr sz="1350">
              <a:latin typeface="Verdana"/>
              <a:ea typeface="Verdana"/>
              <a:cs typeface="Verdana"/>
              <a:sym typeface="Verdana"/>
            </a:endParaRPr>
          </a:p>
          <a:p>
            <a:pPr indent="0" lvl="0" marL="12700" marR="0" rtl="0" algn="l">
              <a:lnSpc>
                <a:spcPct val="118888"/>
              </a:lnSpc>
              <a:spcBef>
                <a:spcPts val="0"/>
              </a:spcBef>
              <a:spcAft>
                <a:spcPts val="0"/>
              </a:spcAft>
              <a:buNone/>
            </a:pPr>
            <a:r>
              <a:rPr lang="en-US" sz="1350">
                <a:latin typeface="Verdana"/>
                <a:ea typeface="Verdana"/>
                <a:cs typeface="Verdana"/>
                <a:sym typeface="Verdana"/>
              </a:rPr>
              <a:t>&lt;/head&gt;</a:t>
            </a:r>
            <a:endParaRPr sz="1350">
              <a:latin typeface="Verdana"/>
              <a:ea typeface="Verdana"/>
              <a:cs typeface="Verdana"/>
              <a:sym typeface="Verdana"/>
            </a:endParaRPr>
          </a:p>
          <a:p>
            <a:pPr indent="0" lvl="0" marL="12700" marR="0" rtl="0" algn="l">
              <a:lnSpc>
                <a:spcPct val="118888"/>
              </a:lnSpc>
              <a:spcBef>
                <a:spcPts val="0"/>
              </a:spcBef>
              <a:spcAft>
                <a:spcPts val="0"/>
              </a:spcAft>
              <a:buNone/>
            </a:pPr>
            <a:r>
              <a:rPr lang="en-US" sz="1350">
                <a:latin typeface="Verdana"/>
                <a:ea typeface="Verdana"/>
                <a:cs typeface="Verdana"/>
                <a:sym typeface="Verdana"/>
              </a:rPr>
              <a:t>&lt;body&gt;</a:t>
            </a:r>
            <a:endParaRPr sz="1350">
              <a:latin typeface="Verdana"/>
              <a:ea typeface="Verdana"/>
              <a:cs typeface="Verdana"/>
              <a:sym typeface="Verdana"/>
            </a:endParaRPr>
          </a:p>
          <a:p>
            <a:pPr indent="0" lvl="0" marL="0" marR="4509770" rtl="0" algn="ctr">
              <a:lnSpc>
                <a:spcPct val="119259"/>
              </a:lnSpc>
              <a:spcBef>
                <a:spcPts val="0"/>
              </a:spcBef>
              <a:spcAft>
                <a:spcPts val="0"/>
              </a:spcAft>
              <a:buNone/>
            </a:pPr>
            <a:r>
              <a:rPr lang="en-US" sz="1350">
                <a:latin typeface="Verdana"/>
                <a:ea typeface="Verdana"/>
                <a:cs typeface="Verdana"/>
                <a:sym typeface="Verdana"/>
              </a:rPr>
              <a:t>...</a:t>
            </a:r>
            <a:endParaRPr sz="1350">
              <a:latin typeface="Verdana"/>
              <a:ea typeface="Verdana"/>
              <a:cs typeface="Verdana"/>
              <a:sym typeface="Verdana"/>
            </a:endParaRPr>
          </a:p>
          <a:p>
            <a:pPr indent="0" lvl="0" marL="12700" marR="0" rtl="0" algn="l">
              <a:lnSpc>
                <a:spcPct val="118888"/>
              </a:lnSpc>
              <a:spcBef>
                <a:spcPts val="0"/>
              </a:spcBef>
              <a:spcAft>
                <a:spcPts val="0"/>
              </a:spcAft>
              <a:buNone/>
            </a:pPr>
            <a:r>
              <a:rPr lang="en-US" sz="1350">
                <a:latin typeface="Verdana"/>
                <a:ea typeface="Verdana"/>
                <a:cs typeface="Verdana"/>
                <a:sym typeface="Verdana"/>
              </a:rPr>
              <a:t>&lt;/body&gt;</a:t>
            </a:r>
            <a:endParaRPr sz="1350">
              <a:latin typeface="Verdana"/>
              <a:ea typeface="Verdana"/>
              <a:cs typeface="Verdana"/>
              <a:sym typeface="Verdana"/>
            </a:endParaRPr>
          </a:p>
          <a:p>
            <a:pPr indent="0" lvl="0" marL="12700" marR="0" rtl="0" algn="l">
              <a:lnSpc>
                <a:spcPct val="119259"/>
              </a:lnSpc>
              <a:spcBef>
                <a:spcPts val="0"/>
              </a:spcBef>
              <a:spcAft>
                <a:spcPts val="0"/>
              </a:spcAft>
              <a:buNone/>
            </a:pPr>
            <a:r>
              <a:rPr lang="en-US" sz="1350">
                <a:latin typeface="Verdana"/>
                <a:ea typeface="Verdana"/>
                <a:cs typeface="Verdana"/>
                <a:sym typeface="Verdana"/>
              </a:rPr>
              <a:t>&lt;/html&gt;</a:t>
            </a:r>
            <a:endParaRPr sz="1350">
              <a:latin typeface="Verdana"/>
              <a:ea typeface="Verdana"/>
              <a:cs typeface="Verdana"/>
              <a:sym typeface="Verdana"/>
            </a:endParaRPr>
          </a:p>
        </p:txBody>
      </p:sp>
      <p:sp>
        <p:nvSpPr>
          <p:cNvPr id="159" name="Google Shape;159;p20"/>
          <p:cNvSpPr/>
          <p:nvPr/>
        </p:nvSpPr>
        <p:spPr>
          <a:xfrm>
            <a:off x="3629659" y="2844800"/>
            <a:ext cx="2588260" cy="172720"/>
          </a:xfrm>
          <a:custGeom>
            <a:rect b="b" l="l" r="r" t="t"/>
            <a:pathLst>
              <a:path extrusionOk="0" h="172719" w="2588260">
                <a:moveTo>
                  <a:pt x="0" y="0"/>
                </a:moveTo>
                <a:lnTo>
                  <a:pt x="2588260" y="172720"/>
                </a:lnTo>
              </a:path>
            </a:pathLst>
          </a:custGeom>
          <a:noFill/>
          <a:ln cap="flat" cmpd="sng" w="9525">
            <a:solidFill>
              <a:srgbClr val="3364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20"/>
          <p:cNvSpPr/>
          <p:nvPr/>
        </p:nvSpPr>
        <p:spPr>
          <a:xfrm>
            <a:off x="3474720" y="2791460"/>
            <a:ext cx="165100" cy="107950"/>
          </a:xfrm>
          <a:custGeom>
            <a:rect b="b" l="l" r="r" t="t"/>
            <a:pathLst>
              <a:path extrusionOk="0" h="107950" w="165100">
                <a:moveTo>
                  <a:pt x="165100" y="0"/>
                </a:moveTo>
                <a:lnTo>
                  <a:pt x="0" y="43179"/>
                </a:lnTo>
                <a:lnTo>
                  <a:pt x="157479" y="107950"/>
                </a:lnTo>
                <a:lnTo>
                  <a:pt x="165100" y="0"/>
                </a:lnTo>
                <a:close/>
              </a:path>
            </a:pathLst>
          </a:custGeom>
          <a:solidFill>
            <a:srgbClr val="3364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20"/>
          <p:cNvSpPr txBox="1"/>
          <p:nvPr/>
        </p:nvSpPr>
        <p:spPr>
          <a:xfrm>
            <a:off x="6297929" y="2926079"/>
            <a:ext cx="2585720" cy="2235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300">
                <a:solidFill>
                  <a:srgbClr val="0000FF"/>
                </a:solidFill>
                <a:latin typeface="Arial"/>
                <a:ea typeface="Arial"/>
                <a:cs typeface="Arial"/>
                <a:sym typeface="Arial"/>
              </a:rPr>
              <a:t>Determines if a cached page exists</a:t>
            </a:r>
            <a:endParaRPr sz="1300">
              <a:latin typeface="Arial"/>
              <a:ea typeface="Arial"/>
              <a:cs typeface="Arial"/>
              <a:sym typeface="Arial"/>
            </a:endParaRPr>
          </a:p>
        </p:txBody>
      </p:sp>
      <p:sp>
        <p:nvSpPr>
          <p:cNvPr id="162" name="Google Shape;162;p20"/>
          <p:cNvSpPr txBox="1"/>
          <p:nvPr/>
        </p:nvSpPr>
        <p:spPr>
          <a:xfrm>
            <a:off x="5441950" y="3840479"/>
            <a:ext cx="4215765" cy="407670"/>
          </a:xfrm>
          <a:prstGeom prst="rect">
            <a:avLst/>
          </a:prstGeom>
          <a:noFill/>
          <a:ln>
            <a:noFill/>
          </a:ln>
        </p:spPr>
        <p:txBody>
          <a:bodyPr anchorCtr="0" anchor="t" bIns="0" lIns="0" spcFirstLastPara="1" rIns="0" wrap="square" tIns="30475">
            <a:noAutofit/>
          </a:bodyPr>
          <a:lstStyle/>
          <a:p>
            <a:pPr indent="-45720" lvl="0" marL="58419" marR="5080" rtl="0" algn="l">
              <a:lnSpc>
                <a:spcPct val="111538"/>
              </a:lnSpc>
              <a:spcBef>
                <a:spcPts val="0"/>
              </a:spcBef>
              <a:spcAft>
                <a:spcPts val="0"/>
              </a:spcAft>
              <a:buNone/>
            </a:pPr>
            <a:r>
              <a:rPr lang="en-US" sz="1300">
                <a:solidFill>
                  <a:srgbClr val="0000FF"/>
                </a:solidFill>
                <a:latin typeface="Arial"/>
                <a:ea typeface="Arial"/>
                <a:cs typeface="Arial"/>
                <a:sym typeface="Arial"/>
              </a:rPr>
              <a:t>the web server will close the TCP connection immediately  after the transfer of this response</a:t>
            </a:r>
            <a:endParaRPr sz="1300">
              <a:latin typeface="Arial"/>
              <a:ea typeface="Arial"/>
              <a:cs typeface="Arial"/>
              <a:sym typeface="Arial"/>
            </a:endParaRPr>
          </a:p>
        </p:txBody>
      </p:sp>
      <p:sp>
        <p:nvSpPr>
          <p:cNvPr id="163" name="Google Shape;163;p20"/>
          <p:cNvSpPr/>
          <p:nvPr/>
        </p:nvSpPr>
        <p:spPr>
          <a:xfrm>
            <a:off x="2896870" y="3764279"/>
            <a:ext cx="2498090" cy="259079"/>
          </a:xfrm>
          <a:custGeom>
            <a:rect b="b" l="l" r="r" t="t"/>
            <a:pathLst>
              <a:path extrusionOk="0" h="259079" w="2498090">
                <a:moveTo>
                  <a:pt x="0" y="0"/>
                </a:moveTo>
                <a:lnTo>
                  <a:pt x="2498090" y="259080"/>
                </a:lnTo>
              </a:path>
            </a:pathLst>
          </a:custGeom>
          <a:noFill/>
          <a:ln cap="flat" cmpd="sng" w="9525">
            <a:solidFill>
              <a:srgbClr val="3364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20"/>
          <p:cNvSpPr/>
          <p:nvPr/>
        </p:nvSpPr>
        <p:spPr>
          <a:xfrm>
            <a:off x="2743200" y="3712209"/>
            <a:ext cx="166370" cy="107950"/>
          </a:xfrm>
          <a:custGeom>
            <a:rect b="b" l="l" r="r" t="t"/>
            <a:pathLst>
              <a:path extrusionOk="0" h="107950" w="166369">
                <a:moveTo>
                  <a:pt x="166369" y="0"/>
                </a:moveTo>
                <a:lnTo>
                  <a:pt x="0" y="36829"/>
                </a:lnTo>
                <a:lnTo>
                  <a:pt x="154939" y="107950"/>
                </a:lnTo>
                <a:lnTo>
                  <a:pt x="166369" y="0"/>
                </a:lnTo>
                <a:close/>
              </a:path>
            </a:pathLst>
          </a:custGeom>
          <a:solidFill>
            <a:srgbClr val="3364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4295140" y="554990"/>
            <a:ext cx="148399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HTTP</a:t>
            </a:r>
            <a:endParaRPr/>
          </a:p>
        </p:txBody>
      </p:sp>
      <p:sp>
        <p:nvSpPr>
          <p:cNvPr id="170" name="Google Shape;170;p21"/>
          <p:cNvSpPr txBox="1"/>
          <p:nvPr/>
        </p:nvSpPr>
        <p:spPr>
          <a:xfrm>
            <a:off x="923289" y="1720850"/>
            <a:ext cx="8521700" cy="4170679"/>
          </a:xfrm>
          <a:prstGeom prst="rect">
            <a:avLst/>
          </a:prstGeom>
          <a:noFill/>
          <a:ln>
            <a:noFill/>
          </a:ln>
        </p:spPr>
        <p:txBody>
          <a:bodyPr anchorCtr="0" anchor="t" bIns="0" lIns="0" spcFirstLastPara="1" rIns="0" wrap="square" tIns="53325">
            <a:noAutofit/>
          </a:bodyPr>
          <a:lstStyle/>
          <a:p>
            <a:pPr indent="0" lvl="0" marL="12700" marR="5080" rtl="0" algn="l">
              <a:lnSpc>
                <a:spcPct val="112500"/>
              </a:lnSpc>
              <a:spcBef>
                <a:spcPts val="0"/>
              </a:spcBef>
              <a:spcAft>
                <a:spcPts val="0"/>
              </a:spcAft>
              <a:buNone/>
            </a:pPr>
            <a:r>
              <a:rPr lang="en-US" sz="3200">
                <a:latin typeface="Arial"/>
                <a:ea typeface="Arial"/>
                <a:cs typeface="Arial"/>
                <a:sym typeface="Arial"/>
              </a:rPr>
              <a:t>A client request (consisting in this case of the  request line and only one header field) is  followed by a blank line, so that the request  ends with a double newline, each in the form of  a carriage return followed by a line feed. The  "Host" field distinguishes between various DNS  names sharing a single IP address, allowing  name-based virtual hosting. While optional in  HTTP/1.0, it is mandatory in HTTP/1.1</a:t>
            </a:r>
            <a:endParaRPr sz="3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2962910" y="554990"/>
            <a:ext cx="41465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HTTP Response</a:t>
            </a:r>
            <a:endParaRPr/>
          </a:p>
        </p:txBody>
      </p:sp>
      <p:sp>
        <p:nvSpPr>
          <p:cNvPr id="176" name="Google Shape;176;p22"/>
          <p:cNvSpPr txBox="1"/>
          <p:nvPr/>
        </p:nvSpPr>
        <p:spPr>
          <a:xfrm>
            <a:off x="822960" y="1725930"/>
            <a:ext cx="8317230" cy="4410075"/>
          </a:xfrm>
          <a:prstGeom prst="rect">
            <a:avLst/>
          </a:prstGeom>
          <a:noFill/>
          <a:ln>
            <a:noFill/>
          </a:ln>
        </p:spPr>
        <p:txBody>
          <a:bodyPr anchorCtr="0" anchor="t" bIns="0" lIns="0" spcFirstLastPara="1" rIns="0" wrap="square" tIns="45700">
            <a:noAutofit/>
          </a:bodyPr>
          <a:lstStyle/>
          <a:p>
            <a:pPr indent="0" lvl="0" marL="12700" marR="286385" rtl="0" algn="l">
              <a:lnSpc>
                <a:spcPct val="112653"/>
              </a:lnSpc>
              <a:spcBef>
                <a:spcPts val="0"/>
              </a:spcBef>
              <a:spcAft>
                <a:spcPts val="0"/>
              </a:spcAft>
              <a:buNone/>
            </a:pPr>
            <a:r>
              <a:rPr lang="en-US" sz="2450">
                <a:latin typeface="Arial"/>
                <a:ea typeface="Arial"/>
                <a:cs typeface="Arial"/>
                <a:sym typeface="Arial"/>
              </a:rPr>
              <a:t>Stateless - minimizes the amount of data that needs to be  transferred</a:t>
            </a:r>
            <a:endParaRPr sz="2450">
              <a:latin typeface="Arial"/>
              <a:ea typeface="Arial"/>
              <a:cs typeface="Arial"/>
              <a:sym typeface="Arial"/>
            </a:endParaRPr>
          </a:p>
          <a:p>
            <a:pPr indent="0" lvl="0" marL="12700" marR="5080" rtl="0" algn="just">
              <a:lnSpc>
                <a:spcPct val="112653"/>
              </a:lnSpc>
              <a:spcBef>
                <a:spcPts val="1100"/>
              </a:spcBef>
              <a:spcAft>
                <a:spcPts val="0"/>
              </a:spcAft>
              <a:buNone/>
            </a:pPr>
            <a:r>
              <a:rPr lang="en-US" sz="2450">
                <a:latin typeface="Arial"/>
                <a:ea typeface="Arial"/>
                <a:cs typeface="Arial"/>
                <a:sym typeface="Arial"/>
              </a:rPr>
              <a:t>to track the user's progress from page to page, for example  when a web server is required to customize the content of a  web page for a user. Solutions for these cases include:</a:t>
            </a:r>
            <a:endParaRPr sz="2450">
              <a:latin typeface="Arial"/>
              <a:ea typeface="Arial"/>
              <a:cs typeface="Arial"/>
              <a:sym typeface="Arial"/>
            </a:endParaRPr>
          </a:p>
          <a:p>
            <a:pPr indent="0" lvl="0" marL="0" marR="0" rtl="0" algn="l">
              <a:lnSpc>
                <a:spcPct val="100000"/>
              </a:lnSpc>
              <a:spcBef>
                <a:spcPts val="25"/>
              </a:spcBef>
              <a:spcAft>
                <a:spcPts val="0"/>
              </a:spcAft>
              <a:buNone/>
            </a:pPr>
            <a:r>
              <a:t/>
            </a:r>
            <a:endParaRPr sz="3900">
              <a:latin typeface="Times New Roman"/>
              <a:ea typeface="Times New Roman"/>
              <a:cs typeface="Times New Roman"/>
              <a:sym typeface="Times New Roman"/>
            </a:endParaRPr>
          </a:p>
          <a:p>
            <a:pPr indent="-248920" lvl="0" marL="345440" marR="0" rtl="0" algn="l">
              <a:lnSpc>
                <a:spcPct val="100000"/>
              </a:lnSpc>
              <a:spcBef>
                <a:spcPts val="0"/>
              </a:spcBef>
              <a:spcAft>
                <a:spcPts val="0"/>
              </a:spcAft>
              <a:buSzPts val="1600"/>
              <a:buFont typeface="Trebuchet MS"/>
              <a:buChar char="–"/>
            </a:pPr>
            <a:r>
              <a:rPr lang="en-US" sz="2150">
                <a:latin typeface="Arial"/>
                <a:ea typeface="Arial"/>
                <a:cs typeface="Arial"/>
                <a:sym typeface="Arial"/>
              </a:rPr>
              <a:t>the use of HTTP cookies.</a:t>
            </a:r>
            <a:endParaRPr sz="2150">
              <a:latin typeface="Arial"/>
              <a:ea typeface="Arial"/>
              <a:cs typeface="Arial"/>
              <a:sym typeface="Arial"/>
            </a:endParaRPr>
          </a:p>
          <a:p>
            <a:pPr indent="-248920" lvl="0" marL="345440" marR="0" rtl="0" algn="l">
              <a:lnSpc>
                <a:spcPct val="100000"/>
              </a:lnSpc>
              <a:spcBef>
                <a:spcPts val="700"/>
              </a:spcBef>
              <a:spcAft>
                <a:spcPts val="0"/>
              </a:spcAft>
              <a:buSzPts val="1600"/>
              <a:buFont typeface="Trebuchet MS"/>
              <a:buChar char="–"/>
            </a:pPr>
            <a:r>
              <a:rPr lang="en-US" sz="2150">
                <a:latin typeface="Arial"/>
                <a:ea typeface="Arial"/>
                <a:cs typeface="Arial"/>
                <a:sym typeface="Arial"/>
              </a:rPr>
              <a:t>server side sessions,</a:t>
            </a:r>
            <a:endParaRPr sz="2150">
              <a:latin typeface="Arial"/>
              <a:ea typeface="Arial"/>
              <a:cs typeface="Arial"/>
              <a:sym typeface="Arial"/>
            </a:endParaRPr>
          </a:p>
          <a:p>
            <a:pPr indent="-248920" lvl="0" marL="345440" marR="0" rtl="0" algn="l">
              <a:lnSpc>
                <a:spcPct val="100000"/>
              </a:lnSpc>
              <a:spcBef>
                <a:spcPts val="710"/>
              </a:spcBef>
              <a:spcAft>
                <a:spcPts val="0"/>
              </a:spcAft>
              <a:buSzPts val="1600"/>
              <a:buFont typeface="Trebuchet MS"/>
              <a:buChar char="–"/>
            </a:pPr>
            <a:r>
              <a:rPr lang="en-US" sz="2150">
                <a:latin typeface="Arial"/>
                <a:ea typeface="Arial"/>
                <a:cs typeface="Arial"/>
                <a:sym typeface="Arial"/>
              </a:rPr>
              <a:t>hidden variables (when the current page contains a form), and</a:t>
            </a:r>
            <a:endParaRPr sz="2150">
              <a:latin typeface="Arial"/>
              <a:ea typeface="Arial"/>
              <a:cs typeface="Arial"/>
              <a:sym typeface="Arial"/>
            </a:endParaRPr>
          </a:p>
          <a:p>
            <a:pPr indent="-248920" lvl="0" marL="345440" marR="226059" rtl="0" algn="l">
              <a:lnSpc>
                <a:spcPct val="112093"/>
              </a:lnSpc>
              <a:spcBef>
                <a:spcPts val="930"/>
              </a:spcBef>
              <a:spcAft>
                <a:spcPts val="0"/>
              </a:spcAft>
              <a:buSzPts val="1600"/>
              <a:buFont typeface="Trebuchet MS"/>
              <a:buChar char="–"/>
            </a:pPr>
            <a:r>
              <a:rPr lang="en-US" sz="2150">
                <a:latin typeface="Arial"/>
                <a:ea typeface="Arial"/>
                <a:cs typeface="Arial"/>
                <a:sym typeface="Arial"/>
              </a:rPr>
              <a:t>URL-rewriting using URI-encoded parameters, e.g., /index.php?  session_id=some_unique_session_code.</a:t>
            </a:r>
            <a:endParaRPr sz="21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2762250" y="554990"/>
            <a:ext cx="454850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HTTP and HTTPS</a:t>
            </a:r>
            <a:endParaRPr/>
          </a:p>
        </p:txBody>
      </p:sp>
      <p:sp>
        <p:nvSpPr>
          <p:cNvPr id="182" name="Google Shape;182;p23"/>
          <p:cNvSpPr txBox="1"/>
          <p:nvPr>
            <p:ph idx="1" type="body"/>
          </p:nvPr>
        </p:nvSpPr>
        <p:spPr>
          <a:xfrm>
            <a:off x="518795" y="1722120"/>
            <a:ext cx="9046210" cy="4400550"/>
          </a:xfrm>
          <a:prstGeom prst="rect">
            <a:avLst/>
          </a:prstGeom>
          <a:noFill/>
          <a:ln>
            <a:noFill/>
          </a:ln>
        </p:spPr>
        <p:txBody>
          <a:bodyPr anchorCtr="0" anchor="t" bIns="0" lIns="0" spcFirstLastPara="1" rIns="0" wrap="square" tIns="41275">
            <a:noAutofit/>
          </a:bodyPr>
          <a:lstStyle/>
          <a:p>
            <a:pPr indent="0" lvl="0" marL="395605" marR="5080" rtl="0" algn="l">
              <a:lnSpc>
                <a:spcPct val="93500"/>
              </a:lnSpc>
              <a:spcBef>
                <a:spcPts val="0"/>
              </a:spcBef>
              <a:spcAft>
                <a:spcPts val="0"/>
              </a:spcAft>
              <a:buNone/>
            </a:pPr>
            <a:r>
              <a:rPr lang="en-US"/>
              <a:t>Hyper Text Transfer Protocol Secure (HTTPS) is  the secure version of HTTP (port 80), the protocol  over which data is sent between your browser and  the website that you are connected to. The 'S' at  the end of HTTPS (port 443) stands for 'Secure'. It  means all communications between your browser  and the website are encrypted. This helps keep  communications secure. Some search engines  (e.g. Google) now give preference to sites with  HTTPS.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4325620" y="554990"/>
            <a:ext cx="142240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URLs</a:t>
            </a:r>
            <a:endParaRPr/>
          </a:p>
        </p:txBody>
      </p:sp>
      <p:sp>
        <p:nvSpPr>
          <p:cNvPr id="188" name="Google Shape;188;p24"/>
          <p:cNvSpPr txBox="1"/>
          <p:nvPr/>
        </p:nvSpPr>
        <p:spPr>
          <a:xfrm>
            <a:off x="570230" y="183260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89" name="Google Shape;189;p24"/>
          <p:cNvSpPr txBox="1"/>
          <p:nvPr/>
        </p:nvSpPr>
        <p:spPr>
          <a:xfrm>
            <a:off x="570230" y="266572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90" name="Google Shape;190;p24"/>
          <p:cNvSpPr txBox="1"/>
          <p:nvPr/>
        </p:nvSpPr>
        <p:spPr>
          <a:xfrm>
            <a:off x="570230" y="3162300"/>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91" name="Google Shape;191;p24"/>
          <p:cNvSpPr txBox="1"/>
          <p:nvPr/>
        </p:nvSpPr>
        <p:spPr>
          <a:xfrm>
            <a:off x="570230" y="3996690"/>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92" name="Google Shape;192;p24"/>
          <p:cNvSpPr txBox="1"/>
          <p:nvPr/>
        </p:nvSpPr>
        <p:spPr>
          <a:xfrm>
            <a:off x="570230" y="482980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93" name="Google Shape;193;p24"/>
          <p:cNvSpPr txBox="1"/>
          <p:nvPr/>
        </p:nvSpPr>
        <p:spPr>
          <a:xfrm>
            <a:off x="570230" y="532637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94" name="Google Shape;194;p24"/>
          <p:cNvSpPr txBox="1"/>
          <p:nvPr/>
        </p:nvSpPr>
        <p:spPr>
          <a:xfrm>
            <a:off x="570230" y="5822950"/>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195" name="Google Shape;195;p24"/>
          <p:cNvSpPr txBox="1"/>
          <p:nvPr/>
        </p:nvSpPr>
        <p:spPr>
          <a:xfrm>
            <a:off x="810259" y="1728469"/>
            <a:ext cx="8346440" cy="4375785"/>
          </a:xfrm>
          <a:prstGeom prst="rect">
            <a:avLst/>
          </a:prstGeom>
          <a:noFill/>
          <a:ln>
            <a:noFill/>
          </a:ln>
        </p:spPr>
        <p:txBody>
          <a:bodyPr anchorCtr="0" anchor="t" bIns="0" lIns="0" spcFirstLastPara="1" rIns="0" wrap="square" tIns="44450">
            <a:noAutofit/>
          </a:bodyPr>
          <a:lstStyle/>
          <a:p>
            <a:pPr indent="0" lvl="0" marL="12700" marR="488950" rtl="0" algn="l">
              <a:lnSpc>
                <a:spcPct val="112765"/>
              </a:lnSpc>
              <a:spcBef>
                <a:spcPts val="0"/>
              </a:spcBef>
              <a:spcAft>
                <a:spcPts val="0"/>
              </a:spcAft>
              <a:buNone/>
            </a:pPr>
            <a:r>
              <a:rPr lang="en-US" sz="2350">
                <a:latin typeface="Arial"/>
                <a:ea typeface="Arial"/>
                <a:cs typeface="Arial"/>
                <a:sym typeface="Arial"/>
              </a:rPr>
              <a:t>URL is an abbreviation that stands for "Universal Resource  Locator."</a:t>
            </a:r>
            <a:endParaRPr sz="2350">
              <a:latin typeface="Arial"/>
              <a:ea typeface="Arial"/>
              <a:cs typeface="Arial"/>
              <a:sym typeface="Arial"/>
            </a:endParaRPr>
          </a:p>
          <a:p>
            <a:pPr indent="0" lvl="0" marL="12700" marR="0" rtl="0" algn="l">
              <a:lnSpc>
                <a:spcPct val="100000"/>
              </a:lnSpc>
              <a:spcBef>
                <a:spcPts val="1030"/>
              </a:spcBef>
              <a:spcAft>
                <a:spcPts val="0"/>
              </a:spcAft>
              <a:buNone/>
            </a:pPr>
            <a:r>
              <a:rPr lang="en-US" sz="2350">
                <a:latin typeface="Arial"/>
                <a:ea typeface="Arial"/>
                <a:cs typeface="Arial"/>
                <a:sym typeface="Arial"/>
              </a:rPr>
              <a:t>easy for people to remember and to use</a:t>
            </a:r>
            <a:endParaRPr sz="2350">
              <a:latin typeface="Arial"/>
              <a:ea typeface="Arial"/>
              <a:cs typeface="Arial"/>
              <a:sym typeface="Arial"/>
            </a:endParaRPr>
          </a:p>
          <a:p>
            <a:pPr indent="0" lvl="0" marL="12700" marR="5080" rtl="0" algn="l">
              <a:lnSpc>
                <a:spcPct val="113191"/>
              </a:lnSpc>
              <a:spcBef>
                <a:spcPts val="1310"/>
              </a:spcBef>
              <a:spcAft>
                <a:spcPts val="0"/>
              </a:spcAft>
              <a:buNone/>
            </a:pPr>
            <a:r>
              <a:rPr lang="en-US" sz="2350">
                <a:latin typeface="Arial"/>
                <a:ea typeface="Arial"/>
                <a:cs typeface="Arial"/>
                <a:sym typeface="Arial"/>
              </a:rPr>
              <a:t>web browser finds web pages using an IP, or Internet Protocol.  The IP is a series of numbers.</a:t>
            </a:r>
            <a:endParaRPr sz="2350">
              <a:latin typeface="Arial"/>
              <a:ea typeface="Arial"/>
              <a:cs typeface="Arial"/>
              <a:sym typeface="Arial"/>
            </a:endParaRPr>
          </a:p>
          <a:p>
            <a:pPr indent="0" lvl="0" marL="12700" marR="1111250" rtl="0" algn="l">
              <a:lnSpc>
                <a:spcPct val="113191"/>
              </a:lnSpc>
              <a:spcBef>
                <a:spcPts val="1240"/>
              </a:spcBef>
              <a:spcAft>
                <a:spcPts val="0"/>
              </a:spcAft>
              <a:buNone/>
            </a:pPr>
            <a:r>
              <a:rPr lang="en-US" sz="2350">
                <a:latin typeface="Arial"/>
                <a:ea typeface="Arial"/>
                <a:cs typeface="Arial"/>
                <a:sym typeface="Arial"/>
              </a:rPr>
              <a:t>DNS (Domain Name Server) translates the URL to the  corresponding IP</a:t>
            </a:r>
            <a:endParaRPr sz="2350">
              <a:latin typeface="Arial"/>
              <a:ea typeface="Arial"/>
              <a:cs typeface="Arial"/>
              <a:sym typeface="Arial"/>
            </a:endParaRPr>
          </a:p>
          <a:p>
            <a:pPr indent="0" lvl="0" marL="12700" marR="0" rtl="0" algn="l">
              <a:lnSpc>
                <a:spcPct val="100000"/>
              </a:lnSpc>
              <a:spcBef>
                <a:spcPts val="1030"/>
              </a:spcBef>
              <a:spcAft>
                <a:spcPts val="0"/>
              </a:spcAft>
              <a:buNone/>
            </a:pPr>
            <a:r>
              <a:rPr lang="en-US" sz="2350">
                <a:latin typeface="Arial"/>
                <a:ea typeface="Arial"/>
                <a:cs typeface="Arial"/>
                <a:sym typeface="Arial"/>
              </a:rPr>
              <a:t>193.46.215.134</a:t>
            </a:r>
            <a:endParaRPr sz="2350">
              <a:latin typeface="Arial"/>
              <a:ea typeface="Arial"/>
              <a:cs typeface="Arial"/>
              <a:sym typeface="Arial"/>
            </a:endParaRPr>
          </a:p>
          <a:p>
            <a:pPr indent="0" lvl="0" marL="12700" marR="2578735" rtl="0" algn="l">
              <a:lnSpc>
                <a:spcPct val="138300"/>
              </a:lnSpc>
              <a:spcBef>
                <a:spcPts val="10"/>
              </a:spcBef>
              <a:spcAft>
                <a:spcPts val="0"/>
              </a:spcAft>
              <a:buNone/>
            </a:pPr>
            <a:r>
              <a:rPr lang="en-US" sz="2350">
                <a:latin typeface="Arial"/>
                <a:ea typeface="Arial"/>
                <a:cs typeface="Arial"/>
                <a:sym typeface="Arial"/>
              </a:rPr>
              <a:t>nslookup, </a:t>
            </a:r>
            <a:r>
              <a:rPr lang="en-US" sz="2350" u="sng">
                <a:solidFill>
                  <a:schemeClr val="hlink"/>
                </a:solidFill>
                <a:latin typeface="Arial"/>
                <a:ea typeface="Arial"/>
                <a:cs typeface="Arial"/>
                <a:sym typeface="Arial"/>
                <a:hlinkClick r:id="rId3"/>
              </a:rPr>
              <a:t>https://www.whatismyip.com/ </a:t>
            </a:r>
            <a:r>
              <a:rPr lang="en-US" sz="2350">
                <a:latin typeface="Arial"/>
                <a:ea typeface="Arial"/>
                <a:cs typeface="Arial"/>
                <a:sym typeface="Arial"/>
              </a:rPr>
              <a:t> Public IP (file server or website) , private IP</a:t>
            </a:r>
            <a:endParaRPr sz="235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310890" y="554990"/>
            <a:ext cx="3449954"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URL structure</a:t>
            </a:r>
            <a:endParaRPr/>
          </a:p>
        </p:txBody>
      </p:sp>
      <p:sp>
        <p:nvSpPr>
          <p:cNvPr id="201" name="Google Shape;201;p25"/>
          <p:cNvSpPr txBox="1"/>
          <p:nvPr/>
        </p:nvSpPr>
        <p:spPr>
          <a:xfrm>
            <a:off x="556259" y="1818639"/>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en-US" sz="850">
                <a:latin typeface="Trebuchet MS"/>
                <a:ea typeface="Trebuchet MS"/>
                <a:cs typeface="Trebuchet MS"/>
                <a:sym typeface="Trebuchet MS"/>
              </a:rPr>
              <a:t>●</a:t>
            </a:r>
            <a:endParaRPr sz="850">
              <a:latin typeface="Trebuchet MS"/>
              <a:ea typeface="Trebuchet MS"/>
              <a:cs typeface="Trebuchet MS"/>
              <a:sym typeface="Trebuchet MS"/>
            </a:endParaRPr>
          </a:p>
        </p:txBody>
      </p:sp>
      <p:sp>
        <p:nvSpPr>
          <p:cNvPr id="202" name="Google Shape;202;p25"/>
          <p:cNvSpPr txBox="1"/>
          <p:nvPr/>
        </p:nvSpPr>
        <p:spPr>
          <a:xfrm>
            <a:off x="556259" y="2526029"/>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en-US" sz="850">
                <a:latin typeface="Trebuchet MS"/>
                <a:ea typeface="Trebuchet MS"/>
                <a:cs typeface="Trebuchet MS"/>
                <a:sym typeface="Trebuchet MS"/>
              </a:rPr>
              <a:t>●</a:t>
            </a:r>
            <a:endParaRPr sz="850">
              <a:latin typeface="Trebuchet MS"/>
              <a:ea typeface="Trebuchet MS"/>
              <a:cs typeface="Trebuchet MS"/>
              <a:sym typeface="Trebuchet MS"/>
            </a:endParaRPr>
          </a:p>
        </p:txBody>
      </p:sp>
      <p:sp>
        <p:nvSpPr>
          <p:cNvPr id="203" name="Google Shape;203;p25"/>
          <p:cNvSpPr txBox="1"/>
          <p:nvPr/>
        </p:nvSpPr>
        <p:spPr>
          <a:xfrm>
            <a:off x="556259" y="3952239"/>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en-US" sz="850">
                <a:latin typeface="Trebuchet MS"/>
                <a:ea typeface="Trebuchet MS"/>
                <a:cs typeface="Trebuchet MS"/>
                <a:sym typeface="Trebuchet MS"/>
              </a:rPr>
              <a:t>●</a:t>
            </a:r>
            <a:endParaRPr sz="850">
              <a:latin typeface="Trebuchet MS"/>
              <a:ea typeface="Trebuchet MS"/>
              <a:cs typeface="Trebuchet MS"/>
              <a:sym typeface="Trebuchet MS"/>
            </a:endParaRPr>
          </a:p>
        </p:txBody>
      </p:sp>
      <p:sp>
        <p:nvSpPr>
          <p:cNvPr id="204" name="Google Shape;204;p25"/>
          <p:cNvSpPr txBox="1"/>
          <p:nvPr/>
        </p:nvSpPr>
        <p:spPr>
          <a:xfrm>
            <a:off x="750569" y="1654120"/>
            <a:ext cx="8823960" cy="4402455"/>
          </a:xfrm>
          <a:prstGeom prst="rect">
            <a:avLst/>
          </a:prstGeom>
          <a:noFill/>
          <a:ln>
            <a:noFill/>
          </a:ln>
        </p:spPr>
        <p:txBody>
          <a:bodyPr anchorCtr="0" anchor="t" bIns="0" lIns="0" spcFirstLastPara="1" rIns="0" wrap="square" tIns="95875">
            <a:noAutofit/>
          </a:bodyPr>
          <a:lstStyle/>
          <a:p>
            <a:pPr indent="0" lvl="0" marL="12700" marR="0" rtl="0" algn="l">
              <a:lnSpc>
                <a:spcPct val="100000"/>
              </a:lnSpc>
              <a:spcBef>
                <a:spcPts val="0"/>
              </a:spcBef>
              <a:spcAft>
                <a:spcPts val="0"/>
              </a:spcAft>
              <a:buNone/>
            </a:pPr>
            <a:r>
              <a:rPr lang="en-US" sz="1900">
                <a:latin typeface="Arial"/>
                <a:ea typeface="Arial"/>
                <a:cs typeface="Arial"/>
                <a:sym typeface="Arial"/>
              </a:rPr>
              <a:t>The protocol identifier and</a:t>
            </a:r>
            <a:endParaRPr sz="1900">
              <a:latin typeface="Arial"/>
              <a:ea typeface="Arial"/>
              <a:cs typeface="Arial"/>
              <a:sym typeface="Arial"/>
            </a:endParaRPr>
          </a:p>
          <a:p>
            <a:pPr indent="-194309" lvl="0" marL="271780" marR="0" rtl="0" algn="l">
              <a:lnSpc>
                <a:spcPct val="100000"/>
              </a:lnSpc>
              <a:spcBef>
                <a:spcPts val="590"/>
              </a:spcBef>
              <a:spcAft>
                <a:spcPts val="0"/>
              </a:spcAft>
              <a:buSzPts val="1250"/>
              <a:buFont typeface="Trebuchet MS"/>
              <a:buChar char="–"/>
            </a:pPr>
            <a:r>
              <a:rPr lang="en-US" sz="1650">
                <a:latin typeface="Arial"/>
                <a:ea typeface="Arial"/>
                <a:cs typeface="Arial"/>
                <a:sym typeface="Arial"/>
              </a:rPr>
              <a:t>It (usually, but not always) starts with "http://" or "https://" other protocols: ftp, gopher,file</a:t>
            </a:r>
            <a:endParaRPr sz="1650">
              <a:latin typeface="Arial"/>
              <a:ea typeface="Arial"/>
              <a:cs typeface="Arial"/>
              <a:sym typeface="Arial"/>
            </a:endParaRPr>
          </a:p>
          <a:p>
            <a:pPr indent="0" lvl="0" marL="12700" marR="0" rtl="0" algn="l">
              <a:lnSpc>
                <a:spcPct val="100000"/>
              </a:lnSpc>
              <a:spcBef>
                <a:spcPts val="730"/>
              </a:spcBef>
              <a:spcAft>
                <a:spcPts val="0"/>
              </a:spcAft>
              <a:buNone/>
            </a:pPr>
            <a:r>
              <a:rPr lang="en-US" sz="1900">
                <a:latin typeface="Arial"/>
                <a:ea typeface="Arial"/>
                <a:cs typeface="Arial"/>
                <a:sym typeface="Arial"/>
              </a:rPr>
              <a:t>The resource name</a:t>
            </a:r>
            <a:endParaRPr sz="1900">
              <a:latin typeface="Arial"/>
              <a:ea typeface="Arial"/>
              <a:cs typeface="Arial"/>
              <a:sym typeface="Arial"/>
            </a:endParaRPr>
          </a:p>
          <a:p>
            <a:pPr indent="-194309" lvl="0" marL="271780" marR="5080" rtl="0" algn="l">
              <a:lnSpc>
                <a:spcPct val="95300"/>
              </a:lnSpc>
              <a:spcBef>
                <a:spcPts val="670"/>
              </a:spcBef>
              <a:spcAft>
                <a:spcPts val="0"/>
              </a:spcAft>
              <a:buSzPts val="1250"/>
              <a:buFont typeface="Trebuchet MS"/>
              <a:buChar char="–"/>
            </a:pPr>
            <a:r>
              <a:rPr lang="en-US" sz="1650">
                <a:latin typeface="Arial"/>
                <a:ea typeface="Arial"/>
                <a:cs typeface="Arial"/>
                <a:sym typeface="Arial"/>
              </a:rPr>
              <a:t>host name (the name of the machine the resource lives on), filename (the pathname to the  file on the machine), port number (the port number to connect to, optional), reference (a  reference to a named anchor within a resource; usually identifies a specific location within  a file,optional)</a:t>
            </a:r>
            <a:endParaRPr sz="1650">
              <a:latin typeface="Arial"/>
              <a:ea typeface="Arial"/>
              <a:cs typeface="Arial"/>
              <a:sym typeface="Arial"/>
            </a:endParaRPr>
          </a:p>
          <a:p>
            <a:pPr indent="0" lvl="0" marL="12700" marR="0" rtl="0" algn="l">
              <a:lnSpc>
                <a:spcPct val="100000"/>
              </a:lnSpc>
              <a:spcBef>
                <a:spcPts val="730"/>
              </a:spcBef>
              <a:spcAft>
                <a:spcPts val="0"/>
              </a:spcAft>
              <a:buNone/>
            </a:pPr>
            <a:r>
              <a:rPr lang="en-US" sz="1900">
                <a:latin typeface="Arial"/>
                <a:ea typeface="Arial"/>
                <a:cs typeface="Arial"/>
                <a:sym typeface="Arial"/>
              </a:rPr>
              <a:t>Typical URL</a:t>
            </a:r>
            <a:endParaRPr sz="1900">
              <a:latin typeface="Arial"/>
              <a:ea typeface="Arial"/>
              <a:cs typeface="Arial"/>
              <a:sym typeface="Arial"/>
            </a:endParaRPr>
          </a:p>
          <a:p>
            <a:pPr indent="-194309" lvl="0" marL="271780" marR="0" rtl="0" algn="l">
              <a:lnSpc>
                <a:spcPct val="100000"/>
              </a:lnSpc>
              <a:spcBef>
                <a:spcPts val="580"/>
              </a:spcBef>
              <a:spcAft>
                <a:spcPts val="0"/>
              </a:spcAft>
              <a:buSzPts val="1250"/>
              <a:buFont typeface="Trebuchet MS"/>
              <a:buChar char="–"/>
            </a:pPr>
            <a:r>
              <a:rPr lang="en-US" sz="1650">
                <a:latin typeface="Arial"/>
                <a:ea typeface="Arial"/>
                <a:cs typeface="Arial"/>
                <a:sym typeface="Arial"/>
              </a:rPr>
              <a:t>It is often followed by "www"</a:t>
            </a:r>
            <a:endParaRPr sz="1650">
              <a:latin typeface="Arial"/>
              <a:ea typeface="Arial"/>
              <a:cs typeface="Arial"/>
              <a:sym typeface="Arial"/>
            </a:endParaRPr>
          </a:p>
          <a:p>
            <a:pPr indent="-194309" lvl="0" marL="271780" marR="0" rtl="0" algn="l">
              <a:lnSpc>
                <a:spcPct val="100000"/>
              </a:lnSpc>
              <a:spcBef>
                <a:spcPts val="590"/>
              </a:spcBef>
              <a:spcAft>
                <a:spcPts val="0"/>
              </a:spcAft>
              <a:buSzPts val="1250"/>
              <a:buFont typeface="Trebuchet MS"/>
              <a:buChar char="–"/>
            </a:pPr>
            <a:r>
              <a:rPr lang="en-US" sz="1650">
                <a:latin typeface="Arial"/>
                <a:ea typeface="Arial"/>
                <a:cs typeface="Arial"/>
                <a:sym typeface="Arial"/>
              </a:rPr>
              <a:t>Followed by the name of the website you want to visit</a:t>
            </a:r>
            <a:endParaRPr sz="1650">
              <a:latin typeface="Arial"/>
              <a:ea typeface="Arial"/>
              <a:cs typeface="Arial"/>
              <a:sym typeface="Arial"/>
            </a:endParaRPr>
          </a:p>
          <a:p>
            <a:pPr indent="-194309" lvl="0" marL="271780" marR="0" rtl="0" algn="l">
              <a:lnSpc>
                <a:spcPct val="117272"/>
              </a:lnSpc>
              <a:spcBef>
                <a:spcPts val="580"/>
              </a:spcBef>
              <a:spcAft>
                <a:spcPts val="0"/>
              </a:spcAft>
              <a:buSzPts val="1250"/>
              <a:buFont typeface="Trebuchet MS"/>
              <a:buChar char="–"/>
            </a:pPr>
            <a:r>
              <a:rPr lang="en-US" sz="1650">
                <a:latin typeface="Arial"/>
                <a:ea typeface="Arial"/>
                <a:cs typeface="Arial"/>
                <a:sym typeface="Arial"/>
              </a:rPr>
              <a:t>then by specific directories where the information you want to read is stored, separated by</a:t>
            </a:r>
            <a:endParaRPr sz="1650">
              <a:latin typeface="Arial"/>
              <a:ea typeface="Arial"/>
              <a:cs typeface="Arial"/>
              <a:sym typeface="Arial"/>
            </a:endParaRPr>
          </a:p>
          <a:p>
            <a:pPr indent="0" lvl="0" marL="271780" marR="0" rtl="0" algn="l">
              <a:lnSpc>
                <a:spcPct val="117272"/>
              </a:lnSpc>
              <a:spcBef>
                <a:spcPts val="0"/>
              </a:spcBef>
              <a:spcAft>
                <a:spcPts val="0"/>
              </a:spcAft>
              <a:buNone/>
            </a:pPr>
            <a:r>
              <a:rPr lang="en-US" sz="1650">
                <a:latin typeface="Arial"/>
                <a:ea typeface="Arial"/>
                <a:cs typeface="Arial"/>
                <a:sym typeface="Arial"/>
              </a:rPr>
              <a:t>/</a:t>
            </a:r>
            <a:endParaRPr sz="1650">
              <a:latin typeface="Arial"/>
              <a:ea typeface="Arial"/>
              <a:cs typeface="Arial"/>
              <a:sym typeface="Arial"/>
            </a:endParaRPr>
          </a:p>
          <a:p>
            <a:pPr indent="-194309" lvl="0" marL="271780" marR="0" rtl="0" algn="l">
              <a:lnSpc>
                <a:spcPct val="100000"/>
              </a:lnSpc>
              <a:spcBef>
                <a:spcPts val="590"/>
              </a:spcBef>
              <a:spcAft>
                <a:spcPts val="0"/>
              </a:spcAft>
              <a:buSzPts val="1250"/>
              <a:buFont typeface="Trebuchet MS"/>
              <a:buChar char="–"/>
            </a:pPr>
            <a:r>
              <a:rPr lang="en-US" sz="1650">
                <a:latin typeface="Arial"/>
                <a:ea typeface="Arial"/>
                <a:cs typeface="Arial"/>
                <a:sym typeface="Arial"/>
              </a:rPr>
              <a:t>and finally, the location of the page you want to read.</a:t>
            </a:r>
            <a:endParaRPr sz="1650">
              <a:latin typeface="Arial"/>
              <a:ea typeface="Arial"/>
              <a:cs typeface="Arial"/>
              <a:sym typeface="Arial"/>
            </a:endParaRPr>
          </a:p>
          <a:p>
            <a:pPr indent="-194309" lvl="0" marL="271780" marR="0" rtl="0" algn="l">
              <a:lnSpc>
                <a:spcPct val="100000"/>
              </a:lnSpc>
              <a:spcBef>
                <a:spcPts val="580"/>
              </a:spcBef>
              <a:spcAft>
                <a:spcPts val="0"/>
              </a:spcAft>
              <a:buSzPts val="1250"/>
              <a:buFont typeface="Trebuchet MS"/>
              <a:buChar char="–"/>
            </a:pPr>
            <a:r>
              <a:rPr lang="en-US" sz="1650">
                <a:latin typeface="Arial"/>
                <a:ea typeface="Arial"/>
                <a:cs typeface="Arial"/>
                <a:sym typeface="Arial"/>
              </a:rPr>
              <a:t>Parts of a URL are case sensitive</a:t>
            </a:r>
            <a:endParaRPr sz="165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8" name="Shape 48"/>
        <p:cNvGrpSpPr/>
        <p:nvPr/>
      </p:nvGrpSpPr>
      <p:grpSpPr>
        <a:xfrm>
          <a:off x="0" y="0"/>
          <a:ext cx="0" cy="0"/>
          <a:chOff x="0" y="0"/>
          <a:chExt cx="0" cy="0"/>
        </a:xfrm>
      </p:grpSpPr>
      <p:sp>
        <p:nvSpPr>
          <p:cNvPr id="49" name="Google Shape;49;p8"/>
          <p:cNvSpPr txBox="1"/>
          <p:nvPr>
            <p:ph type="title"/>
          </p:nvPr>
        </p:nvSpPr>
        <p:spPr>
          <a:xfrm>
            <a:off x="770252" y="555000"/>
            <a:ext cx="64638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What is a website</a:t>
            </a:r>
            <a:endParaRPr/>
          </a:p>
        </p:txBody>
      </p:sp>
      <p:sp>
        <p:nvSpPr>
          <p:cNvPr id="50" name="Google Shape;50;p8"/>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0" i="0" lang="en-US" sz="1450" u="none" cap="none" strike="noStrike">
                <a:latin typeface="Trebuchet MS"/>
                <a:ea typeface="Trebuchet MS"/>
                <a:cs typeface="Trebuchet MS"/>
                <a:sym typeface="Trebuchet MS"/>
              </a:rPr>
              <a:t>●</a:t>
            </a:r>
            <a:endParaRPr b="0" i="0" sz="1450" u="none" cap="none" strike="noStrike">
              <a:latin typeface="Trebuchet MS"/>
              <a:ea typeface="Trebuchet MS"/>
              <a:cs typeface="Trebuchet MS"/>
              <a:sym typeface="Trebuchet MS"/>
            </a:endParaRPr>
          </a:p>
        </p:txBody>
      </p:sp>
      <p:sp>
        <p:nvSpPr>
          <p:cNvPr id="51" name="Google Shape;51;p8"/>
          <p:cNvSpPr txBox="1"/>
          <p:nvPr/>
        </p:nvSpPr>
        <p:spPr>
          <a:xfrm>
            <a:off x="599440" y="34099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0" i="0" lang="en-US" sz="1450" u="none" cap="none" strike="noStrike">
                <a:latin typeface="Trebuchet MS"/>
                <a:ea typeface="Trebuchet MS"/>
                <a:cs typeface="Trebuchet MS"/>
                <a:sym typeface="Trebuchet MS"/>
              </a:rPr>
              <a:t>●</a:t>
            </a:r>
            <a:endParaRPr b="0" i="0" sz="1450" u="none" cap="none" strike="noStrike">
              <a:latin typeface="Trebuchet MS"/>
              <a:ea typeface="Trebuchet MS"/>
              <a:cs typeface="Trebuchet MS"/>
              <a:sym typeface="Trebuchet MS"/>
            </a:endParaRPr>
          </a:p>
        </p:txBody>
      </p:sp>
      <p:sp>
        <p:nvSpPr>
          <p:cNvPr id="52" name="Google Shape;52;p8"/>
          <p:cNvSpPr txBox="1"/>
          <p:nvPr>
            <p:ph idx="1" type="body"/>
          </p:nvPr>
        </p:nvSpPr>
        <p:spPr>
          <a:xfrm>
            <a:off x="518795" y="1722120"/>
            <a:ext cx="9046210" cy="4400550"/>
          </a:xfrm>
          <a:prstGeom prst="rect">
            <a:avLst/>
          </a:prstGeom>
          <a:noFill/>
          <a:ln>
            <a:noFill/>
          </a:ln>
        </p:spPr>
        <p:txBody>
          <a:bodyPr anchorCtr="0" anchor="t" bIns="0" lIns="0" spcFirstLastPara="1" rIns="0" wrap="square" tIns="53325">
            <a:noAutofit/>
          </a:bodyPr>
          <a:lstStyle/>
          <a:p>
            <a:pPr indent="0" lvl="0" marL="417194" marR="392430" rtl="0" algn="l">
              <a:lnSpc>
                <a:spcPct val="112500"/>
              </a:lnSpc>
              <a:spcBef>
                <a:spcPts val="0"/>
              </a:spcBef>
              <a:spcAft>
                <a:spcPts val="0"/>
              </a:spcAft>
              <a:buNone/>
            </a:pPr>
            <a:r>
              <a:rPr lang="en-US" sz="3000">
                <a:solidFill>
                  <a:srgbClr val="666666"/>
                </a:solidFill>
              </a:rPr>
              <a:t>a collection of separate documents and files  (text, graphics, PDFs, etc.) that are usually  connected together in some way</a:t>
            </a:r>
            <a:endParaRPr sz="3000">
              <a:solidFill>
                <a:srgbClr val="666666"/>
              </a:solidFill>
            </a:endParaRPr>
          </a:p>
          <a:p>
            <a:pPr indent="0" lvl="0" marL="417194" marR="5080" rtl="0" algn="l">
              <a:lnSpc>
                <a:spcPct val="112500"/>
              </a:lnSpc>
              <a:spcBef>
                <a:spcPts val="1420"/>
              </a:spcBef>
              <a:spcAft>
                <a:spcPts val="0"/>
              </a:spcAft>
              <a:buNone/>
            </a:pPr>
            <a:r>
              <a:rPr lang="en-US" sz="3000">
                <a:solidFill>
                  <a:srgbClr val="666666"/>
                </a:solidFill>
              </a:rPr>
              <a:t>web pages are text documents which are  marked up in order to be displayed in a web  browser such as Google Chrome, Firefox,  Microsoft Internet Explorer or Edge, or Apple's  Safari</a:t>
            </a:r>
            <a:endParaRPr sz="30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532130" y="554990"/>
            <a:ext cx="899858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Front end	- Client-side Environment</a:t>
            </a:r>
            <a:endParaRPr/>
          </a:p>
        </p:txBody>
      </p:sp>
      <p:sp>
        <p:nvSpPr>
          <p:cNvPr id="210" name="Google Shape;210;p26"/>
          <p:cNvSpPr txBox="1"/>
          <p:nvPr/>
        </p:nvSpPr>
        <p:spPr>
          <a:xfrm>
            <a:off x="736600" y="2099310"/>
            <a:ext cx="8739505" cy="4047490"/>
          </a:xfrm>
          <a:prstGeom prst="rect">
            <a:avLst/>
          </a:prstGeom>
          <a:noFill/>
          <a:ln>
            <a:noFill/>
          </a:ln>
        </p:spPr>
        <p:txBody>
          <a:bodyPr anchorCtr="0" anchor="t" bIns="0" lIns="0" spcFirstLastPara="1" rIns="0" wrap="square" tIns="36825">
            <a:noAutofit/>
          </a:bodyPr>
          <a:lstStyle/>
          <a:p>
            <a:pPr indent="0" lvl="0" marL="12700" marR="15875" rtl="0" algn="just">
              <a:lnSpc>
                <a:spcPct val="113888"/>
              </a:lnSpc>
              <a:spcBef>
                <a:spcPts val="0"/>
              </a:spcBef>
              <a:spcAft>
                <a:spcPts val="0"/>
              </a:spcAft>
              <a:buNone/>
            </a:pPr>
            <a:r>
              <a:rPr lang="en-US" sz="1800">
                <a:latin typeface="Arial"/>
                <a:ea typeface="Arial"/>
                <a:cs typeface="Arial"/>
                <a:sym typeface="Arial"/>
              </a:rPr>
              <a:t>The client-side environment used to run scripts is usually a browser. The processing  takes place on the end users computer. The source code is transferred from the web  server to the users computer over the internet and run directly in the browser.</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12700" marR="5080" rtl="0" algn="l">
              <a:lnSpc>
                <a:spcPct val="95100"/>
              </a:lnSpc>
              <a:spcBef>
                <a:spcPts val="1315"/>
              </a:spcBef>
              <a:spcAft>
                <a:spcPts val="0"/>
              </a:spcAft>
              <a:buNone/>
            </a:pPr>
            <a:r>
              <a:rPr lang="en-US" sz="1800">
                <a:latin typeface="Arial"/>
                <a:ea typeface="Arial"/>
                <a:cs typeface="Arial"/>
                <a:sym typeface="Arial"/>
              </a:rPr>
              <a:t>The scripting language needs to be enabled on the client computer. Sometimes if a  user is conscious of security risks they may switch the scripting facility off. When this  is the case a message usually pops up to alert the user when script is attempting to  run.</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12700" marR="139700" rtl="0" algn="l">
              <a:lnSpc>
                <a:spcPct val="113888"/>
              </a:lnSpc>
              <a:spcBef>
                <a:spcPts val="1420"/>
              </a:spcBef>
              <a:spcAft>
                <a:spcPts val="0"/>
              </a:spcAft>
              <a:buNone/>
            </a:pPr>
            <a:r>
              <a:rPr lang="en-US" sz="1800">
                <a:latin typeface="Arial"/>
                <a:ea typeface="Arial"/>
                <a:cs typeface="Arial"/>
                <a:sym typeface="Arial"/>
              </a:rPr>
              <a:t>Scripts that execute in client side. In context of websites, it is scripts that execute in  the browser of the user.</a:t>
            </a:r>
            <a:endParaRPr sz="1800">
              <a:latin typeface="Arial"/>
              <a:ea typeface="Arial"/>
              <a:cs typeface="Arial"/>
              <a:sym typeface="Arial"/>
            </a:endParaRPr>
          </a:p>
          <a:p>
            <a:pPr indent="0" lvl="0" marL="12700" marR="0" rtl="0" algn="l">
              <a:lnSpc>
                <a:spcPct val="100000"/>
              </a:lnSpc>
              <a:spcBef>
                <a:spcPts val="650"/>
              </a:spcBef>
              <a:spcAft>
                <a:spcPts val="0"/>
              </a:spcAft>
              <a:buNone/>
            </a:pPr>
            <a:r>
              <a:rPr lang="en-US" sz="1800">
                <a:latin typeface="Arial"/>
                <a:ea typeface="Arial"/>
                <a:cs typeface="Arial"/>
                <a:sym typeface="Arial"/>
              </a:rPr>
              <a:t>Eg: Javascript, VB etc.</a:t>
            </a:r>
            <a:endParaRPr sz="1800">
              <a:latin typeface="Arial"/>
              <a:ea typeface="Arial"/>
              <a:cs typeface="Arial"/>
              <a:sym typeface="Arial"/>
            </a:endParaRPr>
          </a:p>
          <a:p>
            <a:pPr indent="0" lvl="0" marL="12700" marR="0" rtl="0" algn="l">
              <a:lnSpc>
                <a:spcPct val="100000"/>
              </a:lnSpc>
              <a:spcBef>
                <a:spcPts val="700"/>
              </a:spcBef>
              <a:spcAft>
                <a:spcPts val="0"/>
              </a:spcAft>
              <a:buNone/>
            </a:pPr>
            <a:r>
              <a:rPr lang="en-US" sz="1800">
                <a:latin typeface="Arial"/>
                <a:ea typeface="Arial"/>
                <a:cs typeface="Arial"/>
                <a:sym typeface="Arial"/>
              </a:rPr>
              <a:t>(JQuery, DOJO are libraries built on top of Javascript so also client side.)</a:t>
            </a:r>
            <a:endParaRPr sz="18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532130" y="554990"/>
            <a:ext cx="8997950"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Back end - Server-side Environment</a:t>
            </a:r>
            <a:endParaRPr/>
          </a:p>
        </p:txBody>
      </p:sp>
      <p:sp>
        <p:nvSpPr>
          <p:cNvPr id="216" name="Google Shape;216;p27"/>
          <p:cNvSpPr txBox="1"/>
          <p:nvPr/>
        </p:nvSpPr>
        <p:spPr>
          <a:xfrm>
            <a:off x="280670" y="1731010"/>
            <a:ext cx="9266555" cy="5447030"/>
          </a:xfrm>
          <a:prstGeom prst="rect">
            <a:avLst/>
          </a:prstGeom>
          <a:noFill/>
          <a:ln>
            <a:noFill/>
          </a:ln>
        </p:spPr>
        <p:txBody>
          <a:bodyPr anchorCtr="0" anchor="t" bIns="0" lIns="0" spcFirstLastPara="1" rIns="0" wrap="square" tIns="40625">
            <a:noAutofit/>
          </a:bodyPr>
          <a:lstStyle/>
          <a:p>
            <a:pPr indent="0" lvl="0" marL="12700" marR="5080" rtl="0" algn="l">
              <a:lnSpc>
                <a:spcPct val="113953"/>
              </a:lnSpc>
              <a:spcBef>
                <a:spcPts val="0"/>
              </a:spcBef>
              <a:spcAft>
                <a:spcPts val="0"/>
              </a:spcAft>
              <a:buNone/>
            </a:pPr>
            <a:r>
              <a:rPr lang="en-US" sz="2150">
                <a:latin typeface="Arial"/>
                <a:ea typeface="Arial"/>
                <a:cs typeface="Arial"/>
                <a:sym typeface="Arial"/>
              </a:rPr>
              <a:t>The server-side environment that runs a scripting language is a web server.  A user's request is fulfilled by running a script directly on the web server to  generate dynamic HTML pages. This HTML is then sent to the client  browser. It is usually used to provide interactive web sites that interface to  databases or other data stores on the server.</a:t>
            </a:r>
            <a:endParaRPr sz="2150">
              <a:latin typeface="Arial"/>
              <a:ea typeface="Arial"/>
              <a:cs typeface="Arial"/>
              <a:sym typeface="Arial"/>
            </a:endParaRPr>
          </a:p>
          <a:p>
            <a:pPr indent="0" lvl="0" marL="12700" marR="297815" rtl="0" algn="l">
              <a:lnSpc>
                <a:spcPct val="113953"/>
              </a:lnSpc>
              <a:spcBef>
                <a:spcPts val="960"/>
              </a:spcBef>
              <a:spcAft>
                <a:spcPts val="0"/>
              </a:spcAft>
              <a:buNone/>
            </a:pPr>
            <a:r>
              <a:rPr lang="en-US" sz="2150">
                <a:latin typeface="Arial"/>
                <a:ea typeface="Arial"/>
                <a:cs typeface="Arial"/>
                <a:sym typeface="Arial"/>
              </a:rPr>
              <a:t>This is different from client-side scripting where scripts are run by the  viewing web browser, usually in JavaScript. The primary advantage to  server-side scripting is the ability to highly customize the response based  on the user's requirements, access rights, or queries into data stores.</a:t>
            </a:r>
            <a:endParaRPr sz="2150">
              <a:latin typeface="Arial"/>
              <a:ea typeface="Arial"/>
              <a:cs typeface="Arial"/>
              <a:sym typeface="Arial"/>
            </a:endParaRP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12700" marR="0" rtl="0" algn="l">
              <a:lnSpc>
                <a:spcPct val="100000"/>
              </a:lnSpc>
              <a:spcBef>
                <a:spcPts val="1430"/>
              </a:spcBef>
              <a:spcAft>
                <a:spcPts val="0"/>
              </a:spcAft>
              <a:buNone/>
            </a:pPr>
            <a:r>
              <a:rPr lang="en-US" sz="2150">
                <a:latin typeface="Arial"/>
                <a:ea typeface="Arial"/>
                <a:cs typeface="Arial"/>
                <a:sym typeface="Arial"/>
              </a:rPr>
              <a:t>Server Side:</a:t>
            </a:r>
            <a:endParaRPr sz="2150">
              <a:latin typeface="Arial"/>
              <a:ea typeface="Arial"/>
              <a:cs typeface="Arial"/>
              <a:sym typeface="Arial"/>
            </a:endParaRP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12700" marR="508000" rtl="0" algn="l">
              <a:lnSpc>
                <a:spcPct val="113953"/>
              </a:lnSpc>
              <a:spcBef>
                <a:spcPts val="1670"/>
              </a:spcBef>
              <a:spcAft>
                <a:spcPts val="0"/>
              </a:spcAft>
              <a:buNone/>
            </a:pPr>
            <a:r>
              <a:rPr lang="en-US" sz="2150">
                <a:latin typeface="Arial"/>
                <a:ea typeface="Arial"/>
                <a:cs typeface="Arial"/>
                <a:sym typeface="Arial"/>
              </a:rPr>
              <a:t>Scripts that execute in the Server. In context of website, it is scripts that  execute on application servers.</a:t>
            </a:r>
            <a:endParaRPr sz="2150">
              <a:latin typeface="Arial"/>
              <a:ea typeface="Arial"/>
              <a:cs typeface="Arial"/>
              <a:sym typeface="Arial"/>
            </a:endParaRPr>
          </a:p>
          <a:p>
            <a:pPr indent="0" lvl="0" marL="12700" marR="0" rtl="0" algn="l">
              <a:lnSpc>
                <a:spcPct val="100000"/>
              </a:lnSpc>
              <a:spcBef>
                <a:spcPts val="770"/>
              </a:spcBef>
              <a:spcAft>
                <a:spcPts val="0"/>
              </a:spcAft>
              <a:buNone/>
            </a:pPr>
            <a:r>
              <a:rPr lang="en-US" sz="2150">
                <a:latin typeface="Arial"/>
                <a:ea typeface="Arial"/>
                <a:cs typeface="Arial"/>
                <a:sym typeface="Arial"/>
              </a:rPr>
              <a:t>Eg: PHP, Python, Ruby etc</a:t>
            </a:r>
            <a:endParaRPr sz="215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851660" y="554990"/>
            <a:ext cx="636206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Static	vs dynamic	content</a:t>
            </a:r>
            <a:endParaRPr/>
          </a:p>
        </p:txBody>
      </p:sp>
      <p:sp>
        <p:nvSpPr>
          <p:cNvPr id="222" name="Google Shape;222;p28"/>
          <p:cNvSpPr txBox="1"/>
          <p:nvPr/>
        </p:nvSpPr>
        <p:spPr>
          <a:xfrm>
            <a:off x="481330" y="17843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Trebuchet MS"/>
                <a:ea typeface="Trebuchet MS"/>
                <a:cs typeface="Trebuchet MS"/>
                <a:sym typeface="Trebuchet MS"/>
              </a:rPr>
              <a:t>●</a:t>
            </a:r>
            <a:endParaRPr sz="1450">
              <a:latin typeface="Trebuchet MS"/>
              <a:ea typeface="Trebuchet MS"/>
              <a:cs typeface="Trebuchet MS"/>
              <a:sym typeface="Trebuchet MS"/>
            </a:endParaRPr>
          </a:p>
        </p:txBody>
      </p:sp>
      <p:sp>
        <p:nvSpPr>
          <p:cNvPr id="223" name="Google Shape;223;p28"/>
          <p:cNvSpPr txBox="1"/>
          <p:nvPr/>
        </p:nvSpPr>
        <p:spPr>
          <a:xfrm>
            <a:off x="481330" y="333629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Trebuchet MS"/>
                <a:ea typeface="Trebuchet MS"/>
                <a:cs typeface="Trebuchet MS"/>
                <a:sym typeface="Trebuchet MS"/>
              </a:rPr>
              <a:t>●</a:t>
            </a:r>
            <a:endParaRPr sz="1450">
              <a:latin typeface="Trebuchet MS"/>
              <a:ea typeface="Trebuchet MS"/>
              <a:cs typeface="Trebuchet MS"/>
              <a:sym typeface="Trebuchet MS"/>
            </a:endParaRPr>
          </a:p>
        </p:txBody>
      </p:sp>
      <p:sp>
        <p:nvSpPr>
          <p:cNvPr id="224" name="Google Shape;224;p28"/>
          <p:cNvSpPr txBox="1"/>
          <p:nvPr/>
        </p:nvSpPr>
        <p:spPr>
          <a:xfrm>
            <a:off x="805180" y="1647190"/>
            <a:ext cx="8622665" cy="4351020"/>
          </a:xfrm>
          <a:prstGeom prst="rect">
            <a:avLst/>
          </a:prstGeom>
          <a:noFill/>
          <a:ln>
            <a:noFill/>
          </a:ln>
        </p:spPr>
        <p:txBody>
          <a:bodyPr anchorCtr="0" anchor="t" bIns="0" lIns="0" spcFirstLastPara="1" rIns="0" wrap="square" tIns="53325">
            <a:noAutofit/>
          </a:bodyPr>
          <a:lstStyle/>
          <a:p>
            <a:pPr indent="0" lvl="0" marL="12700" marR="568325" rtl="0" algn="l">
              <a:lnSpc>
                <a:spcPct val="112500"/>
              </a:lnSpc>
              <a:spcBef>
                <a:spcPts val="0"/>
              </a:spcBef>
              <a:spcAft>
                <a:spcPts val="0"/>
              </a:spcAft>
              <a:buNone/>
            </a:pPr>
            <a:r>
              <a:rPr lang="en-US" sz="3200">
                <a:latin typeface="Arial"/>
                <a:ea typeface="Arial"/>
                <a:cs typeface="Arial"/>
                <a:sym typeface="Arial"/>
              </a:rPr>
              <a:t>a server can serve either static or dynamic  content. "Static" means "served as-is". Static  websites are the easiest to set up</a:t>
            </a:r>
            <a:endParaRPr sz="3200">
              <a:latin typeface="Arial"/>
              <a:ea typeface="Arial"/>
              <a:cs typeface="Arial"/>
              <a:sym typeface="Arial"/>
            </a:endParaRPr>
          </a:p>
          <a:p>
            <a:pPr indent="0" lvl="0" marL="12700" marR="5080" rtl="0" algn="l">
              <a:lnSpc>
                <a:spcPct val="112500"/>
              </a:lnSpc>
              <a:spcBef>
                <a:spcPts val="1420"/>
              </a:spcBef>
              <a:spcAft>
                <a:spcPts val="0"/>
              </a:spcAft>
              <a:buNone/>
            </a:pPr>
            <a:r>
              <a:rPr lang="en-US" sz="3200">
                <a:latin typeface="Arial"/>
                <a:ea typeface="Arial"/>
                <a:cs typeface="Arial"/>
                <a:sym typeface="Arial"/>
              </a:rPr>
              <a:t>"Dynamic" means that the server processes the  content or even generates it on the fly from a  database. This solution provides more flexibility,  but the technical stack becomes more difficult  to handle, making it dramatically more complex  to build the website.</a:t>
            </a:r>
            <a:endParaRPr sz="32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357630" y="242569"/>
            <a:ext cx="7368539" cy="1320800"/>
          </a:xfrm>
          <a:prstGeom prst="rect">
            <a:avLst/>
          </a:prstGeom>
          <a:noFill/>
          <a:ln>
            <a:noFill/>
          </a:ln>
        </p:spPr>
        <p:txBody>
          <a:bodyPr anchorCtr="0" anchor="t" bIns="0" lIns="0" spcFirstLastPara="1" rIns="0" wrap="square" tIns="71100">
            <a:noAutofit/>
          </a:bodyPr>
          <a:lstStyle/>
          <a:p>
            <a:pPr indent="-2719070" lvl="0" marL="2731770" marR="5080" rtl="0" algn="l">
              <a:lnSpc>
                <a:spcPct val="111818"/>
              </a:lnSpc>
              <a:spcBef>
                <a:spcPts val="0"/>
              </a:spcBef>
              <a:spcAft>
                <a:spcPts val="0"/>
              </a:spcAft>
              <a:buNone/>
            </a:pPr>
            <a:r>
              <a:rPr lang="en-US"/>
              <a:t>What do you need to create a  website</a:t>
            </a:r>
            <a:endParaRPr/>
          </a:p>
        </p:txBody>
      </p:sp>
      <p:sp>
        <p:nvSpPr>
          <p:cNvPr id="230" name="Google Shape;230;p29"/>
          <p:cNvSpPr txBox="1"/>
          <p:nvPr/>
        </p:nvSpPr>
        <p:spPr>
          <a:xfrm>
            <a:off x="571500" y="1835150"/>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231" name="Google Shape;231;p29"/>
          <p:cNvSpPr txBox="1"/>
          <p:nvPr/>
        </p:nvSpPr>
        <p:spPr>
          <a:xfrm>
            <a:off x="571500" y="2313940"/>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232" name="Google Shape;232;p29"/>
          <p:cNvSpPr txBox="1"/>
          <p:nvPr/>
        </p:nvSpPr>
        <p:spPr>
          <a:xfrm>
            <a:off x="571500" y="279145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50">
                <a:latin typeface="Trebuchet MS"/>
                <a:ea typeface="Trebuchet MS"/>
                <a:cs typeface="Trebuchet MS"/>
                <a:sym typeface="Trebuchet MS"/>
              </a:rPr>
              <a:t>●</a:t>
            </a:r>
            <a:endParaRPr sz="1050">
              <a:latin typeface="Trebuchet MS"/>
              <a:ea typeface="Trebuchet MS"/>
              <a:cs typeface="Trebuchet MS"/>
              <a:sym typeface="Trebuchet MS"/>
            </a:endParaRPr>
          </a:p>
        </p:txBody>
      </p:sp>
      <p:sp>
        <p:nvSpPr>
          <p:cNvPr id="233" name="Google Shape;233;p29"/>
          <p:cNvSpPr txBox="1"/>
          <p:nvPr/>
        </p:nvSpPr>
        <p:spPr>
          <a:xfrm>
            <a:off x="815339" y="1615440"/>
            <a:ext cx="8547100" cy="2766060"/>
          </a:xfrm>
          <a:prstGeom prst="rect">
            <a:avLst/>
          </a:prstGeom>
          <a:noFill/>
          <a:ln>
            <a:noFill/>
          </a:ln>
        </p:spPr>
        <p:txBody>
          <a:bodyPr anchorCtr="0" anchor="t" bIns="0" lIns="0" spcFirstLastPara="1" rIns="0" wrap="square" tIns="125725">
            <a:noAutofit/>
          </a:bodyPr>
          <a:lstStyle/>
          <a:p>
            <a:pPr indent="0" lvl="0" marL="12700" marR="0" rtl="0" algn="l">
              <a:lnSpc>
                <a:spcPct val="100000"/>
              </a:lnSpc>
              <a:spcBef>
                <a:spcPts val="0"/>
              </a:spcBef>
              <a:spcAft>
                <a:spcPts val="0"/>
              </a:spcAft>
              <a:buNone/>
            </a:pPr>
            <a:r>
              <a:rPr lang="en-US" sz="2400">
                <a:latin typeface="Arial"/>
                <a:ea typeface="Arial"/>
                <a:cs typeface="Arial"/>
                <a:sym typeface="Arial"/>
              </a:rPr>
              <a:t>Text editor</a:t>
            </a:r>
            <a:endParaRPr sz="2400">
              <a:latin typeface="Arial"/>
              <a:ea typeface="Arial"/>
              <a:cs typeface="Arial"/>
              <a:sym typeface="Arial"/>
            </a:endParaRPr>
          </a:p>
          <a:p>
            <a:pPr indent="0" lvl="0" marL="12700" marR="1364615" rtl="0" algn="l">
              <a:lnSpc>
                <a:spcPct val="130600"/>
              </a:lnSpc>
              <a:spcBef>
                <a:spcPts val="5"/>
              </a:spcBef>
              <a:spcAft>
                <a:spcPts val="0"/>
              </a:spcAft>
              <a:buNone/>
            </a:pPr>
            <a:r>
              <a:rPr lang="en-US" sz="2400">
                <a:latin typeface="Arial"/>
                <a:ea typeface="Arial"/>
                <a:cs typeface="Arial"/>
                <a:sym typeface="Arial"/>
              </a:rPr>
              <a:t>FTP or other method of uploading files to your server  Browser</a:t>
            </a:r>
            <a:endParaRPr sz="2400">
              <a:latin typeface="Arial"/>
              <a:ea typeface="Arial"/>
              <a:cs typeface="Arial"/>
              <a:sym typeface="Arial"/>
            </a:endParaRPr>
          </a:p>
          <a:p>
            <a:pPr indent="0" lvl="0" marL="336550" marR="5080" rtl="0" algn="l">
              <a:lnSpc>
                <a:spcPct val="93400"/>
              </a:lnSpc>
              <a:spcBef>
                <a:spcPts val="869"/>
              </a:spcBef>
              <a:spcAft>
                <a:spcPts val="0"/>
              </a:spcAft>
              <a:buNone/>
            </a:pPr>
            <a:r>
              <a:rPr lang="en-US" sz="2100">
                <a:latin typeface="Arial"/>
                <a:ea typeface="Arial"/>
                <a:cs typeface="Arial"/>
                <a:sym typeface="Arial"/>
              </a:rPr>
              <a:t>There are dozens of browser options for your personal use, but when  you're developing a website you should test it at least with the  following major browsers, to make sure your site works for most  people:</a:t>
            </a:r>
            <a:endParaRPr sz="2100">
              <a:latin typeface="Arial"/>
              <a:ea typeface="Arial"/>
              <a:cs typeface="Arial"/>
              <a:sym typeface="Arial"/>
            </a:endParaRPr>
          </a:p>
        </p:txBody>
      </p:sp>
      <p:sp>
        <p:nvSpPr>
          <p:cNvPr id="234" name="Google Shape;234;p29"/>
          <p:cNvSpPr txBox="1"/>
          <p:nvPr/>
        </p:nvSpPr>
        <p:spPr>
          <a:xfrm>
            <a:off x="1247139" y="4499609"/>
            <a:ext cx="105410" cy="14605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800">
                <a:latin typeface="Trebuchet MS"/>
                <a:ea typeface="Trebuchet MS"/>
                <a:cs typeface="Trebuchet MS"/>
                <a:sym typeface="Trebuchet MS"/>
              </a:rPr>
              <a:t>●</a:t>
            </a:r>
            <a:endParaRPr sz="800">
              <a:latin typeface="Trebuchet MS"/>
              <a:ea typeface="Trebuchet MS"/>
              <a:cs typeface="Trebuchet MS"/>
              <a:sym typeface="Trebuchet MS"/>
            </a:endParaRPr>
          </a:p>
        </p:txBody>
      </p:sp>
      <p:sp>
        <p:nvSpPr>
          <p:cNvPr id="235" name="Google Shape;235;p29"/>
          <p:cNvSpPr txBox="1"/>
          <p:nvPr/>
        </p:nvSpPr>
        <p:spPr>
          <a:xfrm>
            <a:off x="1247139" y="4837429"/>
            <a:ext cx="105410" cy="14605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800">
                <a:latin typeface="Trebuchet MS"/>
                <a:ea typeface="Trebuchet MS"/>
                <a:cs typeface="Trebuchet MS"/>
                <a:sym typeface="Trebuchet MS"/>
              </a:rPr>
              <a:t>●</a:t>
            </a:r>
            <a:endParaRPr sz="800">
              <a:latin typeface="Trebuchet MS"/>
              <a:ea typeface="Trebuchet MS"/>
              <a:cs typeface="Trebuchet MS"/>
              <a:sym typeface="Trebuchet MS"/>
            </a:endParaRPr>
          </a:p>
        </p:txBody>
      </p:sp>
      <p:sp>
        <p:nvSpPr>
          <p:cNvPr id="236" name="Google Shape;236;p29"/>
          <p:cNvSpPr txBox="1"/>
          <p:nvPr/>
        </p:nvSpPr>
        <p:spPr>
          <a:xfrm>
            <a:off x="1247139" y="5176520"/>
            <a:ext cx="105410" cy="14605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800">
                <a:latin typeface="Trebuchet MS"/>
                <a:ea typeface="Trebuchet MS"/>
                <a:cs typeface="Trebuchet MS"/>
                <a:sym typeface="Trebuchet MS"/>
              </a:rPr>
              <a:t>●</a:t>
            </a:r>
            <a:endParaRPr sz="800">
              <a:latin typeface="Trebuchet MS"/>
              <a:ea typeface="Trebuchet MS"/>
              <a:cs typeface="Trebuchet MS"/>
              <a:sym typeface="Trebuchet MS"/>
            </a:endParaRPr>
          </a:p>
        </p:txBody>
      </p:sp>
      <p:sp>
        <p:nvSpPr>
          <p:cNvPr id="237" name="Google Shape;237;p29"/>
          <p:cNvSpPr txBox="1"/>
          <p:nvPr/>
        </p:nvSpPr>
        <p:spPr>
          <a:xfrm>
            <a:off x="1247139" y="5514340"/>
            <a:ext cx="105410" cy="14605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800">
                <a:latin typeface="Trebuchet MS"/>
                <a:ea typeface="Trebuchet MS"/>
                <a:cs typeface="Trebuchet MS"/>
                <a:sym typeface="Trebuchet MS"/>
              </a:rPr>
              <a:t>●</a:t>
            </a:r>
            <a:endParaRPr sz="800">
              <a:latin typeface="Trebuchet MS"/>
              <a:ea typeface="Trebuchet MS"/>
              <a:cs typeface="Trebuchet MS"/>
              <a:sym typeface="Trebuchet MS"/>
            </a:endParaRPr>
          </a:p>
        </p:txBody>
      </p:sp>
      <p:sp>
        <p:nvSpPr>
          <p:cNvPr id="238" name="Google Shape;238;p29"/>
          <p:cNvSpPr txBox="1"/>
          <p:nvPr/>
        </p:nvSpPr>
        <p:spPr>
          <a:xfrm>
            <a:off x="1463039" y="4357370"/>
            <a:ext cx="2723515" cy="1377950"/>
          </a:xfrm>
          <a:prstGeom prst="rect">
            <a:avLst/>
          </a:prstGeom>
          <a:noFill/>
          <a:ln>
            <a:noFill/>
          </a:ln>
        </p:spPr>
        <p:txBody>
          <a:bodyPr anchorCtr="0" anchor="t" bIns="0" lIns="0" spcFirstLastPara="1" rIns="0" wrap="square" tIns="12700">
            <a:noAutofit/>
          </a:bodyPr>
          <a:lstStyle/>
          <a:p>
            <a:pPr indent="0" lvl="0" marL="12700" marR="1082675" rtl="0" algn="l">
              <a:lnSpc>
                <a:spcPct val="123100"/>
              </a:lnSpc>
              <a:spcBef>
                <a:spcPts val="0"/>
              </a:spcBef>
              <a:spcAft>
                <a:spcPts val="0"/>
              </a:spcAft>
              <a:buNone/>
            </a:pPr>
            <a:r>
              <a:rPr lang="en-US" sz="1800">
                <a:latin typeface="Arial"/>
                <a:ea typeface="Arial"/>
                <a:cs typeface="Arial"/>
                <a:sym typeface="Arial"/>
              </a:rPr>
              <a:t>Mozilla Firefox  Google Chrome</a:t>
            </a:r>
            <a:endParaRPr sz="1800">
              <a:latin typeface="Arial"/>
              <a:ea typeface="Arial"/>
              <a:cs typeface="Arial"/>
              <a:sym typeface="Arial"/>
            </a:endParaRPr>
          </a:p>
          <a:p>
            <a:pPr indent="0" lvl="0" marL="12700" marR="5080" rtl="0" algn="l">
              <a:lnSpc>
                <a:spcPct val="148333"/>
              </a:lnSpc>
              <a:spcBef>
                <a:spcPts val="165"/>
              </a:spcBef>
              <a:spcAft>
                <a:spcPts val="0"/>
              </a:spcAft>
              <a:buNone/>
            </a:pPr>
            <a:r>
              <a:rPr lang="en-US" sz="1800">
                <a:latin typeface="Arial"/>
                <a:ea typeface="Arial"/>
                <a:cs typeface="Arial"/>
                <a:sym typeface="Arial"/>
              </a:rPr>
              <a:t>Microsoft Internet Explorer  Apple Safari</a:t>
            </a:r>
            <a:endParaRPr sz="1800">
              <a:latin typeface="Arial"/>
              <a:ea typeface="Arial"/>
              <a:cs typeface="Arial"/>
              <a:sym typeface="Arial"/>
            </a:endParaRPr>
          </a:p>
        </p:txBody>
      </p:sp>
      <p:sp>
        <p:nvSpPr>
          <p:cNvPr id="239" name="Google Shape;239;p29"/>
          <p:cNvSpPr txBox="1"/>
          <p:nvPr/>
        </p:nvSpPr>
        <p:spPr>
          <a:xfrm>
            <a:off x="1139189" y="5796279"/>
            <a:ext cx="6148705" cy="3454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100">
                <a:latin typeface="Arial"/>
                <a:ea typeface="Arial"/>
                <a:cs typeface="Arial"/>
                <a:sym typeface="Arial"/>
              </a:rPr>
              <a:t>For testing consider Browsershots or Browserstack.</a:t>
            </a:r>
            <a:endParaRPr sz="21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999229" y="554990"/>
            <a:ext cx="207454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Sources</a:t>
            </a:r>
            <a:endParaRPr/>
          </a:p>
        </p:txBody>
      </p:sp>
      <p:sp>
        <p:nvSpPr>
          <p:cNvPr id="245" name="Google Shape;245;p30"/>
          <p:cNvSpPr txBox="1"/>
          <p:nvPr/>
        </p:nvSpPr>
        <p:spPr>
          <a:xfrm>
            <a:off x="599440" y="185801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Trebuchet MS"/>
                <a:ea typeface="Trebuchet MS"/>
                <a:cs typeface="Trebuchet MS"/>
                <a:sym typeface="Trebuchet MS"/>
              </a:rPr>
              <a:t>●</a:t>
            </a:r>
            <a:endParaRPr sz="1450">
              <a:latin typeface="Trebuchet MS"/>
              <a:ea typeface="Trebuchet MS"/>
              <a:cs typeface="Trebuchet MS"/>
              <a:sym typeface="Trebuchet MS"/>
            </a:endParaRPr>
          </a:p>
        </p:txBody>
      </p:sp>
      <p:sp>
        <p:nvSpPr>
          <p:cNvPr id="246" name="Google Shape;246;p30"/>
          <p:cNvSpPr txBox="1"/>
          <p:nvPr/>
        </p:nvSpPr>
        <p:spPr>
          <a:xfrm>
            <a:off x="599440" y="340995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Trebuchet MS"/>
                <a:ea typeface="Trebuchet MS"/>
                <a:cs typeface="Trebuchet MS"/>
                <a:sym typeface="Trebuchet MS"/>
              </a:rPr>
              <a:t>●</a:t>
            </a:r>
            <a:endParaRPr sz="1450">
              <a:latin typeface="Trebuchet MS"/>
              <a:ea typeface="Trebuchet MS"/>
              <a:cs typeface="Trebuchet MS"/>
              <a:sym typeface="Trebuchet MS"/>
            </a:endParaRPr>
          </a:p>
        </p:txBody>
      </p:sp>
      <p:sp>
        <p:nvSpPr>
          <p:cNvPr id="247" name="Google Shape;247;p30"/>
          <p:cNvSpPr txBox="1"/>
          <p:nvPr/>
        </p:nvSpPr>
        <p:spPr>
          <a:xfrm>
            <a:off x="599440" y="4503420"/>
            <a:ext cx="170815" cy="2451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1450">
                <a:latin typeface="Trebuchet MS"/>
                <a:ea typeface="Trebuchet MS"/>
                <a:cs typeface="Trebuchet MS"/>
                <a:sym typeface="Trebuchet MS"/>
              </a:rPr>
              <a:t>●</a:t>
            </a:r>
            <a:endParaRPr sz="1450">
              <a:latin typeface="Trebuchet MS"/>
              <a:ea typeface="Trebuchet MS"/>
              <a:cs typeface="Trebuchet MS"/>
              <a:sym typeface="Trebuchet MS"/>
            </a:endParaRPr>
          </a:p>
        </p:txBody>
      </p:sp>
      <p:sp>
        <p:nvSpPr>
          <p:cNvPr id="248" name="Google Shape;248;p30"/>
          <p:cNvSpPr txBox="1"/>
          <p:nvPr/>
        </p:nvSpPr>
        <p:spPr>
          <a:xfrm>
            <a:off x="923289" y="1720850"/>
            <a:ext cx="8502015" cy="4072890"/>
          </a:xfrm>
          <a:prstGeom prst="rect">
            <a:avLst/>
          </a:prstGeom>
          <a:noFill/>
          <a:ln>
            <a:noFill/>
          </a:ln>
        </p:spPr>
        <p:txBody>
          <a:bodyPr anchorCtr="0" anchor="t" bIns="0" lIns="0" spcFirstLastPara="1" rIns="0" wrap="square" tIns="53325">
            <a:noAutofit/>
          </a:bodyPr>
          <a:lstStyle/>
          <a:p>
            <a:pPr indent="0" lvl="0" marL="12700" marR="27305" rtl="0" algn="l">
              <a:lnSpc>
                <a:spcPct val="112500"/>
              </a:lnSpc>
              <a:spcBef>
                <a:spcPts val="0"/>
              </a:spcBef>
              <a:spcAft>
                <a:spcPts val="0"/>
              </a:spcAft>
              <a:buNone/>
            </a:pPr>
            <a:r>
              <a:rPr lang="en-US" sz="3200">
                <a:latin typeface="Arial"/>
                <a:ea typeface="Arial"/>
                <a:cs typeface="Arial"/>
                <a:sym typeface="Arial"/>
              </a:rPr>
              <a:t>https://developer.mozilla.org/en-  US/docs/Learn/HTML/Introduction_to_HTML/H  TML_text_fundamentals</a:t>
            </a:r>
            <a:endParaRPr sz="3200">
              <a:latin typeface="Arial"/>
              <a:ea typeface="Arial"/>
              <a:cs typeface="Arial"/>
              <a:sym typeface="Arial"/>
            </a:endParaRPr>
          </a:p>
          <a:p>
            <a:pPr indent="0" lvl="0" marL="12700" marR="1945004" rtl="0" algn="l">
              <a:lnSpc>
                <a:spcPct val="112500"/>
              </a:lnSpc>
              <a:spcBef>
                <a:spcPts val="1420"/>
              </a:spcBef>
              <a:spcAft>
                <a:spcPts val="0"/>
              </a:spcAft>
              <a:buNone/>
            </a:pPr>
            <a:r>
              <a:rPr lang="en-US" sz="3200">
                <a:latin typeface="Arial"/>
                <a:ea typeface="Arial"/>
                <a:cs typeface="Arial"/>
                <a:sym typeface="Arial"/>
              </a:rPr>
              <a:t>https://developer.mozilla.org/en-  US/docs/Learn/Common_questions/</a:t>
            </a:r>
            <a:endParaRPr sz="3200">
              <a:latin typeface="Arial"/>
              <a:ea typeface="Arial"/>
              <a:cs typeface="Arial"/>
              <a:sym typeface="Arial"/>
            </a:endParaRPr>
          </a:p>
          <a:p>
            <a:pPr indent="0" lvl="0" marL="12700" marR="5080" rtl="0" algn="l">
              <a:lnSpc>
                <a:spcPct val="112500"/>
              </a:lnSpc>
              <a:spcBef>
                <a:spcPts val="1410"/>
              </a:spcBef>
              <a:spcAft>
                <a:spcPts val="0"/>
              </a:spcAft>
              <a:buNone/>
            </a:pPr>
            <a:r>
              <a:rPr lang="en-US" sz="3200">
                <a:latin typeface="Arial"/>
                <a:ea typeface="Arial"/>
                <a:cs typeface="Arial"/>
                <a:sym typeface="Arial"/>
              </a:rPr>
              <a:t>https://developer.mozilla.org/en-  US/docs/Learn/HTML/Introduction_to_HTML/G  etting_started</a:t>
            </a:r>
            <a:endParaRPr sz="3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6" name="Shape 56"/>
        <p:cNvGrpSpPr/>
        <p:nvPr/>
      </p:nvGrpSpPr>
      <p:grpSpPr>
        <a:xfrm>
          <a:off x="0" y="0"/>
          <a:ext cx="0" cy="0"/>
          <a:chOff x="0" y="0"/>
          <a:chExt cx="0" cy="0"/>
        </a:xfrm>
      </p:grpSpPr>
      <p:sp>
        <p:nvSpPr>
          <p:cNvPr id="57" name="Google Shape;57;p9"/>
          <p:cNvSpPr txBox="1"/>
          <p:nvPr>
            <p:ph type="title"/>
          </p:nvPr>
        </p:nvSpPr>
        <p:spPr>
          <a:xfrm>
            <a:off x="592775" y="581575"/>
            <a:ext cx="83049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What is a web browser?</a:t>
            </a:r>
            <a:endParaRPr/>
          </a:p>
        </p:txBody>
      </p:sp>
      <p:sp>
        <p:nvSpPr>
          <p:cNvPr id="58" name="Google Shape;58;p9"/>
          <p:cNvSpPr txBox="1"/>
          <p:nvPr/>
        </p:nvSpPr>
        <p:spPr>
          <a:xfrm>
            <a:off x="585469" y="1846579"/>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1250" u="none" cap="none" strike="noStrike">
                <a:latin typeface="Trebuchet MS"/>
                <a:ea typeface="Trebuchet MS"/>
                <a:cs typeface="Trebuchet MS"/>
                <a:sym typeface="Trebuchet MS"/>
              </a:rPr>
              <a:t>●</a:t>
            </a:r>
            <a:endParaRPr b="0" i="0" sz="1250" u="none" cap="none" strike="noStrike">
              <a:latin typeface="Trebuchet MS"/>
              <a:ea typeface="Trebuchet MS"/>
              <a:cs typeface="Trebuchet MS"/>
              <a:sym typeface="Trebuchet MS"/>
            </a:endParaRPr>
          </a:p>
        </p:txBody>
      </p:sp>
      <p:sp>
        <p:nvSpPr>
          <p:cNvPr id="59" name="Google Shape;59;p9"/>
          <p:cNvSpPr txBox="1"/>
          <p:nvPr/>
        </p:nvSpPr>
        <p:spPr>
          <a:xfrm>
            <a:off x="585469" y="3213100"/>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1250" u="none" cap="none" strike="noStrike">
                <a:latin typeface="Trebuchet MS"/>
                <a:ea typeface="Trebuchet MS"/>
                <a:cs typeface="Trebuchet MS"/>
                <a:sym typeface="Trebuchet MS"/>
              </a:rPr>
              <a:t>●</a:t>
            </a:r>
            <a:endParaRPr b="0" i="0" sz="1250" u="none" cap="none" strike="noStrike">
              <a:latin typeface="Trebuchet MS"/>
              <a:ea typeface="Trebuchet MS"/>
              <a:cs typeface="Trebuchet MS"/>
              <a:sym typeface="Trebuchet MS"/>
            </a:endParaRPr>
          </a:p>
        </p:txBody>
      </p:sp>
      <p:sp>
        <p:nvSpPr>
          <p:cNvPr id="60" name="Google Shape;60;p9"/>
          <p:cNvSpPr txBox="1"/>
          <p:nvPr/>
        </p:nvSpPr>
        <p:spPr>
          <a:xfrm>
            <a:off x="585469" y="4578350"/>
            <a:ext cx="151765" cy="215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1250" u="none" cap="none" strike="noStrike">
                <a:latin typeface="Trebuchet MS"/>
                <a:ea typeface="Trebuchet MS"/>
                <a:cs typeface="Trebuchet MS"/>
                <a:sym typeface="Trebuchet MS"/>
              </a:rPr>
              <a:t>●</a:t>
            </a:r>
            <a:endParaRPr b="0" i="0" sz="1250" u="none" cap="none" strike="noStrike">
              <a:latin typeface="Trebuchet MS"/>
              <a:ea typeface="Trebuchet MS"/>
              <a:cs typeface="Trebuchet MS"/>
              <a:sym typeface="Trebuchet MS"/>
            </a:endParaRPr>
          </a:p>
        </p:txBody>
      </p:sp>
      <p:sp>
        <p:nvSpPr>
          <p:cNvPr id="61" name="Google Shape;61;p9"/>
          <p:cNvSpPr txBox="1"/>
          <p:nvPr/>
        </p:nvSpPr>
        <p:spPr>
          <a:xfrm>
            <a:off x="871219" y="1724660"/>
            <a:ext cx="8688070" cy="3992245"/>
          </a:xfrm>
          <a:prstGeom prst="rect">
            <a:avLst/>
          </a:prstGeom>
          <a:noFill/>
          <a:ln>
            <a:noFill/>
          </a:ln>
        </p:spPr>
        <p:txBody>
          <a:bodyPr anchorCtr="0" anchor="t" bIns="0" lIns="0" spcFirstLastPara="1" rIns="0" wrap="square" tIns="48250">
            <a:noAutofit/>
          </a:bodyPr>
          <a:lstStyle/>
          <a:p>
            <a:pPr indent="0" lvl="0" marL="12700" marR="732790" rtl="0" algn="l">
              <a:lnSpc>
                <a:spcPct val="113214"/>
              </a:lnSpc>
              <a:spcBef>
                <a:spcPts val="0"/>
              </a:spcBef>
              <a:spcAft>
                <a:spcPts val="0"/>
              </a:spcAft>
              <a:buNone/>
            </a:pPr>
            <a:r>
              <a:rPr b="0" i="0" lang="en-US" sz="2800" u="none" cap="none" strike="noStrike">
                <a:solidFill>
                  <a:srgbClr val="666666"/>
                </a:solidFill>
                <a:latin typeface="Arial"/>
                <a:ea typeface="Arial"/>
                <a:cs typeface="Arial"/>
                <a:sym typeface="Arial"/>
              </a:rPr>
              <a:t>a computer program used for accessing sites or  information on a network (such as the World Wide  Web)</a:t>
            </a:r>
            <a:endParaRPr b="0" i="0" sz="2800" u="none" cap="none" strike="noStrike">
              <a:solidFill>
                <a:srgbClr val="666666"/>
              </a:solidFill>
              <a:latin typeface="Arial"/>
              <a:ea typeface="Arial"/>
              <a:cs typeface="Arial"/>
              <a:sym typeface="Arial"/>
            </a:endParaRPr>
          </a:p>
          <a:p>
            <a:pPr indent="0" lvl="0" marL="12700" marR="5080" rtl="0" algn="l">
              <a:lnSpc>
                <a:spcPct val="94200"/>
              </a:lnSpc>
              <a:spcBef>
                <a:spcPts val="1185"/>
              </a:spcBef>
              <a:spcAft>
                <a:spcPts val="0"/>
              </a:spcAft>
              <a:buNone/>
            </a:pPr>
            <a:r>
              <a:rPr b="0" i="0" lang="en-US" sz="2800" u="none" cap="none" strike="noStrike">
                <a:solidFill>
                  <a:srgbClr val="666666"/>
                </a:solidFill>
                <a:latin typeface="Arial"/>
                <a:ea typeface="Arial"/>
                <a:cs typeface="Arial"/>
                <a:sym typeface="Arial"/>
              </a:rPr>
              <a:t>the browser application retrieves (or fetches) code,  usually written in HTML (HyperText Markup Language)  and other computer languages, from a web server.</a:t>
            </a:r>
            <a:endParaRPr b="0" i="0" sz="2800" u="none" cap="none" strike="noStrike">
              <a:solidFill>
                <a:srgbClr val="666666"/>
              </a:solidFill>
              <a:latin typeface="Arial"/>
              <a:ea typeface="Arial"/>
              <a:cs typeface="Arial"/>
              <a:sym typeface="Arial"/>
            </a:endParaRPr>
          </a:p>
          <a:p>
            <a:pPr indent="0" lvl="0" marL="12700" marR="181610" rtl="0" algn="just">
              <a:lnSpc>
                <a:spcPct val="113214"/>
              </a:lnSpc>
              <a:spcBef>
                <a:spcPts val="1320"/>
              </a:spcBef>
              <a:spcAft>
                <a:spcPts val="0"/>
              </a:spcAft>
              <a:buNone/>
            </a:pPr>
            <a:r>
              <a:rPr b="0" i="0" lang="en-US" sz="2800" u="none" cap="none" strike="noStrike">
                <a:solidFill>
                  <a:srgbClr val="666666"/>
                </a:solidFill>
                <a:latin typeface="Arial"/>
                <a:ea typeface="Arial"/>
                <a:cs typeface="Arial"/>
                <a:sym typeface="Arial"/>
              </a:rPr>
              <a:t>the web address, or URL (Uniform Resource Locator)  in the address bar tells the browser where to obtain a  page or pages from.</a:t>
            </a:r>
            <a:endParaRPr b="0" i="0" sz="2800" u="none" cap="none" strike="noStrike">
              <a:solidFill>
                <a:srgbClr val="6666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5" name="Shape 65"/>
        <p:cNvGrpSpPr/>
        <p:nvPr/>
      </p:nvGrpSpPr>
      <p:grpSpPr>
        <a:xfrm>
          <a:off x="0" y="0"/>
          <a:ext cx="0" cy="0"/>
          <a:chOff x="0" y="0"/>
          <a:chExt cx="0" cy="0"/>
        </a:xfrm>
      </p:grpSpPr>
      <p:sp>
        <p:nvSpPr>
          <p:cNvPr id="66" name="Google Shape;66;p10"/>
          <p:cNvSpPr txBox="1"/>
          <p:nvPr>
            <p:ph type="title"/>
          </p:nvPr>
        </p:nvSpPr>
        <p:spPr>
          <a:xfrm>
            <a:off x="556246" y="555000"/>
            <a:ext cx="62592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What is HTML?</a:t>
            </a:r>
            <a:endParaRPr/>
          </a:p>
        </p:txBody>
      </p:sp>
      <p:sp>
        <p:nvSpPr>
          <p:cNvPr id="67" name="Google Shape;67;p10"/>
          <p:cNvSpPr txBox="1"/>
          <p:nvPr/>
        </p:nvSpPr>
        <p:spPr>
          <a:xfrm>
            <a:off x="754380" y="2117090"/>
            <a:ext cx="7813040" cy="745490"/>
          </a:xfrm>
          <a:prstGeom prst="rect">
            <a:avLst/>
          </a:prstGeom>
          <a:noFill/>
          <a:ln>
            <a:noFill/>
          </a:ln>
        </p:spPr>
        <p:txBody>
          <a:bodyPr anchorCtr="0" anchor="t" bIns="0" lIns="0" spcFirstLastPara="1" rIns="0" wrap="square" tIns="43800">
            <a:noAutofit/>
          </a:bodyPr>
          <a:lstStyle/>
          <a:p>
            <a:pPr indent="0" lvl="0" marL="12700" marR="5080" rtl="0" algn="l">
              <a:lnSpc>
                <a:spcPct val="111836"/>
              </a:lnSpc>
              <a:spcBef>
                <a:spcPts val="0"/>
              </a:spcBef>
              <a:spcAft>
                <a:spcPts val="0"/>
              </a:spcAft>
              <a:buNone/>
            </a:pPr>
            <a:r>
              <a:rPr b="0" i="0" lang="en-US" sz="2450" u="none" cap="none" strike="noStrike">
                <a:solidFill>
                  <a:srgbClr val="666666"/>
                </a:solidFill>
                <a:latin typeface="Arial"/>
                <a:ea typeface="Arial"/>
                <a:cs typeface="Arial"/>
                <a:sym typeface="Arial"/>
              </a:rPr>
              <a:t>HTML is the standard markup language for creating Web  pages.</a:t>
            </a:r>
            <a:endParaRPr b="0" i="0" sz="2450" u="none" cap="none" strike="noStrike">
              <a:solidFill>
                <a:srgbClr val="666666"/>
              </a:solidFill>
              <a:latin typeface="Arial"/>
              <a:ea typeface="Arial"/>
              <a:cs typeface="Arial"/>
              <a:sym typeface="Arial"/>
            </a:endParaRPr>
          </a:p>
        </p:txBody>
      </p:sp>
      <p:sp>
        <p:nvSpPr>
          <p:cNvPr id="68" name="Google Shape;68;p10"/>
          <p:cNvSpPr txBox="1"/>
          <p:nvPr/>
        </p:nvSpPr>
        <p:spPr>
          <a:xfrm>
            <a:off x="556259" y="3402329"/>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0" i="0" lang="en-US" sz="850" u="none" cap="none" strike="noStrike">
                <a:latin typeface="Trebuchet MS"/>
                <a:ea typeface="Trebuchet MS"/>
                <a:cs typeface="Trebuchet MS"/>
                <a:sym typeface="Trebuchet MS"/>
              </a:rPr>
              <a:t>●</a:t>
            </a:r>
            <a:endParaRPr b="0" i="0" sz="850" u="none" cap="none" strike="noStrike">
              <a:latin typeface="Trebuchet MS"/>
              <a:ea typeface="Trebuchet MS"/>
              <a:cs typeface="Trebuchet MS"/>
              <a:sym typeface="Trebuchet MS"/>
            </a:endParaRPr>
          </a:p>
        </p:txBody>
      </p:sp>
      <p:sp>
        <p:nvSpPr>
          <p:cNvPr id="69" name="Google Shape;69;p10"/>
          <p:cNvSpPr txBox="1"/>
          <p:nvPr/>
        </p:nvSpPr>
        <p:spPr>
          <a:xfrm>
            <a:off x="556259" y="3790950"/>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0" i="0" lang="en-US" sz="850" u="none" cap="none" strike="noStrike">
                <a:latin typeface="Trebuchet MS"/>
                <a:ea typeface="Trebuchet MS"/>
                <a:cs typeface="Trebuchet MS"/>
                <a:sym typeface="Trebuchet MS"/>
              </a:rPr>
              <a:t>●</a:t>
            </a:r>
            <a:endParaRPr b="0" i="0" sz="850" u="none" cap="none" strike="noStrike">
              <a:latin typeface="Trebuchet MS"/>
              <a:ea typeface="Trebuchet MS"/>
              <a:cs typeface="Trebuchet MS"/>
              <a:sym typeface="Trebuchet MS"/>
            </a:endParaRPr>
          </a:p>
        </p:txBody>
      </p:sp>
      <p:sp>
        <p:nvSpPr>
          <p:cNvPr id="70" name="Google Shape;70;p10"/>
          <p:cNvSpPr txBox="1"/>
          <p:nvPr/>
        </p:nvSpPr>
        <p:spPr>
          <a:xfrm>
            <a:off x="556259" y="4179570"/>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0" i="0" lang="en-US" sz="850" u="none" cap="none" strike="noStrike">
                <a:latin typeface="Trebuchet MS"/>
                <a:ea typeface="Trebuchet MS"/>
                <a:cs typeface="Trebuchet MS"/>
                <a:sym typeface="Trebuchet MS"/>
              </a:rPr>
              <a:t>●</a:t>
            </a:r>
            <a:endParaRPr b="0" i="0" sz="850" u="none" cap="none" strike="noStrike">
              <a:latin typeface="Trebuchet MS"/>
              <a:ea typeface="Trebuchet MS"/>
              <a:cs typeface="Trebuchet MS"/>
              <a:sym typeface="Trebuchet MS"/>
            </a:endParaRPr>
          </a:p>
        </p:txBody>
      </p:sp>
      <p:sp>
        <p:nvSpPr>
          <p:cNvPr id="71" name="Google Shape;71;p10"/>
          <p:cNvSpPr txBox="1"/>
          <p:nvPr/>
        </p:nvSpPr>
        <p:spPr>
          <a:xfrm>
            <a:off x="556259" y="4569459"/>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0" i="0" lang="en-US" sz="850" u="none" cap="none" strike="noStrike">
                <a:latin typeface="Trebuchet MS"/>
                <a:ea typeface="Trebuchet MS"/>
                <a:cs typeface="Trebuchet MS"/>
                <a:sym typeface="Trebuchet MS"/>
              </a:rPr>
              <a:t>●</a:t>
            </a:r>
            <a:endParaRPr b="0" i="0" sz="850" u="none" cap="none" strike="noStrike">
              <a:latin typeface="Trebuchet MS"/>
              <a:ea typeface="Trebuchet MS"/>
              <a:cs typeface="Trebuchet MS"/>
              <a:sym typeface="Trebuchet MS"/>
            </a:endParaRPr>
          </a:p>
        </p:txBody>
      </p:sp>
      <p:sp>
        <p:nvSpPr>
          <p:cNvPr id="72" name="Google Shape;72;p10"/>
          <p:cNvSpPr txBox="1"/>
          <p:nvPr/>
        </p:nvSpPr>
        <p:spPr>
          <a:xfrm>
            <a:off x="556259" y="4958079"/>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0" i="0" lang="en-US" sz="850" u="none" cap="none" strike="noStrike">
                <a:latin typeface="Trebuchet MS"/>
                <a:ea typeface="Trebuchet MS"/>
                <a:cs typeface="Trebuchet MS"/>
                <a:sym typeface="Trebuchet MS"/>
              </a:rPr>
              <a:t>●</a:t>
            </a:r>
            <a:endParaRPr b="0" i="0" sz="850" u="none" cap="none" strike="noStrike">
              <a:latin typeface="Trebuchet MS"/>
              <a:ea typeface="Trebuchet MS"/>
              <a:cs typeface="Trebuchet MS"/>
              <a:sym typeface="Trebuchet MS"/>
            </a:endParaRPr>
          </a:p>
        </p:txBody>
      </p:sp>
      <p:sp>
        <p:nvSpPr>
          <p:cNvPr id="73" name="Google Shape;73;p10"/>
          <p:cNvSpPr txBox="1"/>
          <p:nvPr/>
        </p:nvSpPr>
        <p:spPr>
          <a:xfrm>
            <a:off x="556259" y="5626100"/>
            <a:ext cx="112395" cy="1568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0" i="0" lang="en-US" sz="850" u="none" cap="none" strike="noStrike">
                <a:latin typeface="Trebuchet MS"/>
                <a:ea typeface="Trebuchet MS"/>
                <a:cs typeface="Trebuchet MS"/>
                <a:sym typeface="Trebuchet MS"/>
              </a:rPr>
              <a:t>●</a:t>
            </a:r>
            <a:endParaRPr b="0" i="0" sz="850" u="none" cap="none" strike="noStrike">
              <a:latin typeface="Trebuchet MS"/>
              <a:ea typeface="Trebuchet MS"/>
              <a:cs typeface="Trebuchet MS"/>
              <a:sym typeface="Trebuchet MS"/>
            </a:endParaRPr>
          </a:p>
        </p:txBody>
      </p:sp>
      <p:sp>
        <p:nvSpPr>
          <p:cNvPr id="74" name="Google Shape;74;p10"/>
          <p:cNvSpPr txBox="1"/>
          <p:nvPr/>
        </p:nvSpPr>
        <p:spPr>
          <a:xfrm>
            <a:off x="754380" y="3225800"/>
            <a:ext cx="8679815" cy="2915920"/>
          </a:xfrm>
          <a:prstGeom prst="rect">
            <a:avLst/>
          </a:prstGeom>
          <a:noFill/>
          <a:ln>
            <a:noFill/>
          </a:ln>
        </p:spPr>
        <p:txBody>
          <a:bodyPr anchorCtr="0" anchor="t" bIns="0" lIns="0" spcFirstLastPara="1" rIns="0" wrap="square" tIns="104125">
            <a:noAutofit/>
          </a:bodyPr>
          <a:lstStyle/>
          <a:p>
            <a:pPr indent="0" lvl="0" marL="12700" marR="0" rtl="0" algn="l">
              <a:lnSpc>
                <a:spcPct val="100000"/>
              </a:lnSpc>
              <a:spcBef>
                <a:spcPts val="0"/>
              </a:spcBef>
              <a:spcAft>
                <a:spcPts val="0"/>
              </a:spcAft>
              <a:buNone/>
            </a:pPr>
            <a:r>
              <a:rPr b="0" i="0" lang="en-US" sz="1950" u="none" cap="none" strike="noStrike">
                <a:solidFill>
                  <a:srgbClr val="666666"/>
                </a:solidFill>
                <a:latin typeface="Arial"/>
                <a:ea typeface="Arial"/>
                <a:cs typeface="Arial"/>
                <a:sym typeface="Arial"/>
              </a:rPr>
              <a:t>HTML stands for Hyper Text Markup Language</a:t>
            </a:r>
            <a:endParaRPr b="0" i="0" sz="1950" u="none" cap="none" strike="noStrike">
              <a:solidFill>
                <a:srgbClr val="666666"/>
              </a:solidFill>
              <a:latin typeface="Arial"/>
              <a:ea typeface="Arial"/>
              <a:cs typeface="Arial"/>
              <a:sym typeface="Arial"/>
            </a:endParaRPr>
          </a:p>
          <a:p>
            <a:pPr indent="0" lvl="0" marL="12700" marR="2250440" rtl="0" algn="l">
              <a:lnSpc>
                <a:spcPct val="130800"/>
              </a:lnSpc>
              <a:spcBef>
                <a:spcPts val="0"/>
              </a:spcBef>
              <a:spcAft>
                <a:spcPts val="0"/>
              </a:spcAft>
              <a:buNone/>
            </a:pPr>
            <a:r>
              <a:rPr b="0" i="0" lang="en-US" sz="1950" u="none" cap="none" strike="noStrike">
                <a:solidFill>
                  <a:srgbClr val="666666"/>
                </a:solidFill>
                <a:latin typeface="Arial"/>
                <a:ea typeface="Arial"/>
                <a:cs typeface="Arial"/>
                <a:sym typeface="Arial"/>
              </a:rPr>
              <a:t>HTML describes the structure of Web pages using markup  HTML elements are the building blocks of HTML pages  HTML elements are represented by tags</a:t>
            </a:r>
            <a:endParaRPr b="0" i="0" sz="1950" u="none" cap="none" strike="noStrike">
              <a:solidFill>
                <a:srgbClr val="666666"/>
              </a:solidFill>
              <a:latin typeface="Arial"/>
              <a:ea typeface="Arial"/>
              <a:cs typeface="Arial"/>
              <a:sym typeface="Arial"/>
            </a:endParaRPr>
          </a:p>
          <a:p>
            <a:pPr indent="0" lvl="0" marL="12700" marR="5080" rtl="0" algn="l">
              <a:lnSpc>
                <a:spcPct val="112820"/>
              </a:lnSpc>
              <a:spcBef>
                <a:spcPts val="910"/>
              </a:spcBef>
              <a:spcAft>
                <a:spcPts val="0"/>
              </a:spcAft>
              <a:buNone/>
            </a:pPr>
            <a:r>
              <a:rPr b="0" i="0" lang="en-US" sz="1950" u="none" cap="none" strike="noStrike">
                <a:solidFill>
                  <a:srgbClr val="666666"/>
                </a:solidFill>
                <a:latin typeface="Arial"/>
                <a:ea typeface="Arial"/>
                <a:cs typeface="Arial"/>
                <a:sym typeface="Arial"/>
              </a:rPr>
              <a:t>HTML tags label pieces of content such as "heading", "paragraph", "table", and  so on</a:t>
            </a:r>
            <a:endParaRPr b="0" i="0" sz="1950" u="none" cap="none" strike="noStrike">
              <a:solidFill>
                <a:srgbClr val="666666"/>
              </a:solidFill>
              <a:latin typeface="Arial"/>
              <a:ea typeface="Arial"/>
              <a:cs typeface="Arial"/>
              <a:sym typeface="Arial"/>
            </a:endParaRPr>
          </a:p>
          <a:p>
            <a:pPr indent="0" lvl="0" marL="12700" marR="121920" rtl="0" algn="l">
              <a:lnSpc>
                <a:spcPct val="112820"/>
              </a:lnSpc>
              <a:spcBef>
                <a:spcPts val="860"/>
              </a:spcBef>
              <a:spcAft>
                <a:spcPts val="0"/>
              </a:spcAft>
              <a:buNone/>
            </a:pPr>
            <a:r>
              <a:rPr b="0" i="0" lang="en-US" sz="1950" u="none" cap="none" strike="noStrike">
                <a:solidFill>
                  <a:srgbClr val="666666"/>
                </a:solidFill>
                <a:latin typeface="Arial"/>
                <a:ea typeface="Arial"/>
                <a:cs typeface="Arial"/>
                <a:sym typeface="Arial"/>
              </a:rPr>
              <a:t>Browsers do not display the HTML tags, but use them to render the content of  the page</a:t>
            </a:r>
            <a:endParaRPr b="0" i="0" sz="1950" u="none" cap="none" strike="noStrike">
              <a:solidFill>
                <a:srgbClr val="66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8" name="Shape 78"/>
        <p:cNvGrpSpPr/>
        <p:nvPr/>
      </p:nvGrpSpPr>
      <p:grpSpPr>
        <a:xfrm>
          <a:off x="0" y="0"/>
          <a:ext cx="0" cy="0"/>
          <a:chOff x="0" y="0"/>
          <a:chExt cx="0" cy="0"/>
        </a:xfrm>
      </p:grpSpPr>
      <p:sp>
        <p:nvSpPr>
          <p:cNvPr id="79" name="Google Shape;79;p11"/>
          <p:cNvSpPr txBox="1"/>
          <p:nvPr>
            <p:ph type="title"/>
          </p:nvPr>
        </p:nvSpPr>
        <p:spPr>
          <a:xfrm>
            <a:off x="2414270" y="554990"/>
            <a:ext cx="523811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What is	a web server</a:t>
            </a:r>
            <a:endParaRPr/>
          </a:p>
        </p:txBody>
      </p:sp>
      <p:sp>
        <p:nvSpPr>
          <p:cNvPr id="80" name="Google Shape;80;p11"/>
          <p:cNvSpPr txBox="1"/>
          <p:nvPr/>
        </p:nvSpPr>
        <p:spPr>
          <a:xfrm>
            <a:off x="570230" y="183260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1050" u="none" cap="none" strike="noStrike">
                <a:latin typeface="Trebuchet MS"/>
                <a:ea typeface="Trebuchet MS"/>
                <a:cs typeface="Trebuchet MS"/>
                <a:sym typeface="Trebuchet MS"/>
              </a:rPr>
              <a:t>●</a:t>
            </a:r>
            <a:endParaRPr b="0" i="0" sz="1050" u="none" cap="none" strike="noStrike">
              <a:latin typeface="Trebuchet MS"/>
              <a:ea typeface="Trebuchet MS"/>
              <a:cs typeface="Trebuchet MS"/>
              <a:sym typeface="Trebuchet MS"/>
            </a:endParaRPr>
          </a:p>
        </p:txBody>
      </p:sp>
      <p:sp>
        <p:nvSpPr>
          <p:cNvPr id="81" name="Google Shape;81;p11"/>
          <p:cNvSpPr txBox="1"/>
          <p:nvPr/>
        </p:nvSpPr>
        <p:spPr>
          <a:xfrm>
            <a:off x="570230" y="2640329"/>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1050" u="none" cap="none" strike="noStrike">
                <a:latin typeface="Trebuchet MS"/>
                <a:ea typeface="Trebuchet MS"/>
                <a:cs typeface="Trebuchet MS"/>
                <a:sym typeface="Trebuchet MS"/>
              </a:rPr>
              <a:t>●</a:t>
            </a:r>
            <a:endParaRPr b="0" i="0" sz="1050" u="none" cap="none" strike="noStrike">
              <a:latin typeface="Trebuchet MS"/>
              <a:ea typeface="Trebuchet MS"/>
              <a:cs typeface="Trebuchet MS"/>
              <a:sym typeface="Trebuchet MS"/>
            </a:endParaRPr>
          </a:p>
        </p:txBody>
      </p:sp>
      <p:sp>
        <p:nvSpPr>
          <p:cNvPr id="82" name="Google Shape;82;p11"/>
          <p:cNvSpPr txBox="1"/>
          <p:nvPr/>
        </p:nvSpPr>
        <p:spPr>
          <a:xfrm>
            <a:off x="570230" y="3784600"/>
            <a:ext cx="131445" cy="1854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1050" u="none" cap="none" strike="noStrike">
                <a:latin typeface="Trebuchet MS"/>
                <a:ea typeface="Trebuchet MS"/>
                <a:cs typeface="Trebuchet MS"/>
                <a:sym typeface="Trebuchet MS"/>
              </a:rPr>
              <a:t>●</a:t>
            </a:r>
            <a:endParaRPr b="0" i="0" sz="1050" u="none" cap="none" strike="noStrike">
              <a:latin typeface="Trebuchet MS"/>
              <a:ea typeface="Trebuchet MS"/>
              <a:cs typeface="Trebuchet MS"/>
              <a:sym typeface="Trebuchet MS"/>
            </a:endParaRPr>
          </a:p>
        </p:txBody>
      </p:sp>
      <p:sp>
        <p:nvSpPr>
          <p:cNvPr id="83" name="Google Shape;83;p11"/>
          <p:cNvSpPr txBox="1"/>
          <p:nvPr/>
        </p:nvSpPr>
        <p:spPr>
          <a:xfrm>
            <a:off x="810259" y="1728469"/>
            <a:ext cx="8670290" cy="4359275"/>
          </a:xfrm>
          <a:prstGeom prst="rect">
            <a:avLst/>
          </a:prstGeom>
          <a:noFill/>
          <a:ln>
            <a:noFill/>
          </a:ln>
        </p:spPr>
        <p:txBody>
          <a:bodyPr anchorCtr="0" anchor="t" bIns="0" lIns="0" spcFirstLastPara="1" rIns="0" wrap="square" tIns="44450">
            <a:noAutofit/>
          </a:bodyPr>
          <a:lstStyle/>
          <a:p>
            <a:pPr indent="0" lvl="0" marL="12700" marR="198120" rtl="0" algn="l">
              <a:lnSpc>
                <a:spcPct val="112765"/>
              </a:lnSpc>
              <a:spcBef>
                <a:spcPts val="0"/>
              </a:spcBef>
              <a:spcAft>
                <a:spcPts val="0"/>
              </a:spcAft>
              <a:buNone/>
            </a:pPr>
            <a:r>
              <a:rPr b="0" i="0" lang="en-US" sz="2350" u="none" cap="none" strike="noStrike">
                <a:latin typeface="Arial"/>
                <a:ea typeface="Arial"/>
                <a:cs typeface="Arial"/>
                <a:sym typeface="Arial"/>
              </a:rPr>
              <a:t>"Web server" can refer to hardware or software, or both of them  working together.</a:t>
            </a:r>
            <a:endParaRPr b="0" i="0" sz="2350" u="none" cap="none" strike="noStrike">
              <a:latin typeface="Arial"/>
              <a:ea typeface="Arial"/>
              <a:cs typeface="Arial"/>
              <a:sym typeface="Arial"/>
            </a:endParaRPr>
          </a:p>
          <a:p>
            <a:pPr indent="83820" lvl="0" marL="12700" marR="649605" rtl="0" algn="l">
              <a:lnSpc>
                <a:spcPct val="112765"/>
              </a:lnSpc>
              <a:spcBef>
                <a:spcPts val="1060"/>
              </a:spcBef>
              <a:spcAft>
                <a:spcPts val="0"/>
              </a:spcAft>
              <a:buNone/>
            </a:pPr>
            <a:r>
              <a:rPr b="0" i="0" lang="en-US" sz="2350" u="none" cap="none" strike="noStrike">
                <a:latin typeface="Arial"/>
                <a:ea typeface="Arial"/>
                <a:cs typeface="Arial"/>
                <a:sym typeface="Arial"/>
              </a:rPr>
              <a:t>a computer that stores web server software and a website's  component files (e.g. HTML documents, images, CSS  stylesheets, and JavaScript files)</a:t>
            </a:r>
            <a:endParaRPr b="0" i="0" sz="2350" u="none" cap="none" strike="noStrike">
              <a:latin typeface="Arial"/>
              <a:ea typeface="Arial"/>
              <a:cs typeface="Arial"/>
              <a:sym typeface="Arial"/>
            </a:endParaRPr>
          </a:p>
          <a:p>
            <a:pPr indent="0" lvl="0" marL="12700" marR="5080" rtl="0" algn="l">
              <a:lnSpc>
                <a:spcPct val="94100"/>
              </a:lnSpc>
              <a:spcBef>
                <a:spcPts val="985"/>
              </a:spcBef>
              <a:spcAft>
                <a:spcPts val="0"/>
              </a:spcAft>
              <a:buNone/>
            </a:pPr>
            <a:r>
              <a:rPr b="0" i="0" lang="en-US" sz="2350" u="none" cap="none" strike="noStrike">
                <a:latin typeface="Arial"/>
                <a:ea typeface="Arial"/>
                <a:cs typeface="Arial"/>
                <a:sym typeface="Arial"/>
              </a:rPr>
              <a:t>a web server includes several parts that control how web users  access hosted files, at minimum an HTTP server. An HTTP  server is a piece of software that understands URLs (web  addresses) and HTTP (the protocol your browser uses to view  webpages). It can be accessed through the domain names (like  mozilla.org) of websites it stores, and delivers their content to the  end-user's device.</a:t>
            </a:r>
            <a:endParaRPr b="0" i="0" sz="235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7" name="Shape 87"/>
        <p:cNvGrpSpPr/>
        <p:nvPr/>
      </p:nvGrpSpPr>
      <p:grpSpPr>
        <a:xfrm>
          <a:off x="0" y="0"/>
          <a:ext cx="0" cy="0"/>
          <a:chOff x="0" y="0"/>
          <a:chExt cx="0" cy="0"/>
        </a:xfrm>
      </p:grpSpPr>
      <p:sp>
        <p:nvSpPr>
          <p:cNvPr id="88" name="Google Shape;88;p12"/>
          <p:cNvSpPr txBox="1"/>
          <p:nvPr>
            <p:ph type="title"/>
          </p:nvPr>
        </p:nvSpPr>
        <p:spPr>
          <a:xfrm>
            <a:off x="3454400" y="554990"/>
            <a:ext cx="316293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Source code</a:t>
            </a:r>
            <a:endParaRPr/>
          </a:p>
        </p:txBody>
      </p:sp>
      <p:sp>
        <p:nvSpPr>
          <p:cNvPr id="89" name="Google Shape;89;p12"/>
          <p:cNvSpPr txBox="1"/>
          <p:nvPr/>
        </p:nvSpPr>
        <p:spPr>
          <a:xfrm>
            <a:off x="544830" y="1807209"/>
            <a:ext cx="96520" cy="1320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700" u="none" cap="none" strike="noStrike">
                <a:latin typeface="Trebuchet MS"/>
                <a:ea typeface="Trebuchet MS"/>
                <a:cs typeface="Trebuchet MS"/>
                <a:sym typeface="Trebuchet MS"/>
              </a:rPr>
              <a:t>●</a:t>
            </a:r>
            <a:endParaRPr b="0" i="0" sz="700" u="none" cap="none" strike="noStrike">
              <a:latin typeface="Trebuchet MS"/>
              <a:ea typeface="Trebuchet MS"/>
              <a:cs typeface="Trebuchet MS"/>
              <a:sym typeface="Trebuchet MS"/>
            </a:endParaRPr>
          </a:p>
        </p:txBody>
      </p:sp>
      <p:sp>
        <p:nvSpPr>
          <p:cNvPr id="90" name="Google Shape;90;p12"/>
          <p:cNvSpPr txBox="1"/>
          <p:nvPr/>
        </p:nvSpPr>
        <p:spPr>
          <a:xfrm>
            <a:off x="544830" y="2940050"/>
            <a:ext cx="96520" cy="1320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700" u="none" cap="none" strike="noStrike">
                <a:latin typeface="Trebuchet MS"/>
                <a:ea typeface="Trebuchet MS"/>
                <a:cs typeface="Trebuchet MS"/>
                <a:sym typeface="Trebuchet MS"/>
              </a:rPr>
              <a:t>●</a:t>
            </a:r>
            <a:endParaRPr b="0" i="0" sz="700" u="none" cap="none" strike="noStrike">
              <a:latin typeface="Trebuchet MS"/>
              <a:ea typeface="Trebuchet MS"/>
              <a:cs typeface="Trebuchet MS"/>
              <a:sym typeface="Trebuchet MS"/>
            </a:endParaRPr>
          </a:p>
        </p:txBody>
      </p:sp>
      <p:sp>
        <p:nvSpPr>
          <p:cNvPr id="91" name="Google Shape;91;p12"/>
          <p:cNvSpPr txBox="1"/>
          <p:nvPr/>
        </p:nvSpPr>
        <p:spPr>
          <a:xfrm>
            <a:off x="544830" y="4272279"/>
            <a:ext cx="96520" cy="1320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700" u="none" cap="none" strike="noStrike">
                <a:latin typeface="Trebuchet MS"/>
                <a:ea typeface="Trebuchet MS"/>
                <a:cs typeface="Trebuchet MS"/>
                <a:sym typeface="Trebuchet MS"/>
              </a:rPr>
              <a:t>●</a:t>
            </a:r>
            <a:endParaRPr b="0" i="0" sz="700" u="none" cap="none" strike="noStrike">
              <a:latin typeface="Trebuchet MS"/>
              <a:ea typeface="Trebuchet MS"/>
              <a:cs typeface="Trebuchet MS"/>
              <a:sym typeface="Trebuchet MS"/>
            </a:endParaRPr>
          </a:p>
        </p:txBody>
      </p:sp>
      <p:sp>
        <p:nvSpPr>
          <p:cNvPr id="92" name="Google Shape;92;p12"/>
          <p:cNvSpPr txBox="1"/>
          <p:nvPr/>
        </p:nvSpPr>
        <p:spPr>
          <a:xfrm>
            <a:off x="707390" y="1670593"/>
            <a:ext cx="8782050" cy="3345179"/>
          </a:xfrm>
          <a:prstGeom prst="rect">
            <a:avLst/>
          </a:prstGeom>
          <a:noFill/>
          <a:ln>
            <a:noFill/>
          </a:ln>
        </p:spPr>
        <p:txBody>
          <a:bodyPr anchorCtr="0" anchor="t" bIns="0" lIns="0" spcFirstLastPara="1" rIns="0" wrap="square" tIns="79375">
            <a:noAutofit/>
          </a:bodyPr>
          <a:lstStyle/>
          <a:p>
            <a:pPr indent="0" lvl="0" marL="12700" marR="0" rtl="0" algn="l">
              <a:lnSpc>
                <a:spcPct val="100000"/>
              </a:lnSpc>
              <a:spcBef>
                <a:spcPts val="0"/>
              </a:spcBef>
              <a:spcAft>
                <a:spcPts val="0"/>
              </a:spcAft>
              <a:buNone/>
            </a:pPr>
            <a:r>
              <a:rPr b="0" i="0" lang="en-US" sz="1600" u="none" cap="none" strike="noStrike">
                <a:latin typeface="Arial"/>
                <a:ea typeface="Arial"/>
                <a:cs typeface="Arial"/>
                <a:sym typeface="Arial"/>
              </a:rPr>
              <a:t>There are many reasons to view source code:</a:t>
            </a:r>
            <a:endParaRPr b="0" i="0" sz="1600" u="none" cap="none" strike="noStrike">
              <a:latin typeface="Arial"/>
              <a:ea typeface="Arial"/>
              <a:cs typeface="Arial"/>
              <a:sym typeface="Arial"/>
            </a:endParaRPr>
          </a:p>
          <a:p>
            <a:pPr indent="-162560" lvl="0" marL="228600" marR="0" rtl="0" algn="l">
              <a:lnSpc>
                <a:spcPct val="100000"/>
              </a:lnSpc>
              <a:spcBef>
                <a:spcPts val="459"/>
              </a:spcBef>
              <a:spcAft>
                <a:spcPts val="0"/>
              </a:spcAft>
              <a:buSzPts val="1000"/>
              <a:buFont typeface="Trebuchet MS"/>
              <a:buChar char="–"/>
            </a:pPr>
            <a:r>
              <a:rPr b="0" i="0" lang="en-US" sz="1400" u="none" cap="none" strike="noStrike">
                <a:latin typeface="Arial"/>
                <a:ea typeface="Arial"/>
                <a:cs typeface="Arial"/>
                <a:sym typeface="Arial"/>
              </a:rPr>
              <a:t>To see other developers’ implementation</a:t>
            </a:r>
            <a:endParaRPr b="0" i="0" sz="1400" u="none" cap="none" strike="noStrike">
              <a:latin typeface="Arial"/>
              <a:ea typeface="Arial"/>
              <a:cs typeface="Arial"/>
              <a:sym typeface="Arial"/>
            </a:endParaRPr>
          </a:p>
          <a:p>
            <a:pPr indent="-162560" lvl="0" marL="228600" marR="0" rtl="0" algn="l">
              <a:lnSpc>
                <a:spcPct val="100000"/>
              </a:lnSpc>
              <a:spcBef>
                <a:spcPts val="459"/>
              </a:spcBef>
              <a:spcAft>
                <a:spcPts val="0"/>
              </a:spcAft>
              <a:buSzPts val="1000"/>
              <a:buFont typeface="Trebuchet MS"/>
              <a:buChar char="–"/>
            </a:pPr>
            <a:r>
              <a:rPr b="0" i="0" lang="en-US" sz="1400" u="none" cap="none" strike="noStrike">
                <a:latin typeface="Arial"/>
                <a:ea typeface="Arial"/>
                <a:cs typeface="Arial"/>
                <a:sym typeface="Arial"/>
              </a:rPr>
              <a:t>To see why the page doesn’t display correctly</a:t>
            </a:r>
            <a:endParaRPr b="0" i="0" sz="1400" u="none" cap="none" strike="noStrike">
              <a:latin typeface="Arial"/>
              <a:ea typeface="Arial"/>
              <a:cs typeface="Arial"/>
              <a:sym typeface="Arial"/>
            </a:endParaRPr>
          </a:p>
          <a:p>
            <a:pPr indent="-162560" lvl="0" marL="228600" marR="0" rtl="0" algn="l">
              <a:lnSpc>
                <a:spcPct val="100000"/>
              </a:lnSpc>
              <a:spcBef>
                <a:spcPts val="459"/>
              </a:spcBef>
              <a:spcAft>
                <a:spcPts val="0"/>
              </a:spcAft>
              <a:buSzPts val="1000"/>
              <a:buFont typeface="Trebuchet MS"/>
              <a:buChar char="–"/>
            </a:pPr>
            <a:r>
              <a:rPr b="0" i="0" lang="en-US" sz="1400" u="none" cap="none" strike="noStrike">
                <a:latin typeface="Arial"/>
                <a:ea typeface="Arial"/>
                <a:cs typeface="Arial"/>
                <a:sym typeface="Arial"/>
              </a:rPr>
              <a:t>To learn from real life examples</a:t>
            </a:r>
            <a:endParaRPr b="0" i="0" sz="1400" u="none" cap="none" strike="noStrike">
              <a:latin typeface="Arial"/>
              <a:ea typeface="Arial"/>
              <a:cs typeface="Arial"/>
              <a:sym typeface="Arial"/>
            </a:endParaRPr>
          </a:p>
          <a:p>
            <a:pPr indent="0" lvl="0" marL="12700" marR="0" rtl="0" algn="l">
              <a:lnSpc>
                <a:spcPct val="100000"/>
              </a:lnSpc>
              <a:spcBef>
                <a:spcPts val="580"/>
              </a:spcBef>
              <a:spcAft>
                <a:spcPts val="0"/>
              </a:spcAft>
              <a:buNone/>
            </a:pPr>
            <a:r>
              <a:rPr b="0" i="0" lang="en-US" sz="1600" u="none" cap="none" strike="noStrike">
                <a:latin typeface="Arial"/>
                <a:ea typeface="Arial"/>
                <a:cs typeface="Arial"/>
                <a:sym typeface="Arial"/>
              </a:rPr>
              <a:t>Google Chrome</a:t>
            </a:r>
            <a:endParaRPr b="0" i="0" sz="1600" u="none" cap="none" strike="noStrike">
              <a:latin typeface="Arial"/>
              <a:ea typeface="Arial"/>
              <a:cs typeface="Arial"/>
              <a:sym typeface="Arial"/>
            </a:endParaRPr>
          </a:p>
          <a:p>
            <a:pPr indent="0" lvl="0" marL="228600" marR="0" rtl="0" algn="l">
              <a:lnSpc>
                <a:spcPct val="100000"/>
              </a:lnSpc>
              <a:spcBef>
                <a:spcPts val="459"/>
              </a:spcBef>
              <a:spcAft>
                <a:spcPts val="0"/>
              </a:spcAft>
              <a:buNone/>
            </a:pPr>
            <a:r>
              <a:rPr b="0" i="0" lang="en-US" sz="1400" u="none" cap="none" strike="noStrike">
                <a:latin typeface="Arial"/>
                <a:ea typeface="Arial"/>
                <a:cs typeface="Arial"/>
                <a:sym typeface="Arial"/>
              </a:rPr>
              <a:t>CTR + U</a:t>
            </a:r>
            <a:endParaRPr b="0" i="0" sz="1400" u="none" cap="none" strike="noStrike">
              <a:latin typeface="Arial"/>
              <a:ea typeface="Arial"/>
              <a:cs typeface="Arial"/>
              <a:sym typeface="Arial"/>
            </a:endParaRPr>
          </a:p>
          <a:p>
            <a:pPr indent="0" lvl="0" marL="228600" marR="0" rtl="0" algn="l">
              <a:lnSpc>
                <a:spcPct val="100000"/>
              </a:lnSpc>
              <a:spcBef>
                <a:spcPts val="459"/>
              </a:spcBef>
              <a:spcAft>
                <a:spcPts val="0"/>
              </a:spcAft>
              <a:buNone/>
            </a:pPr>
            <a:r>
              <a:rPr b="0" i="0" lang="en-US" sz="1400" u="none" cap="none" strike="noStrike">
                <a:latin typeface="Arial"/>
                <a:ea typeface="Arial"/>
                <a:cs typeface="Arial"/>
                <a:sym typeface="Arial"/>
              </a:rPr>
              <a:t>Enter key: view-source: (i.e., view-source:</a:t>
            </a:r>
            <a:r>
              <a:rPr b="0" i="0" lang="en-US" sz="1400" u="sng" cap="none" strike="noStrike">
                <a:solidFill>
                  <a:schemeClr val="hlink"/>
                </a:solidFill>
                <a:latin typeface="Arial"/>
                <a:ea typeface="Arial"/>
                <a:cs typeface="Arial"/>
                <a:sym typeface="Arial"/>
                <a:hlinkClick r:id="rId3"/>
              </a:rPr>
              <a:t>https://digitalcareerinstitute.org/en/</a:t>
            </a:r>
            <a:r>
              <a:rPr b="0" i="0" lang="en-US" sz="1400" u="none" cap="none" strike="noStrike">
                <a:latin typeface="Arial"/>
                <a:ea typeface="Arial"/>
                <a:cs typeface="Arial"/>
                <a:sym typeface="Arial"/>
              </a:rPr>
              <a:t>)</a:t>
            </a:r>
            <a:endParaRPr b="0" i="0" sz="1400" u="none" cap="none" strike="noStrike">
              <a:latin typeface="Arial"/>
              <a:ea typeface="Arial"/>
              <a:cs typeface="Arial"/>
              <a:sym typeface="Arial"/>
            </a:endParaRPr>
          </a:p>
          <a:p>
            <a:pPr indent="0" lvl="0" marL="228600" marR="5080" rtl="0" algn="l">
              <a:lnSpc>
                <a:spcPct val="112142"/>
              </a:lnSpc>
              <a:spcBef>
                <a:spcPts val="605"/>
              </a:spcBef>
              <a:spcAft>
                <a:spcPts val="0"/>
              </a:spcAft>
              <a:buNone/>
            </a:pPr>
            <a:r>
              <a:rPr b="0" i="0" lang="en-US" sz="1400" u="none" cap="none" strike="noStrike">
                <a:latin typeface="Arial"/>
                <a:ea typeface="Arial"/>
                <a:cs typeface="Arial"/>
                <a:sym typeface="Arial"/>
              </a:rPr>
              <a:t>or via developer tools (CTR + SHIFT + U) or click on Chrome's main menu button, located in the upper right-  hand corner and represented by three vertically-aligned dots and select More Tools → Developer Tools.</a:t>
            </a:r>
            <a:endParaRPr b="0" i="0" sz="1400" u="none" cap="none" strike="noStrike">
              <a:latin typeface="Arial"/>
              <a:ea typeface="Arial"/>
              <a:cs typeface="Arial"/>
              <a:sym typeface="Arial"/>
            </a:endParaRPr>
          </a:p>
          <a:p>
            <a:pPr indent="0" lvl="0" marL="12700" marR="0" rtl="0" algn="l">
              <a:lnSpc>
                <a:spcPct val="100000"/>
              </a:lnSpc>
              <a:spcBef>
                <a:spcPts val="545"/>
              </a:spcBef>
              <a:spcAft>
                <a:spcPts val="0"/>
              </a:spcAft>
              <a:buNone/>
            </a:pPr>
            <a:r>
              <a:rPr b="0" i="0" lang="en-US" sz="1600" u="none" cap="none" strike="noStrike">
                <a:latin typeface="Arial"/>
                <a:ea typeface="Arial"/>
                <a:cs typeface="Arial"/>
                <a:sym typeface="Arial"/>
              </a:rPr>
              <a:t>Firefox</a:t>
            </a:r>
            <a:endParaRPr b="0" i="0" sz="1600" u="none" cap="none" strike="noStrike">
              <a:latin typeface="Arial"/>
              <a:ea typeface="Arial"/>
              <a:cs typeface="Arial"/>
              <a:sym typeface="Arial"/>
            </a:endParaRPr>
          </a:p>
          <a:p>
            <a:pPr indent="0" lvl="0" marL="228600" marR="0" rtl="0" algn="l">
              <a:lnSpc>
                <a:spcPct val="100000"/>
              </a:lnSpc>
              <a:spcBef>
                <a:spcPts val="459"/>
              </a:spcBef>
              <a:spcAft>
                <a:spcPts val="0"/>
              </a:spcAft>
              <a:buNone/>
            </a:pPr>
            <a:r>
              <a:rPr b="0" i="0" lang="en-US" sz="1400" u="none" cap="none" strike="noStrike">
                <a:latin typeface="Arial"/>
                <a:ea typeface="Arial"/>
                <a:cs typeface="Arial"/>
                <a:sym typeface="Arial"/>
              </a:rPr>
              <a:t>CTRL + U (COMMAND + U on macOS)</a:t>
            </a:r>
            <a:endParaRPr b="0" i="0" sz="1400" u="none" cap="none" strike="noStrike">
              <a:latin typeface="Arial"/>
              <a:ea typeface="Arial"/>
              <a:cs typeface="Arial"/>
              <a:sym typeface="Arial"/>
            </a:endParaRPr>
          </a:p>
          <a:p>
            <a:pPr indent="-162560" lvl="0" marL="228600" marR="0" rtl="0" algn="l">
              <a:lnSpc>
                <a:spcPct val="100000"/>
              </a:lnSpc>
              <a:spcBef>
                <a:spcPts val="459"/>
              </a:spcBef>
              <a:spcAft>
                <a:spcPts val="0"/>
              </a:spcAft>
              <a:buSzPts val="1000"/>
              <a:buFont typeface="Trebuchet MS"/>
              <a:buChar char="–"/>
            </a:pPr>
            <a:r>
              <a:rPr b="0" i="0" lang="en-US" sz="1400" u="none" cap="none" strike="noStrike">
                <a:latin typeface="Arial"/>
                <a:ea typeface="Arial"/>
                <a:cs typeface="Arial"/>
                <a:sym typeface="Arial"/>
              </a:rPr>
              <a:t>view-source: (i.e., view-source:</a:t>
            </a:r>
            <a:r>
              <a:rPr b="0" i="0" lang="en-US" sz="1400" u="sng" cap="none" strike="noStrike">
                <a:solidFill>
                  <a:schemeClr val="hlink"/>
                </a:solidFill>
                <a:latin typeface="Arial"/>
                <a:ea typeface="Arial"/>
                <a:cs typeface="Arial"/>
                <a:sym typeface="Arial"/>
                <a:hlinkClick r:id="rId4"/>
              </a:rPr>
              <a:t>https://digitalcareerinstitute.org/en/</a:t>
            </a:r>
            <a:r>
              <a:rPr b="0" i="0" lang="en-US"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93" name="Google Shape;93;p12"/>
          <p:cNvSpPr txBox="1"/>
          <p:nvPr/>
        </p:nvSpPr>
        <p:spPr>
          <a:xfrm>
            <a:off x="760730" y="5072379"/>
            <a:ext cx="98425" cy="1828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1000" u="none" cap="none" strike="noStrike">
                <a:latin typeface="Trebuchet MS"/>
                <a:ea typeface="Trebuchet MS"/>
                <a:cs typeface="Trebuchet MS"/>
                <a:sym typeface="Trebuchet MS"/>
              </a:rPr>
              <a:t>–</a:t>
            </a:r>
            <a:endParaRPr b="0" i="0" sz="1000" u="none" cap="none" strike="noStrike">
              <a:latin typeface="Trebuchet MS"/>
              <a:ea typeface="Trebuchet MS"/>
              <a:cs typeface="Trebuchet MS"/>
              <a:sym typeface="Trebuchet MS"/>
            </a:endParaRPr>
          </a:p>
        </p:txBody>
      </p:sp>
      <p:sp>
        <p:nvSpPr>
          <p:cNvPr id="94" name="Google Shape;94;p12"/>
          <p:cNvSpPr txBox="1"/>
          <p:nvPr/>
        </p:nvSpPr>
        <p:spPr>
          <a:xfrm>
            <a:off x="760730" y="5048250"/>
            <a:ext cx="8474075" cy="910590"/>
          </a:xfrm>
          <a:prstGeom prst="rect">
            <a:avLst/>
          </a:prstGeom>
          <a:noFill/>
          <a:ln>
            <a:noFill/>
          </a:ln>
        </p:spPr>
        <p:txBody>
          <a:bodyPr anchorCtr="0" anchor="t" bIns="0" lIns="0" spcFirstLastPara="1" rIns="0" wrap="square" tIns="30475">
            <a:noAutofit/>
          </a:bodyPr>
          <a:lstStyle/>
          <a:p>
            <a:pPr indent="49530" lvl="0" marL="175260" marR="5080" rtl="0" algn="l">
              <a:lnSpc>
                <a:spcPct val="112142"/>
              </a:lnSpc>
              <a:spcBef>
                <a:spcPts val="0"/>
              </a:spcBef>
              <a:spcAft>
                <a:spcPts val="0"/>
              </a:spcAft>
              <a:buNone/>
            </a:pPr>
            <a:r>
              <a:rPr b="0" i="0" lang="en-US" sz="1400" u="none" cap="none" strike="noStrike">
                <a:latin typeface="Arial"/>
                <a:ea typeface="Arial"/>
                <a:cs typeface="Arial"/>
                <a:sym typeface="Arial"/>
              </a:rPr>
              <a:t>developer tools (click on the main menu button, located in the upper right-hand corner of your browser  window and represented by three horizontal lines → click developer ‘wrench’ icon → select ‘Page source’</a:t>
            </a:r>
            <a:endParaRPr b="0" i="0" sz="1400" u="none" cap="none" strike="noStrike">
              <a:latin typeface="Arial"/>
              <a:ea typeface="Arial"/>
              <a:cs typeface="Arial"/>
              <a:sym typeface="Arial"/>
            </a:endParaRPr>
          </a:p>
          <a:p>
            <a:pPr indent="-162560" lvl="0" marL="175260" marR="325120" rtl="0" algn="l">
              <a:lnSpc>
                <a:spcPct val="105333"/>
              </a:lnSpc>
              <a:spcBef>
                <a:spcPts val="565"/>
              </a:spcBef>
              <a:spcAft>
                <a:spcPts val="0"/>
              </a:spcAft>
              <a:buNone/>
            </a:pPr>
            <a:r>
              <a:rPr b="0" baseline="30000" i="0" lang="en-US" sz="1500" u="none" cap="none" strike="noStrike">
                <a:latin typeface="Trebuchet MS"/>
                <a:ea typeface="Trebuchet MS"/>
                <a:cs typeface="Trebuchet MS"/>
                <a:sym typeface="Trebuchet MS"/>
              </a:rPr>
              <a:t>– </a:t>
            </a:r>
            <a:r>
              <a:rPr b="0" i="0" lang="en-US" sz="1400" u="none" cap="none" strike="noStrike">
                <a:latin typeface="Arial"/>
                <a:ea typeface="Arial"/>
                <a:cs typeface="Arial"/>
                <a:sym typeface="Arial"/>
              </a:rPr>
              <a:t>You can also view a selected area of the page by highlighting it and right clicking and selecting ‘View  Selection Source’</a:t>
            </a:r>
            <a:endParaRPr b="0" i="0" sz="1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8" name="Shape 98"/>
        <p:cNvGrpSpPr/>
        <p:nvPr/>
      </p:nvGrpSpPr>
      <p:grpSpPr>
        <a:xfrm>
          <a:off x="0" y="0"/>
          <a:ext cx="0" cy="0"/>
          <a:chOff x="0" y="0"/>
          <a:chExt cx="0" cy="0"/>
        </a:xfrm>
      </p:grpSpPr>
      <p:sp>
        <p:nvSpPr>
          <p:cNvPr id="99" name="Google Shape;99;p13"/>
          <p:cNvSpPr txBox="1"/>
          <p:nvPr>
            <p:ph type="title"/>
          </p:nvPr>
        </p:nvSpPr>
        <p:spPr>
          <a:xfrm>
            <a:off x="3393440" y="554990"/>
            <a:ext cx="3286125"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Source	Code</a:t>
            </a:r>
            <a:endParaRPr/>
          </a:p>
        </p:txBody>
      </p:sp>
      <p:sp>
        <p:nvSpPr>
          <p:cNvPr id="100" name="Google Shape;100;p13"/>
          <p:cNvSpPr txBox="1"/>
          <p:nvPr/>
        </p:nvSpPr>
        <p:spPr>
          <a:xfrm>
            <a:off x="580390" y="1841499"/>
            <a:ext cx="144780" cy="2057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1150" u="none" cap="none" strike="noStrike">
                <a:latin typeface="Trebuchet MS"/>
                <a:ea typeface="Trebuchet MS"/>
                <a:cs typeface="Trebuchet MS"/>
                <a:sym typeface="Trebuchet MS"/>
              </a:rPr>
              <a:t>●</a:t>
            </a:r>
            <a:endParaRPr b="0" i="0" sz="1150" u="none" cap="none" strike="noStrike">
              <a:latin typeface="Trebuchet MS"/>
              <a:ea typeface="Trebuchet MS"/>
              <a:cs typeface="Trebuchet MS"/>
              <a:sym typeface="Trebuchet MS"/>
            </a:endParaRPr>
          </a:p>
        </p:txBody>
      </p:sp>
      <p:sp>
        <p:nvSpPr>
          <p:cNvPr id="101" name="Google Shape;101;p13"/>
          <p:cNvSpPr txBox="1"/>
          <p:nvPr/>
        </p:nvSpPr>
        <p:spPr>
          <a:xfrm>
            <a:off x="580390" y="3482340"/>
            <a:ext cx="144780" cy="2057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1150" u="none" cap="none" strike="noStrike">
                <a:latin typeface="Trebuchet MS"/>
                <a:ea typeface="Trebuchet MS"/>
                <a:cs typeface="Trebuchet MS"/>
                <a:sym typeface="Trebuchet MS"/>
              </a:rPr>
              <a:t>●</a:t>
            </a:r>
            <a:endParaRPr b="0" i="0" sz="1150" u="none" cap="none" strike="noStrike">
              <a:latin typeface="Trebuchet MS"/>
              <a:ea typeface="Trebuchet MS"/>
              <a:cs typeface="Trebuchet MS"/>
              <a:sym typeface="Trebuchet MS"/>
            </a:endParaRPr>
          </a:p>
        </p:txBody>
      </p:sp>
      <p:sp>
        <p:nvSpPr>
          <p:cNvPr id="102" name="Google Shape;102;p13"/>
          <p:cNvSpPr txBox="1"/>
          <p:nvPr/>
        </p:nvSpPr>
        <p:spPr>
          <a:xfrm>
            <a:off x="580390" y="4792979"/>
            <a:ext cx="144780" cy="2057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1150" u="none" cap="none" strike="noStrike">
                <a:latin typeface="Trebuchet MS"/>
                <a:ea typeface="Trebuchet MS"/>
                <a:cs typeface="Trebuchet MS"/>
                <a:sym typeface="Trebuchet MS"/>
              </a:rPr>
              <a:t>●</a:t>
            </a:r>
            <a:endParaRPr b="0" i="0" sz="1150" u="none" cap="none" strike="noStrike">
              <a:latin typeface="Trebuchet MS"/>
              <a:ea typeface="Trebuchet MS"/>
              <a:cs typeface="Trebuchet MS"/>
              <a:sym typeface="Trebuchet MS"/>
            </a:endParaRPr>
          </a:p>
        </p:txBody>
      </p:sp>
      <p:sp>
        <p:nvSpPr>
          <p:cNvPr id="103" name="Google Shape;103;p13"/>
          <p:cNvSpPr txBox="1"/>
          <p:nvPr/>
        </p:nvSpPr>
        <p:spPr>
          <a:xfrm>
            <a:off x="849630" y="1616826"/>
            <a:ext cx="8631555" cy="4272915"/>
          </a:xfrm>
          <a:prstGeom prst="rect">
            <a:avLst/>
          </a:prstGeom>
          <a:noFill/>
          <a:ln>
            <a:noFill/>
          </a:ln>
        </p:spPr>
        <p:txBody>
          <a:bodyPr anchorCtr="0" anchor="t" bIns="0" lIns="0" spcFirstLastPara="1" rIns="0" wrap="square" tIns="124450">
            <a:noAutofit/>
          </a:bodyPr>
          <a:lstStyle/>
          <a:p>
            <a:pPr indent="0" lvl="0" marL="12700" marR="0" rtl="0" algn="l">
              <a:lnSpc>
                <a:spcPct val="100000"/>
              </a:lnSpc>
              <a:spcBef>
                <a:spcPts val="0"/>
              </a:spcBef>
              <a:spcAft>
                <a:spcPts val="0"/>
              </a:spcAft>
              <a:buNone/>
            </a:pPr>
            <a:r>
              <a:rPr b="0" i="0" lang="en-US" sz="2650" u="none" cap="none" strike="noStrike">
                <a:latin typeface="Arial"/>
                <a:ea typeface="Arial"/>
                <a:cs typeface="Arial"/>
                <a:sym typeface="Arial"/>
              </a:rPr>
              <a:t>Microsoft Edge</a:t>
            </a:r>
            <a:endParaRPr b="0" i="0" sz="2650" u="none" cap="none" strike="noStrike">
              <a:latin typeface="Arial"/>
              <a:ea typeface="Arial"/>
              <a:cs typeface="Arial"/>
              <a:sym typeface="Arial"/>
            </a:endParaRPr>
          </a:p>
          <a:p>
            <a:pPr indent="-269240" lvl="0" marL="370840" marR="5080" rtl="0" algn="l">
              <a:lnSpc>
                <a:spcPct val="94400"/>
              </a:lnSpc>
              <a:spcBef>
                <a:spcPts val="930"/>
              </a:spcBef>
              <a:spcAft>
                <a:spcPts val="0"/>
              </a:spcAft>
              <a:buSzPts val="1700"/>
              <a:buFont typeface="Trebuchet MS"/>
              <a:buChar char="–"/>
            </a:pPr>
            <a:r>
              <a:rPr b="0" i="0" lang="en-US" sz="2300" u="none" cap="none" strike="noStrike">
                <a:latin typeface="Arial"/>
                <a:ea typeface="Arial"/>
                <a:cs typeface="Arial"/>
                <a:sym typeface="Arial"/>
              </a:rPr>
              <a:t>Via Developer Tools interface. F12 or CTRL + U or click on  menu button (three dots located in the upper right-hand corner)  and choose the F12 Developer Tools option from the list.</a:t>
            </a:r>
            <a:endParaRPr b="0" i="0" sz="2300" u="none" cap="none" strike="noStrike">
              <a:latin typeface="Arial"/>
              <a:ea typeface="Arial"/>
              <a:cs typeface="Arial"/>
              <a:sym typeface="Arial"/>
            </a:endParaRPr>
          </a:p>
          <a:p>
            <a:pPr indent="0" lvl="0" marL="12700" marR="0" rtl="0" algn="l">
              <a:lnSpc>
                <a:spcPct val="100000"/>
              </a:lnSpc>
              <a:spcBef>
                <a:spcPts val="990"/>
              </a:spcBef>
              <a:spcAft>
                <a:spcPts val="0"/>
              </a:spcAft>
              <a:buNone/>
            </a:pPr>
            <a:r>
              <a:rPr b="0" i="0" lang="en-US" sz="2650" u="none" cap="none" strike="noStrike">
                <a:latin typeface="Arial"/>
                <a:ea typeface="Arial"/>
                <a:cs typeface="Arial"/>
                <a:sym typeface="Arial"/>
              </a:rPr>
              <a:t>Android</a:t>
            </a:r>
            <a:endParaRPr b="0" i="0" sz="2650" u="none" cap="none" strike="noStrike">
              <a:latin typeface="Arial"/>
              <a:ea typeface="Arial"/>
              <a:cs typeface="Arial"/>
              <a:sym typeface="Arial"/>
            </a:endParaRPr>
          </a:p>
          <a:p>
            <a:pPr indent="-269240" lvl="0" marL="370840" marR="558165" rtl="0" algn="l">
              <a:lnSpc>
                <a:spcPct val="113478"/>
              </a:lnSpc>
              <a:spcBef>
                <a:spcPts val="994"/>
              </a:spcBef>
              <a:spcAft>
                <a:spcPts val="0"/>
              </a:spcAft>
              <a:buSzPts val="1700"/>
              <a:buFont typeface="Trebuchet MS"/>
              <a:buChar char="–"/>
            </a:pPr>
            <a:r>
              <a:rPr b="0" i="0" lang="en-US" sz="2300" u="none" cap="none" strike="noStrike">
                <a:latin typeface="Arial"/>
                <a:ea typeface="Arial"/>
                <a:cs typeface="Arial"/>
                <a:sym typeface="Arial"/>
              </a:rPr>
              <a:t>appending the following text: </a:t>
            </a:r>
            <a:r>
              <a:rPr b="0" i="1" lang="en-US" sz="2300" u="none" cap="none" strike="noStrike">
                <a:latin typeface="Arial"/>
                <a:ea typeface="Arial"/>
                <a:cs typeface="Arial"/>
                <a:sym typeface="Arial"/>
              </a:rPr>
              <a:t>view-source: </a:t>
            </a:r>
            <a:r>
              <a:rPr b="0" i="0" lang="en-US" sz="2300" u="none" cap="none" strike="noStrike">
                <a:latin typeface="Arial"/>
                <a:ea typeface="Arial"/>
                <a:cs typeface="Arial"/>
                <a:sym typeface="Arial"/>
              </a:rPr>
              <a:t>to the front of its  address (or URL) and submitting it</a:t>
            </a:r>
            <a:endParaRPr b="0" i="0" sz="2300" u="none" cap="none" strike="noStrike">
              <a:latin typeface="Arial"/>
              <a:ea typeface="Arial"/>
              <a:cs typeface="Arial"/>
              <a:sym typeface="Arial"/>
            </a:endParaRPr>
          </a:p>
          <a:p>
            <a:pPr indent="0" lvl="0" marL="12700" marR="0" rtl="0" algn="l">
              <a:lnSpc>
                <a:spcPct val="100000"/>
              </a:lnSpc>
              <a:spcBef>
                <a:spcPts val="915"/>
              </a:spcBef>
              <a:spcAft>
                <a:spcPts val="0"/>
              </a:spcAft>
              <a:buNone/>
            </a:pPr>
            <a:r>
              <a:rPr b="0" i="0" lang="en-US" sz="2650" u="none" cap="none" strike="noStrike">
                <a:latin typeface="Arial"/>
                <a:ea typeface="Arial"/>
                <a:cs typeface="Arial"/>
                <a:sym typeface="Arial"/>
              </a:rPr>
              <a:t>IOS</a:t>
            </a:r>
            <a:endParaRPr b="0" i="0" sz="2650" u="none" cap="none" strike="noStrike">
              <a:latin typeface="Arial"/>
              <a:ea typeface="Arial"/>
              <a:cs typeface="Arial"/>
              <a:sym typeface="Arial"/>
            </a:endParaRPr>
          </a:p>
          <a:p>
            <a:pPr indent="-269240" lvl="0" marL="370840" marR="6985" rtl="0" algn="l">
              <a:lnSpc>
                <a:spcPct val="113043"/>
              </a:lnSpc>
              <a:spcBef>
                <a:spcPts val="1010"/>
              </a:spcBef>
              <a:spcAft>
                <a:spcPts val="0"/>
              </a:spcAft>
              <a:buSzPts val="1700"/>
              <a:buFont typeface="Trebuchet MS"/>
              <a:buChar char="–"/>
            </a:pPr>
            <a:r>
              <a:rPr b="0" i="0" lang="en-US" sz="2300" u="none" cap="none" strike="noStrike">
                <a:latin typeface="Arial"/>
                <a:ea typeface="Arial"/>
                <a:cs typeface="Arial"/>
                <a:sym typeface="Arial"/>
              </a:rPr>
              <a:t>no native methods for viewing source code using Chrome, use  third party software</a:t>
            </a:r>
            <a:endParaRPr b="0" i="0" sz="23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1295400" y="554990"/>
            <a:ext cx="7477759" cy="6959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How does	a web server works</a:t>
            </a:r>
            <a:endParaRPr/>
          </a:p>
        </p:txBody>
      </p:sp>
      <p:sp>
        <p:nvSpPr>
          <p:cNvPr id="109" name="Google Shape;109;p14"/>
          <p:cNvSpPr txBox="1"/>
          <p:nvPr/>
        </p:nvSpPr>
        <p:spPr>
          <a:xfrm>
            <a:off x="599440" y="1832610"/>
            <a:ext cx="134620" cy="19050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1050" u="none" cap="none" strike="noStrike">
                <a:latin typeface="Trebuchet MS"/>
                <a:ea typeface="Trebuchet MS"/>
                <a:cs typeface="Trebuchet MS"/>
                <a:sym typeface="Trebuchet MS"/>
              </a:rPr>
              <a:t>●</a:t>
            </a:r>
            <a:endParaRPr b="0" i="0" sz="1050" u="none" cap="none" strike="noStrike">
              <a:latin typeface="Trebuchet MS"/>
              <a:ea typeface="Trebuchet MS"/>
              <a:cs typeface="Trebuchet MS"/>
              <a:sym typeface="Trebuchet MS"/>
            </a:endParaRPr>
          </a:p>
        </p:txBody>
      </p:sp>
      <p:sp>
        <p:nvSpPr>
          <p:cNvPr id="110" name="Google Shape;110;p14"/>
          <p:cNvSpPr txBox="1"/>
          <p:nvPr/>
        </p:nvSpPr>
        <p:spPr>
          <a:xfrm>
            <a:off x="599440" y="3041649"/>
            <a:ext cx="134620" cy="19050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0" i="0" lang="en-US" sz="1050" u="none" cap="none" strike="noStrike">
                <a:latin typeface="Trebuchet MS"/>
                <a:ea typeface="Trebuchet MS"/>
                <a:cs typeface="Trebuchet MS"/>
                <a:sym typeface="Trebuchet MS"/>
              </a:rPr>
              <a:t>●</a:t>
            </a:r>
            <a:endParaRPr b="0" i="0" sz="1050" u="none" cap="none" strike="noStrike">
              <a:latin typeface="Trebuchet MS"/>
              <a:ea typeface="Trebuchet MS"/>
              <a:cs typeface="Trebuchet MS"/>
              <a:sym typeface="Trebuchet MS"/>
            </a:endParaRPr>
          </a:p>
        </p:txBody>
      </p:sp>
      <p:sp>
        <p:nvSpPr>
          <p:cNvPr id="111" name="Google Shape;111;p14"/>
          <p:cNvSpPr txBox="1"/>
          <p:nvPr/>
        </p:nvSpPr>
        <p:spPr>
          <a:xfrm>
            <a:off x="923289" y="1728470"/>
            <a:ext cx="8566150" cy="2630170"/>
          </a:xfrm>
          <a:prstGeom prst="rect">
            <a:avLst/>
          </a:prstGeom>
          <a:noFill/>
          <a:ln>
            <a:noFill/>
          </a:ln>
        </p:spPr>
        <p:txBody>
          <a:bodyPr anchorCtr="0" anchor="t" bIns="0" lIns="0" spcFirstLastPara="1" rIns="0" wrap="square" tIns="34925">
            <a:noAutofit/>
          </a:bodyPr>
          <a:lstStyle/>
          <a:p>
            <a:pPr indent="0" lvl="0" marL="12700" marR="114935" rtl="0" algn="l">
              <a:lnSpc>
                <a:spcPct val="93900"/>
              </a:lnSpc>
              <a:spcBef>
                <a:spcPts val="0"/>
              </a:spcBef>
              <a:spcAft>
                <a:spcPts val="0"/>
              </a:spcAft>
              <a:buNone/>
            </a:pPr>
            <a:r>
              <a:rPr b="0" i="0" lang="en-US" sz="2400" u="none" cap="none" strike="noStrike">
                <a:latin typeface="Arial"/>
                <a:ea typeface="Arial"/>
                <a:cs typeface="Arial"/>
                <a:sym typeface="Arial"/>
              </a:rPr>
              <a:t>Whenever you type a URL in a browser requesting a file that is  hosted on the web server, the browser requests the file via  HTTP</a:t>
            </a:r>
            <a:endParaRPr b="0" i="0" sz="2400" u="none" cap="none" strike="noStrike">
              <a:latin typeface="Arial"/>
              <a:ea typeface="Arial"/>
              <a:cs typeface="Arial"/>
              <a:sym typeface="Arial"/>
            </a:endParaRPr>
          </a:p>
          <a:p>
            <a:pPr indent="0" lvl="0" marL="12700" marR="5080" rtl="0" algn="l">
              <a:lnSpc>
                <a:spcPct val="112500"/>
              </a:lnSpc>
              <a:spcBef>
                <a:spcPts val="1480"/>
              </a:spcBef>
              <a:spcAft>
                <a:spcPts val="0"/>
              </a:spcAft>
              <a:buNone/>
            </a:pPr>
            <a:r>
              <a:rPr b="0" i="0" lang="en-US" sz="2400" u="none" cap="none" strike="noStrike">
                <a:latin typeface="Arial"/>
                <a:ea typeface="Arial"/>
                <a:cs typeface="Arial"/>
                <a:sym typeface="Arial"/>
              </a:rPr>
              <a:t>When the request reaches the correct web server (hardware),  the HTTP server (software) accepts request, finds the  requested document (if it doesn't then a 404 response is  returned), and sends it back to the browser, also through HTTP.</a:t>
            </a:r>
            <a:endParaRPr b="0" i="0" sz="2400" u="none" cap="none" strike="noStrike">
              <a:latin typeface="Arial"/>
              <a:ea typeface="Arial"/>
              <a:cs typeface="Arial"/>
              <a:sym typeface="Arial"/>
            </a:endParaRPr>
          </a:p>
        </p:txBody>
      </p:sp>
      <p:sp>
        <p:nvSpPr>
          <p:cNvPr id="112" name="Google Shape;112;p14"/>
          <p:cNvSpPr/>
          <p:nvPr/>
        </p:nvSpPr>
        <p:spPr>
          <a:xfrm>
            <a:off x="1068069" y="4834890"/>
            <a:ext cx="7383900" cy="246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491499" y="555000"/>
            <a:ext cx="8358000" cy="696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Static and	dynamic web server</a:t>
            </a:r>
            <a:endParaRPr/>
          </a:p>
        </p:txBody>
      </p:sp>
      <p:sp>
        <p:nvSpPr>
          <p:cNvPr id="118" name="Google Shape;118;p15"/>
          <p:cNvSpPr txBox="1"/>
          <p:nvPr/>
        </p:nvSpPr>
        <p:spPr>
          <a:xfrm>
            <a:off x="491490" y="1435100"/>
            <a:ext cx="9004935" cy="5011420"/>
          </a:xfrm>
          <a:prstGeom prst="rect">
            <a:avLst/>
          </a:prstGeom>
          <a:noFill/>
          <a:ln>
            <a:noFill/>
          </a:ln>
        </p:spPr>
        <p:txBody>
          <a:bodyPr anchorCtr="0" anchor="t" bIns="0" lIns="0" spcFirstLastPara="1" rIns="0" wrap="square" tIns="44450">
            <a:noAutofit/>
          </a:bodyPr>
          <a:lstStyle/>
          <a:p>
            <a:pPr indent="-215900" lvl="0" marL="228600" marR="5080" rtl="0" algn="l">
              <a:lnSpc>
                <a:spcPct val="93400"/>
              </a:lnSpc>
              <a:spcBef>
                <a:spcPts val="0"/>
              </a:spcBef>
              <a:spcAft>
                <a:spcPts val="0"/>
              </a:spcAft>
              <a:buSzPts val="1450"/>
              <a:buFont typeface="Trebuchet MS"/>
              <a:buChar char="●"/>
            </a:pPr>
            <a:r>
              <a:rPr lang="en-US" sz="3200">
                <a:latin typeface="Arial"/>
                <a:ea typeface="Arial"/>
                <a:cs typeface="Arial"/>
                <a:sym typeface="Arial"/>
              </a:rPr>
              <a:t>A static web server, or stack, consists of a  computer (hardware) with an HTTP server  (software). It is called "static" because the server  sends hosted files "as-is" to your browser.</a:t>
            </a:r>
            <a:endParaRPr sz="3200">
              <a:latin typeface="Arial"/>
              <a:ea typeface="Arial"/>
              <a:cs typeface="Arial"/>
              <a:sym typeface="Arial"/>
            </a:endParaRPr>
          </a:p>
          <a:p>
            <a:pPr indent="-215900" lvl="0" marL="228600" marR="201295" rtl="0" algn="l">
              <a:lnSpc>
                <a:spcPct val="112187"/>
              </a:lnSpc>
              <a:spcBef>
                <a:spcPts val="3200"/>
              </a:spcBef>
              <a:spcAft>
                <a:spcPts val="0"/>
              </a:spcAft>
              <a:buSzPts val="1450"/>
              <a:buFont typeface="Trebuchet MS"/>
              <a:buChar char="●"/>
            </a:pPr>
            <a:r>
              <a:rPr lang="en-US" sz="3200">
                <a:latin typeface="Arial"/>
                <a:ea typeface="Arial"/>
                <a:cs typeface="Arial"/>
                <a:sym typeface="Arial"/>
              </a:rPr>
              <a:t>A dynamic web server consists of a static web  server plus extra software, most commonly an  application server and a database. It is called  "dynamic" because the application server  updates the hosted files before sending them to  your browser via the HTTP server.</a:t>
            </a:r>
            <a:endParaRPr sz="3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