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5B2957-635E-4DF0-9D95-93565FB9E076}">
  <a:tblStyle styleId="{585B2957-635E-4DF0-9D95-93565FB9E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40bbff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40bbff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782d5a63d86a9a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782d5a63d86a9a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782d5a63d86a9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782d5a63d86a9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a1ed1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a1ed1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40bbff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40bbff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40bbff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40bbff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40bbff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40bbff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40bbff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40bbff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4e3a0c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4e3a0c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40bbff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40bbff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40bbff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40bbff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40bbff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40bbff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40bbff1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40bbff1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40bbff1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40bbff1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4e3a0c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4e3a0c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82d5a63d86a9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782d5a63d86a9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Operators/Operator_Preced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JavaScript</a:t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410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String methods &amp; Operators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727950" y="457490"/>
            <a:ext cx="7688100" cy="4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&amp; Explicit Coersion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We can explicitly convert between types by writing the appropriate code. </a:t>
            </a:r>
            <a:endParaRPr b="0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/>
              <a:t>E.g. Number(value).</a:t>
            </a:r>
            <a:br>
              <a:rPr b="0" lang="en" sz="2900"/>
            </a:br>
            <a:br>
              <a:rPr b="0" lang="en" sz="2900"/>
            </a:br>
            <a:r>
              <a:rPr b="0" lang="en" sz="2900"/>
              <a:t>Since JavaScript is a weakly-typed language, values can also be converted between different types automatically, and it is called implicit type coercion.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727950" y="457490"/>
            <a:ext cx="7688100" cy="4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</a:t>
            </a:r>
            <a:r>
              <a:rPr lang="en"/>
              <a:t>s of Coersion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There are only three types of conversion in JavaScript:</a:t>
            </a:r>
            <a:br>
              <a:rPr b="0" lang="en" sz="3000"/>
            </a:br>
            <a:r>
              <a:rPr b="0" lang="en" sz="1200"/>
              <a:t>  </a:t>
            </a:r>
            <a:endParaRPr b="0" sz="1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 string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 boolean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 number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*Conversion logic for primitives and objects works differently, but both primitives and objects can only be converted in these three ways.</a:t>
            </a:r>
            <a:br>
              <a:rPr b="0" lang="en" sz="3000"/>
            </a:br>
            <a:br>
              <a:rPr b="0" lang="en" sz="3000"/>
            </a:br>
            <a:endParaRPr b="0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727950" y="457490"/>
            <a:ext cx="7688100" cy="46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Type Coercion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</a:t>
            </a:r>
            <a:r>
              <a:rPr b="0" lang="en" sz="3000"/>
              <a:t>o string: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String(20)</a:t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 number: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Number(“20”)</a:t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 boolean: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Boolean(20)</a:t>
            </a:r>
            <a:br>
              <a:rPr b="0" lang="en" sz="3000"/>
            </a:br>
            <a:br>
              <a:rPr b="0" lang="en" sz="3000"/>
            </a:br>
            <a:endParaRPr b="0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Comparison operators are used in logical statements to determine equality or difference between variables or values.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663550" y="927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{585B2957-635E-4DF0-9D95-93565FB9E076}</a:tableStyleId>
              </a:tblPr>
              <a:tblGrid>
                <a:gridCol w="2009625"/>
                <a:gridCol w="2963975"/>
                <a:gridCol w="1497700"/>
                <a:gridCol w="1419850"/>
              </a:tblGrid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Comparing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Returns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value and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===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!=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value or not equal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!==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&gt;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&lt;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&gt;=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&lt;=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>
            <p:ph idx="4294967295" type="ctrTitle"/>
          </p:nvPr>
        </p:nvSpPr>
        <p:spPr>
          <a:xfrm>
            <a:off x="577050" y="255650"/>
            <a:ext cx="76881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Examples: let x = 5;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</a:t>
            </a:r>
            <a:r>
              <a:rPr lang="en"/>
              <a:t>Operators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Logical operators are used to determine the logic between variables or values.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8"/>
          <p:cNvGraphicFramePr/>
          <p:nvPr/>
        </p:nvGraphicFramePr>
        <p:xfrm>
          <a:off x="835398" y="2375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{585B2957-635E-4DF0-9D95-93565FB9E076}</a:tableStyleId>
              </a:tblPr>
              <a:tblGrid>
                <a:gridCol w="1715925"/>
                <a:gridCol w="1901125"/>
                <a:gridCol w="2016675"/>
                <a:gridCol w="1848575"/>
              </a:tblGrid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Operator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 &lt; 10 &amp;&amp; y &gt;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 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 === 5 || y === 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!(x === 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>
            <p:ph type="ctrTitle"/>
          </p:nvPr>
        </p:nvSpPr>
        <p:spPr>
          <a:xfrm>
            <a:off x="729450" y="656464"/>
            <a:ext cx="76881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Examples: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let x = 6;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let y = 3;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</a:rPr>
              <a:t>JavaScript evaluates an expression according to a predefined </a:t>
            </a:r>
            <a:r>
              <a:rPr b="0" i="1" lang="en" sz="2000">
                <a:solidFill>
                  <a:srgbClr val="000000"/>
                </a:solidFill>
                <a:highlight>
                  <a:srgbClr val="FFFFFF"/>
                </a:highlight>
              </a:rPr>
              <a:t>order of precedence</a:t>
            </a: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</a:rPr>
              <a:t>. This order of precedence lets JavaScript calculate an expression by determining which part of the expression it calculates first, which part second, and so on.</a:t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 u="sng">
                <a:solidFill>
                  <a:schemeClr val="hlink"/>
                </a:solidFill>
                <a:hlinkClick r:id="rId3"/>
              </a:rPr>
              <a:t>Order</a:t>
            </a:r>
            <a:endParaRPr b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String Methods 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Operators</a:t>
            </a:r>
            <a:endParaRPr b="0"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729450" y="408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trim()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includes()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substring()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match()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toLowerCase()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toUpperCase()</a:t>
            </a:r>
            <a:endParaRPr b="0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729450" y="408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 </a:t>
            </a:r>
            <a:endParaRPr b="0" sz="3000"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816607" y="152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{585B2957-635E-4DF0-9D95-93565FB9E076}</a:tableStyleId>
              </a:tblPr>
              <a:tblGrid>
                <a:gridCol w="1634525"/>
                <a:gridCol w="6053575"/>
              </a:tblGrid>
              <a:tr h="644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String Method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Description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Removes whitespace from both ends of a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includes()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Checks whether a string contains the specified string/characters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substring()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Extracts the characters from a string, between two specified indices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Searches a string for a match against a regular expression, and returns the matches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toLowerCase()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Converts a string to lowercase letters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toUpperCase()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Converts a string to uppercase letters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Arithmetic Operators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Comparison Operators 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Logical Operators</a:t>
            </a:r>
            <a:endParaRPr b="0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3000">
                <a:solidFill>
                  <a:srgbClr val="000000"/>
                </a:solidFill>
              </a:rPr>
              <a:t>Arithmetic operators are used to perform arithmetic between variables and/or values.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9"/>
          <p:cNvGraphicFramePr/>
          <p:nvPr/>
        </p:nvGraphicFramePr>
        <p:xfrm>
          <a:off x="1195100" y="138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{585B2957-635E-4DF0-9D95-93565FB9E076}</a:tableStyleId>
              </a:tblPr>
              <a:tblGrid>
                <a:gridCol w="1177475"/>
                <a:gridCol w="1304550"/>
                <a:gridCol w="1251600"/>
                <a:gridCol w="1400775"/>
                <a:gridCol w="1409500"/>
              </a:tblGrid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 in 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 in x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y + 2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y - 2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y *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y /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Modulus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y %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++y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--y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=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=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9"/>
          <p:cNvSpPr txBox="1"/>
          <p:nvPr>
            <p:ph type="ctrTitle"/>
          </p:nvPr>
        </p:nvSpPr>
        <p:spPr>
          <a:xfrm>
            <a:off x="729450" y="560450"/>
            <a:ext cx="7688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Examples: let y = 5;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0"/>
          <p:cNvGraphicFramePr/>
          <p:nvPr/>
        </p:nvGraphicFramePr>
        <p:xfrm>
          <a:off x="663550" y="2223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{585B2957-635E-4DF0-9D95-93565FB9E076}</a:tableStyleId>
              </a:tblPr>
              <a:tblGrid>
                <a:gridCol w="2009625"/>
                <a:gridCol w="1943125"/>
                <a:gridCol w="1919775"/>
                <a:gridCol w="2018625"/>
              </a:tblGrid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Same 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 in x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+=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= x +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= 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-=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= x -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/>
                        <a:t> =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0"/>
          <p:cNvSpPr txBox="1"/>
          <p:nvPr>
            <p:ph idx="4294967295" type="ctrTitle"/>
          </p:nvPr>
        </p:nvSpPr>
        <p:spPr>
          <a:xfrm>
            <a:off x="577050" y="331850"/>
            <a:ext cx="76881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Assignment Operators: Examples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let x = </a:t>
            </a:r>
            <a:r>
              <a:rPr b="0" lang="en" sz="3000"/>
              <a:t>10</a:t>
            </a:r>
            <a:r>
              <a:rPr b="0" lang="en" sz="3000">
                <a:solidFill>
                  <a:srgbClr val="000000"/>
                </a:solidFill>
              </a:rPr>
              <a:t>; 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</a:rPr>
              <a:t>let y = 5;</a:t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727950" y="1333698"/>
            <a:ext cx="76881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Coercion: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2900">
                <a:solidFill>
                  <a:schemeClr val="accent1"/>
                </a:solidFill>
              </a:rPr>
              <a:t>Type coercion is the process of converting a value from one type to another (such as string to number, object to boolean, and so on). Any type, be it primitive or an object, is a valid subject for type coercion.</a:t>
            </a:r>
            <a:endParaRPr b="0"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