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6325f61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6325f61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6325f61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6325f61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6325f61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96325f61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6325f61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96325f61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6325f61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6325f61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b7a72b66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b7a72b6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6325f61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6325f61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6325f61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6325f61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b7a72b6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b7a72b6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7a72b66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7a72b6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6325f6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6325f6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b7a72b6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b7a72b6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6325f61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6325f61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96325f61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96325f61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6325f61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96325f61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6325f61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6325f61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96325f61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96325f61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6325f6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6325f6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6325f61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96325f61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Revision: June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2029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Programming Basics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ctrTitle"/>
          </p:nvPr>
        </p:nvSpPr>
        <p:spPr>
          <a:xfrm>
            <a:off x="729450" y="484250"/>
            <a:ext cx="83349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400"/>
              <a:buFont typeface="Courier New"/>
              <a:buAutoNum type="arabicPeriod"/>
            </a:pPr>
            <a:r>
              <a:rPr b="0" lang="en" sz="24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lang="en" sz="24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4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" sz="24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lang="en" sz="24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b="0" lang="en" sz="24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lang="en" sz="24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b="0" sz="24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400"/>
              <a:buFont typeface="Courier New"/>
              <a:buAutoNum type="arabicPeriod"/>
            </a:pP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" sz="24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lang="en" sz="24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4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" sz="24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lang="en" sz="24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b="0" lang="en" sz="24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lang="en" sz="24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b="0" sz="24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400"/>
              <a:buFont typeface="Courier New"/>
              <a:buAutoNum type="arabicPeriod"/>
            </a:pP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lang="en" sz="24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4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" sz="24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0" lang="en" sz="24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24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400"/>
              <a:buFont typeface="Courier New"/>
              <a:buAutoNum type="arabicPeriod"/>
            </a:pP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lang="en" sz="24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 sz="24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" sz="24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lang="en" sz="24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lang="en" sz="24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lang="en" sz="24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en" sz="24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lang="en" sz="24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lang="en" sz="24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lang="en" sz="24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en" sz="24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" sz="24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lang="en" sz="24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0" lang="en" sz="24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en" sz="24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24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400"/>
              <a:buFont typeface="Courier New"/>
              <a:buAutoNum type="arabicPeriod"/>
            </a:pP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sz="24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400"/>
              <a:buFont typeface="Courier New"/>
              <a:buAutoNum type="arabicPeriod"/>
            </a:pPr>
            <a:r>
              <a:rPr b="0" lang="en" sz="24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24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ctrTitle"/>
          </p:nvPr>
        </p:nvSpPr>
        <p:spPr>
          <a:xfrm>
            <a:off x="729450" y="484250"/>
            <a:ext cx="83349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MDN Definition</a:t>
            </a:r>
            <a:r>
              <a:rPr b="0" lang="en" sz="2500"/>
              <a:t>: </a:t>
            </a:r>
            <a:r>
              <a:rPr b="0" lang="en" sz="250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b="0" lang="en" sz="2500">
                <a:solidFill>
                  <a:srgbClr val="333333"/>
                </a:solidFill>
              </a:rPr>
              <a:t>map()</a:t>
            </a:r>
            <a:r>
              <a:rPr b="0" lang="en" sz="2500">
                <a:solidFill>
                  <a:srgbClr val="333333"/>
                </a:solidFill>
                <a:highlight>
                  <a:srgbClr val="FFFFFF"/>
                </a:highlight>
              </a:rPr>
              <a:t> method calls a function on each element of an array and creates a new array with the results.</a:t>
            </a:r>
            <a:endParaRPr b="0"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mappedArr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 sz="2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**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 sz="2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mappedArr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output: [ 1, 4, 9, 16 ]</a:t>
            </a:r>
            <a:endParaRPr b="0" sz="20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729450" y="484250"/>
            <a:ext cx="83349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MDN Definition</a:t>
            </a:r>
            <a:r>
              <a:rPr b="0" lang="en" sz="2500"/>
              <a:t>: </a:t>
            </a:r>
            <a:r>
              <a:rPr b="0" lang="en" sz="250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lang="en" sz="2500">
                <a:solidFill>
                  <a:srgbClr val="333333"/>
                </a:solidFill>
              </a:rPr>
              <a:t>filter()</a:t>
            </a:r>
            <a:r>
              <a:rPr b="0" lang="en" sz="2500">
                <a:solidFill>
                  <a:srgbClr val="333333"/>
                </a:solidFill>
                <a:highlight>
                  <a:srgbClr val="FFFFFF"/>
                </a:highlight>
              </a:rPr>
              <a:t> method creates a new array wihen all the elements meet the condition of the function.</a:t>
            </a:r>
            <a:endParaRPr b="0"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324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432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 sz="2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 sz="2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output: [ 324, 432, 32, 90, 80 ]</a:t>
            </a:r>
            <a:endParaRPr b="0" sz="20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ctrTitle"/>
          </p:nvPr>
        </p:nvSpPr>
        <p:spPr>
          <a:xfrm>
            <a:off x="729450" y="484250"/>
            <a:ext cx="83349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MDN Definition</a:t>
            </a:r>
            <a:r>
              <a:rPr b="0" lang="en" sz="2500"/>
              <a:t>: </a:t>
            </a:r>
            <a:r>
              <a:rPr b="0" lang="en" sz="250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lang="en" sz="2500">
                <a:solidFill>
                  <a:srgbClr val="333333"/>
                </a:solidFill>
              </a:rPr>
              <a:t>reduce()</a:t>
            </a:r>
            <a:r>
              <a:rPr b="0" lang="en" sz="2500">
                <a:solidFill>
                  <a:srgbClr val="333333"/>
                </a:solidFill>
                <a:highlight>
                  <a:srgbClr val="FFFFFF"/>
                </a:highlight>
              </a:rPr>
              <a:t> method executes a function called on each element of the array, resulting in a single output value.</a:t>
            </a:r>
            <a:br>
              <a:rPr b="0" lang="en" sz="2500">
                <a:solidFill>
                  <a:srgbClr val="333333"/>
                </a:solidFill>
                <a:highlight>
                  <a:srgbClr val="FFFFFF"/>
                </a:highlight>
              </a:rPr>
            </a:br>
            <a:endParaRPr b="0"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324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432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 sz="2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cur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lang="en" sz="2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cur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 sz="2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" sz="2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0" lang="en" sz="2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output: 968</a:t>
            </a:r>
            <a:endParaRPr b="0" sz="20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ctrTitle"/>
          </p:nvPr>
        </p:nvSpPr>
        <p:spPr>
          <a:xfrm>
            <a:off x="729450" y="484250"/>
            <a:ext cx="83349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Accumulator value: </a:t>
            </a:r>
            <a:r>
              <a:rPr b="0" lang="en" sz="3000">
                <a:solidFill>
                  <a:srgbClr val="333333"/>
                </a:solidFill>
                <a:highlight>
                  <a:srgbClr val="FFFFFF"/>
                </a:highlight>
              </a:rPr>
              <a:t>It is the accumulated value previously returned in the last invocation of the function.</a:t>
            </a:r>
            <a:endParaRPr b="0" sz="3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highlight>
                  <a:srgbClr val="FFFFFF"/>
                </a:highlight>
              </a:rPr>
              <a:t>Current value</a:t>
            </a:r>
            <a:r>
              <a:rPr b="0" lang="en" sz="3000">
                <a:solidFill>
                  <a:srgbClr val="333333"/>
                </a:solidFill>
                <a:highlight>
                  <a:srgbClr val="FFFFFF"/>
                </a:highlight>
              </a:rPr>
              <a:t>: The current element being processed in the array.</a:t>
            </a:r>
            <a:endParaRPr b="0" sz="3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3000">
                <a:solidFill>
                  <a:srgbClr val="333333"/>
                </a:solidFill>
                <a:highlight>
                  <a:srgbClr val="FFFFFF"/>
                </a:highlight>
              </a:rPr>
            </a:br>
            <a:endParaRPr b="0" sz="3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ctrTitle"/>
          </p:nvPr>
        </p:nvSpPr>
        <p:spPr>
          <a:xfrm>
            <a:off x="729450" y="484250"/>
            <a:ext cx="83349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Sort() Compare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0" lang="en" sz="2000">
                <a:solidFill>
                  <a:srgbClr val="000000"/>
                </a:solidFill>
              </a:rPr>
              <a:t>compareFunction(a,b) returns 1</a:t>
            </a:r>
            <a:br>
              <a:rPr b="0" lang="en" sz="2000">
                <a:solidFill>
                  <a:srgbClr val="000000"/>
                </a:solidFill>
              </a:rPr>
            </a:br>
            <a:r>
              <a:rPr b="0" lang="en" sz="2000">
                <a:solidFill>
                  <a:srgbClr val="000000"/>
                </a:solidFill>
              </a:rPr>
              <a:t>Then a comes before b (a is greater than b)</a:t>
            </a:r>
            <a:endParaRPr b="0" sz="2000">
              <a:solidFill>
                <a:srgbClr val="000000"/>
              </a:solidFill>
            </a:endParaRPr>
          </a:p>
          <a:p>
            <a:pPr indent="-3556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0" lang="en" sz="2000">
                <a:solidFill>
                  <a:srgbClr val="000000"/>
                </a:solidFill>
              </a:rPr>
              <a:t>compareFunction(a,b) returns -1</a:t>
            </a:r>
            <a:br>
              <a:rPr b="0" lang="en" sz="2000">
                <a:solidFill>
                  <a:srgbClr val="000000"/>
                </a:solidFill>
              </a:rPr>
            </a:br>
            <a:r>
              <a:rPr b="0" lang="en" sz="2000">
                <a:solidFill>
                  <a:srgbClr val="000000"/>
                </a:solidFill>
              </a:rPr>
              <a:t>Then b comes before a (a is less than b)</a:t>
            </a:r>
            <a:endParaRPr b="0" sz="2000">
              <a:solidFill>
                <a:srgbClr val="000000"/>
              </a:solidFill>
            </a:endParaRPr>
          </a:p>
          <a:p>
            <a:pPr indent="-3556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0" lang="en" sz="2000">
                <a:solidFill>
                  <a:srgbClr val="000000"/>
                </a:solidFill>
              </a:rPr>
              <a:t>compareFunction(a,b) returns 0</a:t>
            </a:r>
            <a:br>
              <a:rPr b="0" lang="en" sz="2000">
                <a:solidFill>
                  <a:srgbClr val="000000"/>
                </a:solidFill>
              </a:rPr>
            </a:br>
            <a:r>
              <a:rPr b="0" lang="en" sz="2000">
                <a:solidFill>
                  <a:srgbClr val="000000"/>
                </a:solidFill>
              </a:rPr>
              <a:t>Then the order of a and b remains unchanged (a and b are equal)</a:t>
            </a:r>
            <a:br>
              <a:rPr b="0" lang="en" sz="2000">
                <a:solidFill>
                  <a:srgbClr val="000000"/>
                </a:solidFill>
              </a:rPr>
            </a:br>
            <a:endParaRPr b="0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3000">
                <a:solidFill>
                  <a:srgbClr val="333333"/>
                </a:solidFill>
                <a:highlight>
                  <a:srgbClr val="FFFFFF"/>
                </a:highlight>
              </a:rPr>
            </a:br>
            <a:endParaRPr b="0" sz="3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729450" y="484250"/>
            <a:ext cx="83349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Callback Functions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8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" sz="18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" sz="18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b="0" lang="en" sz="18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0" sz="1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" sz="1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8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`The sum of </a:t>
            </a:r>
            <a:r>
              <a:rPr b="0" lang="en" sz="1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lang="en" sz="18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lang="en" sz="1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en" sz="18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0" lang="en" sz="1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lang="en" sz="18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lang="en" sz="1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en" sz="18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b="0" lang="en" sz="1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lang="en" sz="18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lang="en" sz="18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lang="en" sz="1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en" sz="18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0" lang="en" sz="1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lang="en" sz="18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lang="en" sz="1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en" sz="18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sz="1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" sz="18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callFn function is called just</a:t>
            </a:r>
            <a:endParaRPr b="0" sz="18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" sz="1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8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callFn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0" sz="1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" sz="18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8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'This is the callback function working.'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}   </a:t>
            </a:r>
            <a:endParaRPr b="0" sz="1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" sz="18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calling add() function</a:t>
            </a:r>
            <a:endParaRPr b="0" sz="18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" sz="18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 sz="18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" sz="18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" sz="18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" sz="18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en" sz="18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callFn</a:t>
            </a:r>
            <a:r>
              <a:rPr b="0" lang="en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endParaRPr b="0" sz="1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0" lang="en" sz="1500">
                <a:solidFill>
                  <a:srgbClr val="6A99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The sum of 5 and 6 is 11. This is the callback function working.</a:t>
            </a:r>
            <a:endParaRPr b="0" sz="1500">
              <a:solidFill>
                <a:srgbClr val="6A99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ctrTitle"/>
          </p:nvPr>
        </p:nvSpPr>
        <p:spPr>
          <a:xfrm>
            <a:off x="729450" y="484250"/>
            <a:ext cx="83349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Switch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</a:rPr>
              <a:t>switch statement</a:t>
            </a:r>
            <a:r>
              <a:rPr b="0" lang="en" sz="2500">
                <a:solidFill>
                  <a:srgbClr val="000000"/>
                </a:solidFill>
                <a:highlight>
                  <a:srgbClr val="FFFFFF"/>
                </a:highlight>
              </a:rPr>
              <a:t> evaluates an expression, and matches the expression value to the switch case. It the expression is a match, it executes statements associated with that case, as well as statements that follow the matching case.</a:t>
            </a:r>
            <a:endParaRPr b="0"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ctrTitle"/>
          </p:nvPr>
        </p:nvSpPr>
        <p:spPr>
          <a:xfrm>
            <a:off x="729450" y="484250"/>
            <a:ext cx="83349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Classes </a:t>
            </a:r>
            <a:br>
              <a:rPr lang="en">
                <a:solidFill>
                  <a:srgbClr val="000000"/>
                </a:solidFill>
              </a:rPr>
            </a:b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000000"/>
                </a:solidFill>
              </a:rPr>
              <a:t>Classes act as blueprints! They are ways of storing data related to a single thing.</a:t>
            </a:r>
            <a:endParaRPr b="0"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000000"/>
                </a:solidFill>
              </a:rPr>
              <a:t>Let’s say that “Human” is a class. And we need to store data relating to humans. All of that will be stored as properties. </a:t>
            </a:r>
            <a:endParaRPr b="0"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b="0" i="1" lang="en" sz="2500">
                <a:solidFill>
                  <a:srgbClr val="000000"/>
                </a:solidFill>
                <a:highlight>
                  <a:srgbClr val="FFFFFF"/>
                </a:highlight>
              </a:rPr>
              <a:t>method</a:t>
            </a:r>
            <a:r>
              <a:rPr b="0" lang="en" sz="2500">
                <a:solidFill>
                  <a:srgbClr val="000000"/>
                </a:solidFill>
                <a:highlight>
                  <a:srgbClr val="FFFFFF"/>
                </a:highlight>
              </a:rPr>
              <a:t> is a series of instructions that we give a class to make it create, change or remove properties; or, to provide us with some data based on its properties.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569CD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ctrTitle"/>
          </p:nvPr>
        </p:nvSpPr>
        <p:spPr>
          <a:xfrm>
            <a:off x="729450" y="484250"/>
            <a:ext cx="83349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Classes: Super &amp; Extend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000000"/>
                </a:solidFill>
                <a:highlight>
                  <a:srgbClr val="FFFFFF"/>
                </a:highlight>
              </a:rPr>
              <a:t>An advantageous feature of classes is that they can be </a:t>
            </a: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</a:rPr>
              <a:t>extended</a:t>
            </a:r>
            <a:r>
              <a:rPr b="0" lang="en" sz="2500">
                <a:solidFill>
                  <a:srgbClr val="000000"/>
                </a:solidFill>
                <a:highlight>
                  <a:srgbClr val="FFFFFF"/>
                </a:highlight>
              </a:rPr>
              <a:t> into new object blueprints based off of the parent. </a:t>
            </a:r>
            <a:endParaRPr b="0" sz="2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000000"/>
                </a:solidFill>
                <a:highlight>
                  <a:srgbClr val="FFFFFF"/>
                </a:highlight>
              </a:rPr>
              <a:t>This prevents repetition of code for objects that are similar but need some additional or more specific features.</a:t>
            </a:r>
            <a:endParaRPr b="0" sz="2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b="0" i="1" lang="en" sz="2500">
                <a:solidFill>
                  <a:srgbClr val="000000"/>
                </a:solidFill>
              </a:rPr>
              <a:t>extends</a:t>
            </a:r>
            <a:r>
              <a:rPr b="0" lang="en" sz="2500">
                <a:solidFill>
                  <a:srgbClr val="000000"/>
                </a:solidFill>
                <a:highlight>
                  <a:srgbClr val="FFFFFF"/>
                </a:highlight>
              </a:rPr>
              <a:t> keyword is used in </a:t>
            </a:r>
            <a:r>
              <a:rPr b="0" i="1" lang="en" sz="2500">
                <a:solidFill>
                  <a:srgbClr val="000000"/>
                </a:solidFill>
                <a:highlight>
                  <a:srgbClr val="FFFFFF"/>
                </a:highlight>
              </a:rPr>
              <a:t>class declarations</a:t>
            </a:r>
            <a:r>
              <a:rPr b="0" lang="en" sz="2500">
                <a:solidFill>
                  <a:srgbClr val="000000"/>
                </a:solidFill>
                <a:highlight>
                  <a:srgbClr val="FFFFFF"/>
                </a:highlight>
              </a:rPr>
              <a:t> to create a class as a </a:t>
            </a: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</a:rPr>
              <a:t>child</a:t>
            </a:r>
            <a:r>
              <a:rPr b="0" lang="en" sz="2500">
                <a:solidFill>
                  <a:srgbClr val="000000"/>
                </a:solidFill>
                <a:highlight>
                  <a:srgbClr val="FFFFFF"/>
                </a:highlight>
              </a:rPr>
              <a:t> of another class.</a:t>
            </a:r>
            <a:endParaRPr b="0" sz="2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170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Loops 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Advanced Array Methods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Callback Functions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Switch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Classes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Bind, Apply, Call</a:t>
            </a:r>
            <a:endParaRPr b="0"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ctrTitle"/>
          </p:nvPr>
        </p:nvSpPr>
        <p:spPr>
          <a:xfrm>
            <a:off x="729450" y="484250"/>
            <a:ext cx="79713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bind(), call(), apply()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000000"/>
                </a:solidFill>
              </a:rPr>
              <a:t>The bind() method creates a new function where “this” refers to the parameter in the parenthesis. This way the bind() method enables calling a function with a specified “this” value.</a:t>
            </a:r>
            <a:endParaRPr b="0"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000000"/>
                </a:solidFill>
              </a:rPr>
              <a:t>call() and apply() can run a function on an object. </a:t>
            </a:r>
            <a:endParaRPr b="0"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569CD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569CD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729450" y="484250"/>
            <a:ext cx="8334900" cy="29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For Loop</a:t>
            </a:r>
            <a:br>
              <a:rPr b="1" lang="en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sz="1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73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500"/>
              <a:buFont typeface="Courier New"/>
              <a:buAutoNum type="arabicPeriod"/>
            </a:pPr>
            <a:r>
              <a:rPr lang="en" sz="25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 sum = </a:t>
            </a:r>
            <a:r>
              <a:rPr lang="en" sz="2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   //initializer, test condition, updater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500"/>
              <a:buFont typeface="Courier New"/>
              <a:buAutoNum type="arabicPeriod"/>
            </a:pPr>
            <a:r>
              <a:rPr lang="en" sz="25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25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2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; i &lt;= </a:t>
            </a:r>
            <a:r>
              <a:rPr lang="en" sz="2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500"/>
              <a:buFont typeface="Courier New"/>
              <a:buAutoNum type="arabicPeriod"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  sum = sum + i;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500"/>
              <a:buFont typeface="Courier New"/>
              <a:buAutoNum type="arabicPeriod"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500"/>
              <a:buFont typeface="Courier New"/>
              <a:buAutoNum type="arabicPeriod"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 sz="2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"Sum = "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 + sum);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729450" y="408050"/>
            <a:ext cx="8334900" cy="29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While Loop</a:t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000"/>
              <a:buFont typeface="Courier New"/>
              <a:buAutoNum type="arabicPeriod"/>
            </a:pPr>
            <a:r>
              <a:rPr lang="en" sz="20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sum = </a:t>
            </a:r>
            <a:r>
              <a:rPr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000"/>
              <a:buFont typeface="Courier New"/>
              <a:buAutoNum type="arabicPeriod"/>
            </a:pPr>
            <a:r>
              <a:rPr lang="en" sz="20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number = </a:t>
            </a:r>
            <a:r>
              <a:rPr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000"/>
              <a:buFont typeface="Courier New"/>
              <a:buAutoNum type="arabicPeriod"/>
            </a:pPr>
            <a:r>
              <a:rPr lang="en" sz="20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(number &lt;= </a:t>
            </a:r>
            <a:r>
              <a:rPr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) {  </a:t>
            </a:r>
            <a:r>
              <a:rPr lang="en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 condition</a:t>
            </a:r>
            <a:endParaRPr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000"/>
              <a:buFont typeface="Courier New"/>
              <a:buAutoNum type="arabicPeriod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sum += number;        </a:t>
            </a:r>
            <a:r>
              <a:rPr lang="en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 body</a:t>
            </a:r>
            <a:endParaRPr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000"/>
              <a:buFont typeface="Courier New"/>
              <a:buAutoNum type="arabicPeriod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number++;             </a:t>
            </a:r>
            <a:r>
              <a:rPr lang="en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 updater</a:t>
            </a:r>
            <a:endParaRPr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000"/>
              <a:buFont typeface="Courier New"/>
              <a:buAutoNum type="arabicPeriod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000"/>
              <a:buFont typeface="Courier New"/>
              <a:buAutoNum type="arabicPeriod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"Sum = "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+ sum);  </a:t>
            </a:r>
            <a:r>
              <a:rPr lang="en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=&gt; Sum = 1275</a:t>
            </a:r>
            <a:endParaRPr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729450" y="408050"/>
            <a:ext cx="7658100" cy="29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For Vs. </a:t>
            </a:r>
            <a:r>
              <a:rPr b="1" lang="en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While Loop</a:t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So when do we use for and when while? If the number of iterations is known, use the for-loop. If you want to loop until a certain condition is met, use the while-loop.</a:t>
            </a:r>
            <a:endParaRPr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729450" y="408050"/>
            <a:ext cx="8334900" cy="29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Do-While Loop</a:t>
            </a:r>
            <a:br>
              <a:rPr b="1" lang="en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sz="2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000"/>
              <a:buFont typeface="Courier New"/>
              <a:buAutoNum type="arabicPeriod"/>
            </a:pPr>
            <a:r>
              <a:rPr lang="en" sz="20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sum = </a:t>
            </a:r>
            <a:r>
              <a:rPr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000"/>
              <a:buFont typeface="Courier New"/>
              <a:buAutoNum type="arabicPeriod"/>
            </a:pPr>
            <a:r>
              <a:rPr lang="en" sz="20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number = </a:t>
            </a:r>
            <a:r>
              <a:rPr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000"/>
              <a:buFont typeface="Courier New"/>
              <a:buAutoNum type="arabicPeriod"/>
            </a:pPr>
            <a:r>
              <a:rPr lang="en" sz="20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000"/>
              <a:buFont typeface="Courier New"/>
              <a:buAutoNum type="arabicPeriod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sum += number;         </a:t>
            </a:r>
            <a:r>
              <a:rPr lang="en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 body</a:t>
            </a:r>
            <a:endParaRPr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000"/>
              <a:buFont typeface="Courier New"/>
              <a:buAutoNum type="arabicPeriod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number++;              </a:t>
            </a:r>
            <a:r>
              <a:rPr lang="en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 updater</a:t>
            </a:r>
            <a:endParaRPr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000"/>
              <a:buFont typeface="Courier New"/>
              <a:buAutoNum type="arabicPeriod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20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(number &lt;= </a:t>
            </a:r>
            <a:r>
              <a:rPr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r>
              <a:rPr lang="en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-- condition</a:t>
            </a:r>
            <a:endParaRPr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2000"/>
              <a:buFont typeface="Courier New"/>
              <a:buAutoNum type="arabicPeriod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"Sum = "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+ sum);    </a:t>
            </a:r>
            <a:r>
              <a:rPr lang="en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=&gt; Sum = 1275</a:t>
            </a:r>
            <a:br>
              <a:rPr lang="en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u="sng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This is known as a </a:t>
            </a:r>
            <a:r>
              <a:rPr i="1" lang="en" sz="2000" u="sng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post-test loop</a:t>
            </a:r>
            <a:r>
              <a:rPr lang="en" sz="2000" u="sng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as the condition is evaluated after the block has executed.</a:t>
            </a:r>
            <a:endParaRPr b="1" sz="2000" u="sng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729450" y="408050"/>
            <a:ext cx="8334900" cy="29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While Vs. Do-While</a:t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The do-while loop is executed at least once whereas the while loop may not execute at all. </a:t>
            </a:r>
            <a:endParaRPr sz="20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The do-while is typically used in a situation where the body of a loop contains a statement that generates a value that you want to use in your conditional expression, like this:</a:t>
            </a:r>
            <a:endParaRPr sz="20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rPr lang="en" sz="15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read a character from keyboard in the body</a:t>
            </a:r>
            <a:endParaRPr sz="15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5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500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ch === </a:t>
            </a:r>
            <a:r>
              <a:rPr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);     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=&gt; terminate loop if '0' is entered</a:t>
            </a:r>
            <a:endParaRPr sz="15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729450" y="484250"/>
            <a:ext cx="8334900" cy="29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forEach()</a:t>
            </a:r>
            <a:r>
              <a:rPr b="1" lang="en" sz="1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 forEach() method executes a function once for each element in an </a:t>
            </a:r>
            <a:r>
              <a:rPr b="1" lang="en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array</a:t>
            </a:r>
            <a:r>
              <a:rPr lang="en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en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endParaRPr sz="15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rPr lang="en" sz="15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array1 = [</a:t>
            </a:r>
            <a:r>
              <a:rPr lang="en" sz="15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array1.</a:t>
            </a:r>
            <a:r>
              <a:rPr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(element)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console.</a:t>
            </a:r>
            <a:r>
              <a:rPr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expected output: "a"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expected output: "b"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expected output: "c"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ctrTitle"/>
          </p:nvPr>
        </p:nvSpPr>
        <p:spPr>
          <a:xfrm>
            <a:off x="729450" y="484250"/>
            <a:ext cx="83349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…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00000"/>
                </a:solidFill>
                <a:highlight>
                  <a:srgbClr val="FFFFFF"/>
                </a:highlight>
              </a:rPr>
              <a:t>The for … in statement loops over properties of an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object</a:t>
            </a:r>
            <a:r>
              <a:rPr b="0" lang="en" sz="200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br>
              <a:rPr b="0" lang="en" sz="200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rPr b="0" lang="en" sz="15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string1 = "";</a:t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rPr b="0" lang="en" sz="15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object1 = {</a:t>
            </a:r>
            <a:r>
              <a:rPr b="0" lang="en" sz="15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1, </a:t>
            </a:r>
            <a:r>
              <a:rPr b="0" lang="en" sz="15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2, </a:t>
            </a:r>
            <a:r>
              <a:rPr b="0" lang="en" sz="15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3};</a:t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t/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rPr b="0" lang="en" sz="15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lang="en" sz="15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property1 </a:t>
            </a:r>
            <a:r>
              <a:rPr b="0" lang="en" sz="15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object1) {</a:t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rPr b="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string1 += object1[property1];</a:t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rPr b="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t/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rPr b="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</a:t>
            </a:r>
            <a:r>
              <a:rPr b="0" lang="en" sz="15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(string1);</a:t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BEBEC5"/>
              </a:buClr>
              <a:buSzPts val="1500"/>
              <a:buFont typeface="Courier New"/>
              <a:buAutoNum type="arabicPeriod"/>
            </a:pPr>
            <a:r>
              <a:rPr b="0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expected output: "123"</a:t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