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aleway-regular.fntdata"/><Relationship Id="rId25" Type="http://schemas.openxmlformats.org/officeDocument/2006/relationships/slide" Target="slides/slide19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5.xml"/><Relationship Id="rId33" Type="http://schemas.openxmlformats.org/officeDocument/2006/relationships/font" Target="fonts/Lato-boldItalic.fntdata"/><Relationship Id="rId10" Type="http://schemas.openxmlformats.org/officeDocument/2006/relationships/slide" Target="slides/slide4.xml"/><Relationship Id="rId32" Type="http://schemas.openxmlformats.org/officeDocument/2006/relationships/font" Target="fonts/La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4dca2a71f_0_1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4dca2a71f_0_1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4dca2a71f_0_8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4dca2a71f_0_8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4dca2a71f_0_9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4dca2a71f_0_9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4dca2a71f_0_10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4dca2a71f_0_10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450bdf60a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450bdf60a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4dca2a71f_0_1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4dca2a71f_0_1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4dca2a71f_0_1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4dca2a71f_0_1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450bdf60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450bdf60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450bdf60a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450bdf60a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ca2a71f_0_1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ca2a71f_0_1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4dca2a71f_0_1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4dca2a71f_0_1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450bdf60a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450bdf60a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4dca2a71f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4dca2a71f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4dca2a71f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4dca2a71f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4dca2a71f_0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4dca2a71f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4dca2a71f_0_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4dca2a71f_0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4dca2a71f_0_6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4dca2a71f_0_6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4dca2a71f_0_7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4dca2a71f_0_7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4dca2a71f_0_8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4dca2a71f_0_8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7" name="Google Shape;57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" name="Google Shape;70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1" name="Google Shape;71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" name="Google Shape;7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" name="Google Shape;78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9" name="Google Shape;79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" name="Google Shape;87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8" name="Google Shape;88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" name="Google Shape;94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5" name="Google Shape;95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02" name="Google Shape;102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" name="Google Shape;108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9" name="Google Shape;109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2" name="Google Shape;112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3" name="Google Shape;113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0" name="Google Shape;120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/>
              <a:t>Data Types</a:t>
            </a:r>
            <a:endParaRPr b="0"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>
            <p:ph type="ctrTitle"/>
          </p:nvPr>
        </p:nvSpPr>
        <p:spPr>
          <a:xfrm>
            <a:off x="729450" y="1414125"/>
            <a:ext cx="7688100" cy="3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Numbers: NaN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/>
              <a:t>The global NaN property represents “Not-A-Number”. </a:t>
            </a:r>
            <a:endParaRPr b="0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5"/>
          <p:cNvSpPr txBox="1"/>
          <p:nvPr>
            <p:ph type="ctrTitle"/>
          </p:nvPr>
        </p:nvSpPr>
        <p:spPr>
          <a:xfrm>
            <a:off x="729450" y="499725"/>
            <a:ext cx="7688100" cy="3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 Boolean (logical type)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/>
              <a:t>The Boolean type only has two values: true or false. </a:t>
            </a:r>
            <a:endParaRPr b="0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/>
              <a:t>The type is commonly used to store yes/no (correct or incorrect) values. </a:t>
            </a:r>
            <a:endParaRPr b="0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6"/>
          <p:cNvSpPr txBox="1"/>
          <p:nvPr>
            <p:ph type="ctrTitle"/>
          </p:nvPr>
        </p:nvSpPr>
        <p:spPr>
          <a:xfrm>
            <a:off x="729450" y="499725"/>
            <a:ext cx="7688100" cy="3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Boolean Example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marR="13970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700">
                <a:solidFill>
                  <a:srgbClr val="0077AA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0" lang="en" sz="2700">
                <a:solidFill>
                  <a:srgbClr val="000000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 nameFieldChecked </a:t>
            </a:r>
            <a:r>
              <a:rPr b="0" lang="en" sz="2700">
                <a:solidFill>
                  <a:srgbClr val="A67F59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lang="en" sz="2700">
                <a:solidFill>
                  <a:srgbClr val="000000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" sz="2700">
                <a:solidFill>
                  <a:srgbClr val="990055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0" lang="en" sz="2700">
                <a:solidFill>
                  <a:srgbClr val="999999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0" lang="en" sz="2700">
                <a:solidFill>
                  <a:srgbClr val="000000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sz="2700">
              <a:solidFill>
                <a:srgbClr val="000000"/>
              </a:solidFill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700">
                <a:solidFill>
                  <a:srgbClr val="708090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// yes, name field is checked</a:t>
            </a:r>
            <a:endParaRPr b="0" sz="2700">
              <a:solidFill>
                <a:srgbClr val="708090"/>
              </a:solidFill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2700">
                <a:solidFill>
                  <a:srgbClr val="000000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lang="en" sz="2700">
                <a:solidFill>
                  <a:srgbClr val="0077AA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0" lang="en" sz="2700">
                <a:solidFill>
                  <a:srgbClr val="000000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 ageFieldChecked </a:t>
            </a:r>
            <a:r>
              <a:rPr b="0" lang="en" sz="2700">
                <a:solidFill>
                  <a:srgbClr val="A67F59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lang="en" sz="2700">
                <a:solidFill>
                  <a:srgbClr val="000000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" sz="2700">
                <a:solidFill>
                  <a:srgbClr val="990055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0" lang="en" sz="2700">
                <a:solidFill>
                  <a:srgbClr val="999999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0" lang="en" sz="2700">
                <a:solidFill>
                  <a:srgbClr val="000000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sz="2700">
              <a:solidFill>
                <a:srgbClr val="000000"/>
              </a:solidFill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700">
                <a:solidFill>
                  <a:srgbClr val="708090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// no, age field is not checked</a:t>
            </a:r>
            <a:endParaRPr b="0" sz="2700">
              <a:solidFill>
                <a:srgbClr val="708090"/>
              </a:solidFill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7"/>
          <p:cNvSpPr txBox="1"/>
          <p:nvPr>
            <p:ph type="title"/>
          </p:nvPr>
        </p:nvSpPr>
        <p:spPr>
          <a:xfrm>
            <a:off x="727650" y="610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falsy values in JavaScript </a:t>
            </a:r>
            <a:endParaRPr/>
          </a:p>
        </p:txBody>
      </p:sp>
      <p:sp>
        <p:nvSpPr>
          <p:cNvPr id="196" name="Google Shape;196;p37"/>
          <p:cNvSpPr txBox="1"/>
          <p:nvPr>
            <p:ph idx="1" type="body"/>
          </p:nvPr>
        </p:nvSpPr>
        <p:spPr>
          <a:xfrm>
            <a:off x="727650" y="1342775"/>
            <a:ext cx="7688700" cy="34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In JavaScript there are only six falsy values. Both null and undefined are two of the six falsy values. Here’s a full list: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false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0 (zero)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“” (empty string)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null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undefined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NaN (Not A Number)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Any other value in JavaScript is considered truthy.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8"/>
          <p:cNvSpPr txBox="1"/>
          <p:nvPr>
            <p:ph type="ctrTitle"/>
          </p:nvPr>
        </p:nvSpPr>
        <p:spPr>
          <a:xfrm>
            <a:off x="729450" y="1414125"/>
            <a:ext cx="7688100" cy="3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Undefined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/>
              <a:t>A variable that has not been assigned a value has the value of </a:t>
            </a:r>
            <a:r>
              <a:rPr b="0" lang="en" sz="3000"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undefined</a:t>
            </a:r>
            <a:r>
              <a:rPr b="0" lang="en" sz="3000"/>
              <a:t>.</a:t>
            </a:r>
            <a:endParaRPr b="0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9"/>
          <p:cNvSpPr txBox="1"/>
          <p:nvPr>
            <p:ph type="ctrTitle"/>
          </p:nvPr>
        </p:nvSpPr>
        <p:spPr>
          <a:xfrm>
            <a:off x="729450" y="499725"/>
            <a:ext cx="7688100" cy="3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Null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/>
              <a:t>The Null type has exactly one value: </a:t>
            </a:r>
            <a:r>
              <a:rPr b="0" lang="en" sz="3000"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endParaRPr b="0" sz="3000"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000"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lang="en" sz="3000"/>
              <a:t>The value null represents the intentional absence of any </a:t>
            </a:r>
            <a:r>
              <a:rPr lang="en" sz="3000"/>
              <a:t>object value</a:t>
            </a:r>
            <a:r>
              <a:rPr b="0" lang="en" sz="3000"/>
              <a:t>. It expresses a lack of identification.</a:t>
            </a:r>
            <a:endParaRPr b="0" sz="3000"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000"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undefined vs null</a:t>
            </a:r>
            <a:endParaRPr/>
          </a:p>
        </p:txBody>
      </p:sp>
      <p:sp>
        <p:nvSpPr>
          <p:cNvPr id="212" name="Google Shape;212;p40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aleway"/>
                <a:ea typeface="Raleway"/>
                <a:cs typeface="Raleway"/>
                <a:sym typeface="Raleway"/>
              </a:rPr>
              <a:t>undefined</a:t>
            </a:r>
            <a:endParaRPr b="1" sz="18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a variable has been declared but has not yet been assigned a value.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undefined is a type itself (undefined).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Unassigned variables are initialized by JavaScript with a default value of undefined.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eg.,</a:t>
            </a:r>
            <a:r>
              <a:rPr b="1" lang="en" sz="140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en" sz="1400">
                <a:solidFill>
                  <a:srgbClr val="A61C00"/>
                </a:solidFill>
                <a:latin typeface="Raleway"/>
                <a:ea typeface="Raleway"/>
                <a:cs typeface="Raleway"/>
                <a:sym typeface="Raleway"/>
              </a:rPr>
              <a:t>let myName;</a:t>
            </a:r>
            <a:endParaRPr b="1" sz="1400">
              <a:solidFill>
                <a:srgbClr val="A61C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3" name="Google Shape;213;p40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aleway"/>
                <a:ea typeface="Raleway"/>
                <a:cs typeface="Raleway"/>
                <a:sym typeface="Raleway"/>
              </a:rPr>
              <a:t>n</a:t>
            </a:r>
            <a:r>
              <a:rPr b="1" lang="en" sz="1800">
                <a:latin typeface="Raleway"/>
                <a:ea typeface="Raleway"/>
                <a:cs typeface="Raleway"/>
                <a:sym typeface="Raleway"/>
              </a:rPr>
              <a:t>ull</a:t>
            </a:r>
            <a:endParaRPr b="1" sz="18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"/>
              <a:buChar char="●"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null is an empty or non-existent value.</a:t>
            </a:r>
            <a:endParaRPr sz="1400">
              <a:solidFill>
                <a:srgbClr val="666666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"/>
              <a:buChar char="●"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null must be assigned.</a:t>
            </a:r>
            <a:endParaRPr sz="1400">
              <a:solidFill>
                <a:srgbClr val="666666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"/>
              <a:buChar char="●"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It can be assigned to a variable as a representation of no value.</a:t>
            </a:r>
            <a:endParaRPr sz="1400">
              <a:solidFill>
                <a:srgbClr val="666666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"/>
              <a:buChar char="●"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null is an object.</a:t>
            </a:r>
            <a:endParaRPr sz="1400">
              <a:solidFill>
                <a:srgbClr val="666666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"/>
              <a:buChar char="●"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JavaScript never sets a value to null. </a:t>
            </a: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That</a:t>
            </a: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must be done programmatically.</a:t>
            </a:r>
            <a:endParaRPr sz="1400">
              <a:solidFill>
                <a:srgbClr val="666666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"/>
              <a:buChar char="●"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Eg., </a:t>
            </a:r>
            <a:r>
              <a:rPr b="1" lang="en" sz="1400">
                <a:solidFill>
                  <a:srgbClr val="A61C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let varValue = null;</a:t>
            </a:r>
            <a:endParaRPr b="1" sz="1400">
              <a:solidFill>
                <a:srgbClr val="A61C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1"/>
          <p:cNvSpPr txBox="1"/>
          <p:nvPr>
            <p:ph type="title"/>
          </p:nvPr>
        </p:nvSpPr>
        <p:spPr>
          <a:xfrm>
            <a:off x="682875" y="610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</a:t>
            </a:r>
            <a:endParaRPr/>
          </a:p>
        </p:txBody>
      </p:sp>
      <p:sp>
        <p:nvSpPr>
          <p:cNvPr id="219" name="Google Shape;219;p41"/>
          <p:cNvSpPr txBox="1"/>
          <p:nvPr>
            <p:ph idx="1" type="body"/>
          </p:nvPr>
        </p:nvSpPr>
        <p:spPr>
          <a:xfrm>
            <a:off x="727650" y="1249550"/>
            <a:ext cx="7688700" cy="34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A JavaScript object is a collection of properties. These properties are stored in key/value pairs. Properties can reference any type of data, including objects and/or primitive values.</a:t>
            </a:r>
            <a:r>
              <a:rPr b="1" lang="en" sz="1800">
                <a:latin typeface="Raleway"/>
                <a:ea typeface="Raleway"/>
                <a:cs typeface="Raleway"/>
                <a:sym typeface="Raleway"/>
              </a:rPr>
              <a:t> </a:t>
            </a:r>
            <a:endParaRPr b="1"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Objects are variables too. 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But objects can contain many values.</a:t>
            </a:r>
            <a:endParaRPr b="1" sz="1000">
              <a:solidFill>
                <a:srgbClr val="A61C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0" name="Google Shape;220;p41"/>
          <p:cNvSpPr txBox="1"/>
          <p:nvPr/>
        </p:nvSpPr>
        <p:spPr>
          <a:xfrm>
            <a:off x="5553500" y="2101925"/>
            <a:ext cx="1994100" cy="242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A61C00"/>
                </a:solidFill>
                <a:latin typeface="Raleway"/>
                <a:ea typeface="Raleway"/>
                <a:cs typeface="Raleway"/>
                <a:sym typeface="Raleway"/>
              </a:rPr>
              <a:t>var obj = {</a:t>
            </a:r>
            <a:endParaRPr b="1" sz="1000">
              <a:solidFill>
                <a:srgbClr val="A61C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A61C00"/>
                </a:solidFill>
                <a:latin typeface="Raleway"/>
                <a:ea typeface="Raleway"/>
                <a:cs typeface="Raleway"/>
                <a:sym typeface="Raleway"/>
              </a:rPr>
              <a:t>	key1: 'value',</a:t>
            </a:r>
            <a:endParaRPr b="1" sz="1000">
              <a:solidFill>
                <a:srgbClr val="A61C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A61C00"/>
                </a:solidFill>
                <a:latin typeface="Raleway"/>
                <a:ea typeface="Raleway"/>
                <a:cs typeface="Raleway"/>
                <a:sym typeface="Raleway"/>
              </a:rPr>
              <a:t>	key2: 'value',</a:t>
            </a:r>
            <a:endParaRPr b="1" sz="1000">
              <a:solidFill>
                <a:srgbClr val="A61C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A61C00"/>
                </a:solidFill>
                <a:latin typeface="Raleway"/>
                <a:ea typeface="Raleway"/>
                <a:cs typeface="Raleway"/>
                <a:sym typeface="Raleway"/>
              </a:rPr>
              <a:t>	key3: true,</a:t>
            </a:r>
            <a:endParaRPr b="1" sz="1000">
              <a:solidFill>
                <a:srgbClr val="A61C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A61C00"/>
                </a:solidFill>
                <a:latin typeface="Raleway"/>
                <a:ea typeface="Raleway"/>
                <a:cs typeface="Raleway"/>
                <a:sym typeface="Raleway"/>
              </a:rPr>
              <a:t>  	key4: 32,</a:t>
            </a:r>
            <a:endParaRPr b="1" sz="1000">
              <a:solidFill>
                <a:srgbClr val="A61C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A61C00"/>
                </a:solidFill>
                <a:latin typeface="Raleway"/>
                <a:ea typeface="Raleway"/>
                <a:cs typeface="Raleway"/>
                <a:sym typeface="Raleway"/>
              </a:rPr>
              <a:t>  	key5: {}</a:t>
            </a:r>
            <a:endParaRPr b="1" sz="1000">
              <a:solidFill>
                <a:srgbClr val="A61C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A61C00"/>
                </a:solidFill>
                <a:latin typeface="Raleway"/>
                <a:ea typeface="Raleway"/>
                <a:cs typeface="Raleway"/>
                <a:sym typeface="Raleway"/>
              </a:rPr>
              <a:t>}</a:t>
            </a:r>
            <a:endParaRPr b="1" sz="1000">
              <a:solidFill>
                <a:srgbClr val="A61C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A61C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A61C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000">
                <a:solidFill>
                  <a:srgbClr val="A61C00"/>
                </a:solidFill>
                <a:latin typeface="Raleway"/>
                <a:ea typeface="Raleway"/>
                <a:cs typeface="Raleway"/>
                <a:sym typeface="Raleway"/>
              </a:rPr>
              <a:t>	</a:t>
            </a:r>
            <a:endParaRPr b="1" sz="1000">
              <a:solidFill>
                <a:srgbClr val="A61C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2"/>
          <p:cNvSpPr txBox="1"/>
          <p:nvPr>
            <p:ph type="ctrTitle"/>
          </p:nvPr>
        </p:nvSpPr>
        <p:spPr>
          <a:xfrm>
            <a:off x="727950" y="488525"/>
            <a:ext cx="7688100" cy="31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typeof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700"/>
              <a:t>You can check the data type of something with the </a:t>
            </a:r>
            <a:r>
              <a:rPr b="0" lang="en" sz="2700"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typeof</a:t>
            </a:r>
            <a:r>
              <a:rPr b="0" lang="en" sz="27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" sz="2700"/>
              <a:t>operator.</a:t>
            </a:r>
            <a:endParaRPr b="0"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700"/>
              <a:t>This returns the data type of a given value.</a:t>
            </a:r>
            <a:r>
              <a:rPr b="0" lang="en" sz="3000"/>
              <a:t> </a:t>
            </a:r>
            <a:endParaRPr b="0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000"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/>
          </a:p>
        </p:txBody>
      </p:sp>
      <p:sp>
        <p:nvSpPr>
          <p:cNvPr id="226" name="Google Shape;226;p42"/>
          <p:cNvSpPr txBox="1"/>
          <p:nvPr/>
        </p:nvSpPr>
        <p:spPr>
          <a:xfrm>
            <a:off x="6709625" y="3607072"/>
            <a:ext cx="2434200" cy="12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What is the type of a variable with no value? </a:t>
            </a:r>
            <a:endParaRPr b="1" sz="2200">
              <a:solidFill>
                <a:srgbClr val="FF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27" name="Google Shape;227;p42"/>
          <p:cNvPicPr preferRelativeResize="0"/>
          <p:nvPr/>
        </p:nvPicPr>
        <p:blipFill rotWithShape="1">
          <a:blip r:embed="rId3">
            <a:alphaModFix/>
          </a:blip>
          <a:srcRect b="55474" l="0" r="0" t="0"/>
          <a:stretch/>
        </p:blipFill>
        <p:spPr>
          <a:xfrm>
            <a:off x="111850" y="3600127"/>
            <a:ext cx="6555093" cy="122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3"/>
          <p:cNvSpPr txBox="1"/>
          <p:nvPr>
            <p:ph type="ctrTitle"/>
          </p:nvPr>
        </p:nvSpPr>
        <p:spPr>
          <a:xfrm>
            <a:off x="729450" y="499725"/>
            <a:ext cx="7688100" cy="11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typeof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000"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/>
          </a:p>
        </p:txBody>
      </p:sp>
      <p:pic>
        <p:nvPicPr>
          <p:cNvPr id="233" name="Google Shape;23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427025"/>
            <a:ext cx="8265150" cy="3463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Kinds of Data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b="1" lang="en" sz="1800">
                <a:latin typeface="Raleway"/>
                <a:ea typeface="Raleway"/>
                <a:cs typeface="Raleway"/>
                <a:sym typeface="Raleway"/>
              </a:rPr>
              <a:t>P</a:t>
            </a:r>
            <a:r>
              <a:rPr b="1" lang="en" sz="1800">
                <a:latin typeface="Raleway"/>
                <a:ea typeface="Raleway"/>
                <a:cs typeface="Raleway"/>
                <a:sym typeface="Raleway"/>
              </a:rPr>
              <a:t>rimitive : 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A primitive is simply a data type that is not an object, and has no methods.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b="1" lang="en" sz="1800">
                <a:latin typeface="Raleway"/>
                <a:ea typeface="Raleway"/>
                <a:cs typeface="Raleway"/>
                <a:sym typeface="Raleway"/>
              </a:rPr>
              <a:t>Object: 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An object is a collection of properties. These properties are stored in key/value pairs. Properties can reference any type of data, including objects and/or primitive values.</a:t>
            </a:r>
            <a:r>
              <a:rPr b="1" lang="en" sz="1800">
                <a:latin typeface="Raleway"/>
                <a:ea typeface="Raleway"/>
                <a:cs typeface="Raleway"/>
                <a:sym typeface="Raleway"/>
              </a:rPr>
              <a:t> </a:t>
            </a:r>
            <a:endParaRPr b="1" sz="1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ctrTitle"/>
          </p:nvPr>
        </p:nvSpPr>
        <p:spPr>
          <a:xfrm>
            <a:off x="729450" y="484250"/>
            <a:ext cx="7688100" cy="43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Primitive Data Types 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0" lang="en" sz="3000"/>
              <a:t>Strings (represents textual data)</a:t>
            </a:r>
            <a:endParaRPr b="0"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0" lang="en" sz="3000"/>
              <a:t>Number (numbers of any kind)</a:t>
            </a:r>
            <a:endParaRPr b="0"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0" lang="en" sz="3000"/>
              <a:t>Boolean (logical type)</a:t>
            </a:r>
            <a:endParaRPr b="0"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0" lang="en" sz="3000"/>
              <a:t>Null </a:t>
            </a:r>
            <a:endParaRPr b="0"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0" lang="en" sz="3000"/>
              <a:t>Undefined </a:t>
            </a:r>
            <a:endParaRPr b="0"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0" lang="en" sz="3000"/>
              <a:t>Symbol</a:t>
            </a:r>
            <a:endParaRPr b="0" sz="3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ctrTitle"/>
          </p:nvPr>
        </p:nvSpPr>
        <p:spPr>
          <a:xfrm>
            <a:off x="729450" y="499725"/>
            <a:ext cx="7688100" cy="45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Strings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/>
              <a:t>Strings in JavaScript represent textual data. Eg. let str = “This is a string”. </a:t>
            </a:r>
            <a:endParaRPr b="0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/>
              <a:t>Writing Strings</a:t>
            </a:r>
            <a:endParaRPr b="0" sz="3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Roboto"/>
              <a:buAutoNum type="arabicPeriod"/>
            </a:pPr>
            <a:r>
              <a:rPr b="0" lang="en" sz="2000">
                <a:solidFill>
                  <a:srgbClr val="333333"/>
                </a:solidFill>
              </a:rPr>
              <a:t>Double quotes: </a:t>
            </a:r>
            <a:r>
              <a:rPr b="0" lang="en" sz="2000">
                <a:solidFill>
                  <a:srgbClr val="333333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r>
              <a:rPr b="0" lang="en" sz="2000">
                <a:solidFill>
                  <a:srgbClr val="333333"/>
                </a:solidFill>
              </a:rPr>
              <a:t>.</a:t>
            </a:r>
            <a:endParaRPr b="0" sz="2000">
              <a:solidFill>
                <a:srgbClr val="333333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Roboto"/>
              <a:buAutoNum type="arabicPeriod"/>
            </a:pPr>
            <a:r>
              <a:rPr b="0" lang="en" sz="2000">
                <a:solidFill>
                  <a:srgbClr val="333333"/>
                </a:solidFill>
              </a:rPr>
              <a:t>Single quotes: </a:t>
            </a:r>
            <a:r>
              <a:rPr b="0" lang="en" sz="2000">
                <a:solidFill>
                  <a:srgbClr val="333333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'Hello'</a:t>
            </a:r>
            <a:r>
              <a:rPr b="0" lang="en" sz="2000">
                <a:solidFill>
                  <a:srgbClr val="333333"/>
                </a:solidFill>
              </a:rPr>
              <a:t>.</a:t>
            </a:r>
            <a:endParaRPr b="0" sz="2000">
              <a:solidFill>
                <a:srgbClr val="333333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Roboto"/>
              <a:buAutoNum type="arabicPeriod"/>
            </a:pPr>
            <a:r>
              <a:rPr b="0" lang="en" sz="2000">
                <a:solidFill>
                  <a:srgbClr val="333333"/>
                </a:solidFill>
              </a:rPr>
              <a:t>Backticks: </a:t>
            </a:r>
            <a:r>
              <a:rPr b="0" lang="en" sz="2000">
                <a:solidFill>
                  <a:srgbClr val="333333"/>
                </a:solidFill>
                <a:highlight>
                  <a:srgbClr val="F5F2F0"/>
                </a:highlight>
              </a:rPr>
              <a:t>`</a:t>
            </a:r>
            <a:r>
              <a:rPr b="0" lang="en" sz="2000">
                <a:solidFill>
                  <a:srgbClr val="333333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Hello`</a:t>
            </a:r>
            <a:r>
              <a:rPr b="0" lang="en" sz="2000">
                <a:solidFill>
                  <a:srgbClr val="333333"/>
                </a:solidFill>
              </a:rPr>
              <a:t>.</a:t>
            </a:r>
            <a:endParaRPr b="0" sz="20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3800"/>
              </a:spcBef>
              <a:spcAft>
                <a:spcPts val="0"/>
              </a:spcAft>
              <a:buNone/>
            </a:pPr>
            <a:r>
              <a:t/>
            </a:r>
            <a:endParaRPr b="0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ctrTitle"/>
          </p:nvPr>
        </p:nvSpPr>
        <p:spPr>
          <a:xfrm>
            <a:off x="729450" y="499725"/>
            <a:ext cx="7688100" cy="3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Strings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600"/>
              <a:t>Note: there is no character type in JavaScript as there is in some languages.</a:t>
            </a:r>
            <a:br>
              <a:rPr b="0" lang="en" sz="2600"/>
            </a:br>
            <a:r>
              <a:rPr b="0" lang="en" sz="1000"/>
              <a:t> </a:t>
            </a:r>
            <a:br>
              <a:rPr b="0" lang="en" sz="2600"/>
            </a:br>
            <a:r>
              <a:rPr b="0" lang="en" sz="2600"/>
              <a:t>Each element in the String occupies a position in the String. </a:t>
            </a:r>
            <a:endParaRPr b="0"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/>
              <a:t> </a:t>
            </a:r>
            <a:endParaRPr b="0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lang="en" sz="2600"/>
              <a:t>The first element is at index 0, the next at index 1, and so on. The length of a String is the number of elements in it.</a:t>
            </a:r>
            <a:endParaRPr b="0"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>
            <p:ph type="ctrTitle"/>
          </p:nvPr>
        </p:nvSpPr>
        <p:spPr>
          <a:xfrm>
            <a:off x="729450" y="499725"/>
            <a:ext cx="7688100" cy="9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Strings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/>
          </a:p>
        </p:txBody>
      </p:sp>
      <p:pic>
        <p:nvPicPr>
          <p:cNvPr id="158" name="Google Shape;158;p30"/>
          <p:cNvPicPr preferRelativeResize="0"/>
          <p:nvPr/>
        </p:nvPicPr>
        <p:blipFill rotWithShape="1">
          <a:blip r:embed="rId3">
            <a:alphaModFix/>
          </a:blip>
          <a:srcRect b="11925" l="0" r="0" t="0"/>
          <a:stretch/>
        </p:blipFill>
        <p:spPr>
          <a:xfrm>
            <a:off x="191025" y="473550"/>
            <a:ext cx="5982000" cy="308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30"/>
          <p:cNvSpPr txBox="1"/>
          <p:nvPr/>
        </p:nvSpPr>
        <p:spPr>
          <a:xfrm>
            <a:off x="6337675" y="478075"/>
            <a:ext cx="2613300" cy="23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We can access an element in a String by using square brackets as well as the index. </a:t>
            </a:r>
            <a:endParaRPr sz="25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e.g. str[0]. </a:t>
            </a:r>
            <a:endParaRPr sz="25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0" name="Google Shape;160;p30"/>
          <p:cNvSpPr txBox="1"/>
          <p:nvPr/>
        </p:nvSpPr>
        <p:spPr>
          <a:xfrm>
            <a:off x="191025" y="4059750"/>
            <a:ext cx="6265200" cy="7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Note: JavaScript is case sensitive!! </a:t>
            </a:r>
            <a:endParaRPr b="1" sz="25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>
            <p:ph type="ctrTitle"/>
          </p:nvPr>
        </p:nvSpPr>
        <p:spPr>
          <a:xfrm>
            <a:off x="729450" y="484250"/>
            <a:ext cx="7688100" cy="43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Numbers: Integers &amp; Floats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Integers</a:t>
            </a:r>
            <a:r>
              <a:rPr b="0" lang="en" sz="3000"/>
              <a:t> - numbers without a decimal point. 3, 4, 5</a:t>
            </a:r>
            <a:endParaRPr b="0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Floats</a:t>
            </a:r>
            <a:r>
              <a:rPr b="0" lang="en" sz="3000"/>
              <a:t> - a floating point number, a number with a decimal point. These are used when more precision is needed. 3.03, 4.17, 5.23</a:t>
            </a:r>
            <a:endParaRPr b="0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type="ctrTitle"/>
          </p:nvPr>
        </p:nvSpPr>
        <p:spPr>
          <a:xfrm>
            <a:off x="729450" y="484250"/>
            <a:ext cx="7688100" cy="43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Numbers 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/>
              <a:t>Integers and floats form part of the SAME data type in JavaScript - they are both numbers. </a:t>
            </a:r>
            <a:endParaRPr b="0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/>
              <a:t>In addition to integers and floats, the number type has three symbolic values: </a:t>
            </a:r>
            <a:endParaRPr b="0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+Infinity</a:t>
            </a:r>
            <a:r>
              <a:rPr b="0" lang="en" sz="3000"/>
              <a:t>, </a:t>
            </a:r>
            <a:r>
              <a:rPr b="0" lang="en" sz="3000"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-Infinity</a:t>
            </a:r>
            <a:r>
              <a:rPr b="0" lang="en" sz="3000"/>
              <a:t> and </a:t>
            </a:r>
            <a:r>
              <a:rPr b="0" lang="en" sz="3000"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NaN</a:t>
            </a:r>
            <a:endParaRPr b="0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/>
          <p:nvPr>
            <p:ph type="ctrTitle"/>
          </p:nvPr>
        </p:nvSpPr>
        <p:spPr>
          <a:xfrm>
            <a:off x="729450" y="484250"/>
            <a:ext cx="7688100" cy="43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Numbers: Infinity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/>
              <a:t>The value Infinity (positive infinity) is greater than any other number. </a:t>
            </a:r>
            <a:endParaRPr b="0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/>
              <a:t>Mathematically, this value behaves the same as infinity: any number multiplied by infinity equals infinity. Any number divided by infinity equals 0.</a:t>
            </a:r>
            <a:endParaRPr b="0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