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5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2a05b4c8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2a05b4c8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2a05b4c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2a05b4c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2891452b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2891452b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2a05b4c8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2a05b4c8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2a05b4c8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2a05b4c8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2a05b4c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2a05b4c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2891452b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2891452b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2891452b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2891452b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2891452b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2891452b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2891452b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2891452b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2891452b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2891452b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2891452b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2891452b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2891452b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2891452b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2891452b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2891452b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2891452b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2891452b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2a05b4c8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2a05b4c8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2a05b4c8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2a05b4c8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2891452b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2891452b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2891452b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2891452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2891452b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2891452b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2891452b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2891452b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2891452b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2891452b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2a05b4c8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2a05b4c8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2891452b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2891452b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2891452b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2891452b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2891452b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2891452b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2a05b4c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2a05b4c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0" name="Shape 90"/>
        <p:cNvGrpSpPr/>
        <p:nvPr/>
      </p:nvGrpSpPr>
      <p:grpSpPr>
        <a:xfrm>
          <a:off x="0" y="0"/>
          <a:ext cx="0" cy="0"/>
          <a:chOff x="0" y="0"/>
          <a:chExt cx="0" cy="0"/>
        </a:xfrm>
      </p:grpSpPr>
      <p:sp>
        <p:nvSpPr>
          <p:cNvPr id="91" name="Google Shape;91;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inimino.org/~inimino/blog/javascript_semicol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mdn.beonex.com/en/JavaScript/Reference/Reserved_Words.html" TargetMode="External"/><Relationship Id="rId4" Type="http://schemas.openxmlformats.org/officeDocument/2006/relationships/hyperlink" Target="https://developer.mozilla.org/en-US/docs/Web/JavaScript/Guide/Grammar_and_types#Declaration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mdn.beonex.com/en/JavaScript/Reference/Reserved_Word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b="0" lang="en" sz="3000"/>
              <a:t>An Introduction and Getting Started! </a:t>
            </a:r>
            <a:endParaRPr b="0"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JavaScript</a:t>
            </a:r>
            <a:endParaRPr/>
          </a:p>
        </p:txBody>
      </p:sp>
      <p:sp>
        <p:nvSpPr>
          <p:cNvPr id="179" name="Google Shape;179;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latin typeface="Raleway"/>
                <a:ea typeface="Raleway"/>
                <a:cs typeface="Raleway"/>
                <a:sym typeface="Raleway"/>
              </a:rPr>
              <a:t>Standard is set of rules and conventions which everybody agrees upon.</a:t>
            </a:r>
            <a:endParaRPr sz="1600">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b="1" lang="en" sz="1600">
                <a:latin typeface="Raleway"/>
                <a:ea typeface="Raleway"/>
                <a:cs typeface="Raleway"/>
                <a:sym typeface="Raleway"/>
              </a:rPr>
              <a:t>Ecma International</a:t>
            </a:r>
            <a:r>
              <a:rPr lang="en" sz="1600">
                <a:latin typeface="Raleway"/>
                <a:ea typeface="Raleway"/>
                <a:cs typeface="Raleway"/>
                <a:sym typeface="Raleway"/>
              </a:rPr>
              <a:t>: an organization that creates standards for technologies.</a:t>
            </a:r>
            <a:endParaRPr sz="1600">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b="1" lang="en" sz="1600">
                <a:latin typeface="Raleway"/>
                <a:ea typeface="Raleway"/>
                <a:cs typeface="Raleway"/>
                <a:sym typeface="Raleway"/>
              </a:rPr>
              <a:t>ECMA-262</a:t>
            </a:r>
            <a:r>
              <a:rPr lang="en" sz="1600">
                <a:latin typeface="Raleway"/>
                <a:ea typeface="Raleway"/>
                <a:cs typeface="Raleway"/>
                <a:sym typeface="Raleway"/>
              </a:rPr>
              <a:t>: a standard published by Ecma International.</a:t>
            </a:r>
            <a:endParaRPr sz="1600">
              <a:latin typeface="Raleway"/>
              <a:ea typeface="Raleway"/>
              <a:cs typeface="Raleway"/>
              <a:sym typeface="Raleway"/>
            </a:endParaRPr>
          </a:p>
          <a:p>
            <a:pPr indent="0" lvl="0" marL="0" rtl="0" algn="l">
              <a:spcBef>
                <a:spcPts val="1600"/>
              </a:spcBef>
              <a:spcAft>
                <a:spcPts val="1600"/>
              </a:spcAft>
              <a:buNone/>
            </a:pPr>
            <a:r>
              <a:rPr b="1" lang="en" sz="1600">
                <a:latin typeface="Raleway"/>
                <a:ea typeface="Raleway"/>
                <a:cs typeface="Raleway"/>
                <a:sym typeface="Raleway"/>
              </a:rPr>
              <a:t>ECMAScript</a:t>
            </a:r>
            <a:r>
              <a:rPr lang="en" sz="1600">
                <a:latin typeface="Raleway"/>
                <a:ea typeface="Raleway"/>
                <a:cs typeface="Raleway"/>
                <a:sym typeface="Raleway"/>
              </a:rPr>
              <a:t> is a  scripting-language specification standardized by Ecma International in ECMA-262.</a:t>
            </a:r>
            <a:endParaRPr sz="16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5"/>
          <p:cNvPicPr preferRelativeResize="0"/>
          <p:nvPr/>
        </p:nvPicPr>
        <p:blipFill>
          <a:blip r:embed="rId3">
            <a:alphaModFix/>
          </a:blip>
          <a:stretch>
            <a:fillRect/>
          </a:stretch>
        </p:blipFill>
        <p:spPr>
          <a:xfrm>
            <a:off x="714375" y="686100"/>
            <a:ext cx="7715250" cy="4114800"/>
          </a:xfrm>
          <a:prstGeom prst="rect">
            <a:avLst/>
          </a:prstGeom>
          <a:noFill/>
          <a:ln>
            <a:noFill/>
          </a:ln>
        </p:spPr>
      </p:pic>
      <p:sp>
        <p:nvSpPr>
          <p:cNvPr id="185" name="Google Shape;185;p35"/>
          <p:cNvSpPr txBox="1"/>
          <p:nvPr/>
        </p:nvSpPr>
        <p:spPr>
          <a:xfrm>
            <a:off x="638175" y="171750"/>
            <a:ext cx="54057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how websites looked like in the 90s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9" name="Shape 189"/>
        <p:cNvGrpSpPr/>
        <p:nvPr/>
      </p:nvGrpSpPr>
      <p:grpSpPr>
        <a:xfrm>
          <a:off x="0" y="0"/>
          <a:ext cx="0" cy="0"/>
          <a:chOff x="0" y="0"/>
          <a:chExt cx="0" cy="0"/>
        </a:xfrm>
      </p:grpSpPr>
      <p:sp>
        <p:nvSpPr>
          <p:cNvPr id="190" name="Google Shape;190;p36"/>
          <p:cNvSpPr txBox="1"/>
          <p:nvPr>
            <p:ph type="ctrTitle"/>
          </p:nvPr>
        </p:nvSpPr>
        <p:spPr>
          <a:xfrm>
            <a:off x="729450" y="4842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 Note on Marketing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0" lang="en" sz="2000"/>
              <a:t>Java was created in 1990, and in 1995 there was a lot of hype around the programming language.</a:t>
            </a:r>
            <a:endParaRPr b="0" sz="2000"/>
          </a:p>
          <a:p>
            <a:pPr indent="0" lvl="0" marL="0" rtl="0" algn="l">
              <a:spcBef>
                <a:spcPts val="0"/>
              </a:spcBef>
              <a:spcAft>
                <a:spcPts val="0"/>
              </a:spcAft>
              <a:buNone/>
            </a:pPr>
            <a:r>
              <a:t/>
            </a:r>
            <a:endParaRPr b="0" sz="2000"/>
          </a:p>
          <a:p>
            <a:pPr indent="0" lvl="0" marL="0" rtl="0" algn="l">
              <a:spcBef>
                <a:spcPts val="0"/>
              </a:spcBef>
              <a:spcAft>
                <a:spcPts val="0"/>
              </a:spcAft>
              <a:buNone/>
            </a:pPr>
            <a:r>
              <a:rPr b="0" lang="en" sz="2000"/>
              <a:t>JavaScript got its name because the creator and a partnering company wanted JavaScript to benefit from the Java hype. The name is only a marketing ploy. JavaScript has nothing to do with Java!</a:t>
            </a:r>
            <a:endParaRPr sz="3000"/>
          </a:p>
          <a:p>
            <a:pPr indent="0" lvl="0" marL="0" rtl="0" algn="ctr">
              <a:spcBef>
                <a:spcPts val="1000"/>
              </a:spcBef>
              <a:spcAft>
                <a:spcPts val="0"/>
              </a:spcAft>
              <a:buClr>
                <a:srgbClr val="000000"/>
              </a:buClr>
              <a:buSzPts val="1100"/>
              <a:buFont typeface="Arial"/>
              <a:buNone/>
            </a:pPr>
            <a:r>
              <a:rPr b="0" lang="en" sz="2000">
                <a:solidFill>
                  <a:srgbClr val="666666"/>
                </a:solidFill>
                <a:latin typeface="Lato"/>
                <a:ea typeface="Lato"/>
                <a:cs typeface="Lato"/>
                <a:sym typeface="Lato"/>
              </a:rPr>
              <a:t>JavaScript is as related to Java as Carnival is to Car.</a:t>
            </a:r>
            <a:endParaRPr b="0" sz="2000">
              <a:solidFill>
                <a:srgbClr val="666666"/>
              </a:solidFill>
              <a:latin typeface="Lato"/>
              <a:ea typeface="Lato"/>
              <a:cs typeface="Lato"/>
              <a:sym typeface="Lato"/>
            </a:endParaRPr>
          </a:p>
          <a:p>
            <a:pPr indent="0" lvl="0" marL="0" rtl="0" algn="ctr">
              <a:lnSpc>
                <a:spcPct val="130000"/>
              </a:lnSpc>
              <a:spcBef>
                <a:spcPts val="1000"/>
              </a:spcBef>
              <a:spcAft>
                <a:spcPts val="0"/>
              </a:spcAft>
              <a:buClr>
                <a:srgbClr val="000000"/>
              </a:buClr>
              <a:buSzPts val="1100"/>
              <a:buFont typeface="Arial"/>
              <a:buNone/>
            </a:pPr>
            <a:r>
              <a:rPr b="0" lang="en" sz="2000">
                <a:solidFill>
                  <a:srgbClr val="999999"/>
                </a:solidFill>
                <a:latin typeface="Lato"/>
                <a:ea typeface="Lato"/>
                <a:cs typeface="Lato"/>
                <a:sym typeface="Lato"/>
              </a:rPr>
              <a:t>Kyle Simpson</a:t>
            </a:r>
            <a:endParaRPr sz="2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Program</a:t>
            </a:r>
            <a:endParaRPr/>
          </a:p>
        </p:txBody>
      </p:sp>
      <p:sp>
        <p:nvSpPr>
          <p:cNvPr id="196" name="Google Shape;196;p37"/>
          <p:cNvSpPr txBox="1"/>
          <p:nvPr>
            <p:ph idx="1" type="body"/>
          </p:nvPr>
        </p:nvSpPr>
        <p:spPr>
          <a:xfrm>
            <a:off x="729450" y="2078875"/>
            <a:ext cx="7688700" cy="27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Raleway"/>
                <a:ea typeface="Raleway"/>
                <a:cs typeface="Raleway"/>
                <a:sym typeface="Raleway"/>
              </a:rPr>
              <a:t>Code</a:t>
            </a:r>
            <a:r>
              <a:rPr lang="en" sz="1800">
                <a:latin typeface="Raleway"/>
                <a:ea typeface="Raleway"/>
                <a:cs typeface="Raleway"/>
                <a:sym typeface="Raleway"/>
              </a:rPr>
              <a:t> is the text that makes up programs.</a:t>
            </a:r>
            <a:endParaRPr sz="1800">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lang="en" sz="1800">
                <a:latin typeface="Raleway"/>
                <a:ea typeface="Raleway"/>
                <a:cs typeface="Raleway"/>
                <a:sym typeface="Raleway"/>
              </a:rPr>
              <a:t>A </a:t>
            </a:r>
            <a:r>
              <a:rPr b="1" lang="en" sz="1800">
                <a:latin typeface="Raleway"/>
                <a:ea typeface="Raleway"/>
                <a:cs typeface="Raleway"/>
                <a:sym typeface="Raleway"/>
              </a:rPr>
              <a:t>computer program</a:t>
            </a:r>
            <a:r>
              <a:rPr lang="en" sz="1800">
                <a:latin typeface="Raleway"/>
                <a:ea typeface="Raleway"/>
                <a:cs typeface="Raleway"/>
                <a:sym typeface="Raleway"/>
              </a:rPr>
              <a:t> is a collection of instructions that performs a specific task when executed by a computer. </a:t>
            </a:r>
            <a:endParaRPr sz="1800">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lang="en" sz="1800">
                <a:latin typeface="Raleway"/>
                <a:ea typeface="Raleway"/>
                <a:cs typeface="Raleway"/>
                <a:sym typeface="Raleway"/>
              </a:rPr>
              <a:t>In a programming language, these programming instructions are called </a:t>
            </a:r>
            <a:r>
              <a:rPr b="1" lang="en" sz="1800">
                <a:latin typeface="Raleway"/>
                <a:ea typeface="Raleway"/>
                <a:cs typeface="Raleway"/>
                <a:sym typeface="Raleway"/>
              </a:rPr>
              <a:t>statements</a:t>
            </a:r>
            <a:r>
              <a:rPr lang="en" sz="1800">
                <a:latin typeface="Raleway"/>
                <a:ea typeface="Raleway"/>
                <a:cs typeface="Raleway"/>
                <a:sym typeface="Raleway"/>
              </a:rPr>
              <a:t>. </a:t>
            </a:r>
            <a:endParaRPr sz="1800">
              <a:latin typeface="Raleway"/>
              <a:ea typeface="Raleway"/>
              <a:cs typeface="Raleway"/>
              <a:sym typeface="Raleway"/>
            </a:endParaRPr>
          </a:p>
          <a:p>
            <a:pPr indent="0" lvl="0" marL="0" rtl="0" algn="l">
              <a:spcBef>
                <a:spcPts val="1600"/>
              </a:spcBef>
              <a:spcAft>
                <a:spcPts val="1600"/>
              </a:spcAft>
              <a:buNone/>
            </a:pPr>
            <a:r>
              <a:rPr lang="en" sz="1800">
                <a:highlight>
                  <a:schemeClr val="lt1"/>
                </a:highlight>
                <a:latin typeface="Raleway"/>
                <a:ea typeface="Raleway"/>
                <a:cs typeface="Raleway"/>
                <a:sym typeface="Raleway"/>
              </a:rPr>
              <a:t>A </a:t>
            </a:r>
            <a:r>
              <a:rPr b="1" lang="en" sz="1800">
                <a:highlight>
                  <a:schemeClr val="lt1"/>
                </a:highlight>
                <a:latin typeface="Raleway"/>
                <a:ea typeface="Raleway"/>
                <a:cs typeface="Raleway"/>
                <a:sym typeface="Raleway"/>
              </a:rPr>
              <a:t>JavaScript program</a:t>
            </a:r>
            <a:r>
              <a:rPr lang="en" sz="1800">
                <a:highlight>
                  <a:schemeClr val="lt1"/>
                </a:highlight>
                <a:latin typeface="Raleway"/>
                <a:ea typeface="Raleway"/>
                <a:cs typeface="Raleway"/>
                <a:sym typeface="Raleway"/>
              </a:rPr>
              <a:t> is a list of programming </a:t>
            </a:r>
            <a:r>
              <a:rPr b="1" lang="en" sz="1800">
                <a:highlight>
                  <a:schemeClr val="lt1"/>
                </a:highlight>
                <a:latin typeface="Raleway"/>
                <a:ea typeface="Raleway"/>
                <a:cs typeface="Raleway"/>
                <a:sym typeface="Raleway"/>
              </a:rPr>
              <a:t>statements</a:t>
            </a:r>
            <a:r>
              <a:rPr lang="en" sz="1800">
                <a:highlight>
                  <a:schemeClr val="lt1"/>
                </a:highlight>
                <a:latin typeface="Raleway"/>
                <a:ea typeface="Raleway"/>
                <a:cs typeface="Raleway"/>
                <a:sym typeface="Raleway"/>
              </a:rPr>
              <a:t>.</a:t>
            </a:r>
            <a:endParaRPr>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Syntax</a:t>
            </a:r>
            <a:endParaRPr/>
          </a:p>
        </p:txBody>
      </p:sp>
      <p:sp>
        <p:nvSpPr>
          <p:cNvPr id="202" name="Google Shape;20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lang="en" sz="1800">
                <a:latin typeface="Raleway"/>
                <a:ea typeface="Raleway"/>
                <a:cs typeface="Raleway"/>
                <a:sym typeface="Raleway"/>
              </a:rPr>
              <a:t>comment: lines of code that JavaScript will intentionally ignore.</a:t>
            </a:r>
            <a:endParaRPr sz="1800">
              <a:latin typeface="Raleway"/>
              <a:ea typeface="Raleway"/>
              <a:cs typeface="Raleway"/>
              <a:sym typeface="Raleway"/>
            </a:endParaRPr>
          </a:p>
          <a:p>
            <a:pPr indent="-342900" lvl="1" marL="914400" rtl="0" algn="l">
              <a:spcBef>
                <a:spcPts val="0"/>
              </a:spcBef>
              <a:spcAft>
                <a:spcPts val="0"/>
              </a:spcAft>
              <a:buSzPts val="1800"/>
              <a:buFont typeface="Arial"/>
              <a:buChar char="-"/>
            </a:pPr>
            <a:r>
              <a:rPr b="1" lang="en" sz="1800">
                <a:latin typeface="Raleway"/>
                <a:ea typeface="Raleway"/>
                <a:cs typeface="Raleway"/>
                <a:sym typeface="Raleway"/>
              </a:rPr>
              <a:t>// </a:t>
            </a:r>
            <a:r>
              <a:rPr lang="en" sz="1800">
                <a:latin typeface="Raleway"/>
                <a:ea typeface="Raleway"/>
                <a:cs typeface="Raleway"/>
                <a:sym typeface="Raleway"/>
              </a:rPr>
              <a:t>This is a comment.</a:t>
            </a:r>
            <a:endParaRPr sz="1800">
              <a:latin typeface="Raleway"/>
              <a:ea typeface="Raleway"/>
              <a:cs typeface="Raleway"/>
              <a:sym typeface="Raleway"/>
            </a:endParaRPr>
          </a:p>
          <a:p>
            <a:pPr indent="-342900" lvl="1" marL="914400" rtl="0" algn="l">
              <a:spcBef>
                <a:spcPts val="0"/>
              </a:spcBef>
              <a:spcAft>
                <a:spcPts val="0"/>
              </a:spcAft>
              <a:buSzPts val="1800"/>
              <a:buFont typeface="Arial"/>
              <a:buChar char="-"/>
            </a:pPr>
            <a:r>
              <a:rPr b="1" lang="en" sz="1800">
                <a:latin typeface="Raleway"/>
                <a:ea typeface="Raleway"/>
                <a:cs typeface="Raleway"/>
                <a:sym typeface="Raleway"/>
              </a:rPr>
              <a:t>/*</a:t>
            </a:r>
            <a:r>
              <a:rPr lang="en" sz="1800">
                <a:latin typeface="Raleway"/>
                <a:ea typeface="Raleway"/>
                <a:cs typeface="Raleway"/>
                <a:sym typeface="Raleway"/>
              </a:rPr>
              <a:t> This is a comment. </a:t>
            </a:r>
            <a:r>
              <a:rPr b="1" lang="en" sz="1800">
                <a:latin typeface="Raleway"/>
                <a:ea typeface="Raleway"/>
                <a:cs typeface="Raleway"/>
                <a:sym typeface="Raleway"/>
              </a:rPr>
              <a:t>*/</a:t>
            </a:r>
            <a:endParaRPr b="1"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en" sz="1800">
                <a:latin typeface="Raleway"/>
                <a:ea typeface="Raleway"/>
                <a:cs typeface="Raleway"/>
                <a:sym typeface="Raleway"/>
              </a:rPr>
              <a:t>semicolon: In JavaScript ending statements with a (;), is a matter of personal/team preference. </a:t>
            </a:r>
            <a:r>
              <a:rPr lang="en" sz="1800" u="sng">
                <a:solidFill>
                  <a:srgbClr val="0097A7"/>
                </a:solidFill>
                <a:latin typeface="Raleway"/>
                <a:ea typeface="Raleway"/>
                <a:cs typeface="Raleway"/>
                <a:sym typeface="Raleway"/>
                <a:hlinkClick r:id="rId3"/>
              </a:rPr>
              <a:t>Read more.</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en" sz="1800">
                <a:latin typeface="Raleway"/>
                <a:ea typeface="Raleway"/>
                <a:cs typeface="Raleway"/>
                <a:sym typeface="Raleway"/>
              </a:rPr>
              <a:t>JavaScript is case sensitive.</a:t>
            </a:r>
            <a:endParaRPr sz="18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node.js</a:t>
            </a:r>
            <a:endParaRPr/>
          </a:p>
        </p:txBody>
      </p:sp>
      <p:sp>
        <p:nvSpPr>
          <p:cNvPr id="208" name="Google Shape;20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000">
                <a:solidFill>
                  <a:schemeClr val="dk2"/>
                </a:solidFill>
                <a:latin typeface="Raleway"/>
                <a:ea typeface="Raleway"/>
                <a:cs typeface="Raleway"/>
                <a:sym typeface="Raleway"/>
              </a:rPr>
              <a:t>Node.js is an open-source, cross-platform JavaScript run-time environment that executes JavaScript code outside of a browser. </a:t>
            </a:r>
            <a:endParaRPr sz="2000">
              <a:solidFill>
                <a:schemeClr val="dk2"/>
              </a:solidFill>
              <a:latin typeface="Raleway"/>
              <a:ea typeface="Raleway"/>
              <a:cs typeface="Raleway"/>
              <a:sym typeface="Raleway"/>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2" name="Shape 212"/>
        <p:cNvGrpSpPr/>
        <p:nvPr/>
      </p:nvGrpSpPr>
      <p:grpSpPr>
        <a:xfrm>
          <a:off x="0" y="0"/>
          <a:ext cx="0" cy="0"/>
          <a:chOff x="0" y="0"/>
          <a:chExt cx="0" cy="0"/>
        </a:xfrm>
      </p:grpSpPr>
      <p:sp>
        <p:nvSpPr>
          <p:cNvPr id="213" name="Google Shape;213;p40"/>
          <p:cNvSpPr txBox="1"/>
          <p:nvPr>
            <p:ph type="ctrTitle"/>
          </p:nvPr>
        </p:nvSpPr>
        <p:spPr>
          <a:xfrm>
            <a:off x="729450" y="13986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Working with node</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0" lang="en" sz="2500"/>
              <a:t>JavaScript applications do not need to run in the browser. We can run applications that run in the terminal. The most common way to do this is with Node.js (or node for short).</a:t>
            </a:r>
            <a:r>
              <a:rPr b="0" lang="en" sz="2000"/>
              <a:t> </a:t>
            </a:r>
            <a:endParaRPr sz="2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7" name="Shape 217"/>
        <p:cNvGrpSpPr/>
        <p:nvPr/>
      </p:nvGrpSpPr>
      <p:grpSpPr>
        <a:xfrm>
          <a:off x="0" y="0"/>
          <a:ext cx="0" cy="0"/>
          <a:chOff x="0" y="0"/>
          <a:chExt cx="0" cy="0"/>
        </a:xfrm>
      </p:grpSpPr>
      <p:sp>
        <p:nvSpPr>
          <p:cNvPr id="218" name="Google Shape;218;p41"/>
          <p:cNvSpPr txBox="1"/>
          <p:nvPr>
            <p:ph type="ctrTitle"/>
          </p:nvPr>
        </p:nvSpPr>
        <p:spPr>
          <a:xfrm>
            <a:off x="729450" y="14748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Node?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0" lang="en" sz="2500"/>
              <a:t>Throughout this module, we are going to be teaching programming basics, logical thinking, pattern recognition, etc. So, for now, the focus should be on the programming language to form a solid basis in the fundamentals! </a:t>
            </a:r>
            <a:endParaRPr b="0" sz="2500"/>
          </a:p>
          <a:p>
            <a:pPr indent="0" lvl="0" marL="0" rtl="0" algn="l">
              <a:spcBef>
                <a:spcPts val="0"/>
              </a:spcBef>
              <a:spcAft>
                <a:spcPts val="0"/>
              </a:spcAft>
              <a:buNone/>
            </a:pPr>
            <a:r>
              <a:t/>
            </a:r>
            <a:endParaRPr b="0"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2" name="Shape 222"/>
        <p:cNvGrpSpPr/>
        <p:nvPr/>
      </p:nvGrpSpPr>
      <p:grpSpPr>
        <a:xfrm>
          <a:off x="0" y="0"/>
          <a:ext cx="0" cy="0"/>
          <a:chOff x="0" y="0"/>
          <a:chExt cx="0" cy="0"/>
        </a:xfrm>
      </p:grpSpPr>
      <p:sp>
        <p:nvSpPr>
          <p:cNvPr id="223" name="Google Shape;223;p42"/>
          <p:cNvSpPr txBox="1"/>
          <p:nvPr>
            <p:ph type="ctrTitle"/>
          </p:nvPr>
        </p:nvSpPr>
        <p:spPr>
          <a:xfrm>
            <a:off x="729450" y="4080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console.log()</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0" lang="en" sz="2800"/>
              <a:t>This method outputs a message to the web console (or to the terminal we’re working in). </a:t>
            </a:r>
            <a:endParaRPr b="0" sz="2800"/>
          </a:p>
          <a:p>
            <a:pPr indent="0" lvl="0" marL="0" rtl="0" algn="l">
              <a:spcBef>
                <a:spcPts val="0"/>
              </a:spcBef>
              <a:spcAft>
                <a:spcPts val="0"/>
              </a:spcAft>
              <a:buNone/>
            </a:pPr>
            <a:r>
              <a:t/>
            </a:r>
            <a:endParaRPr b="0" sz="2800"/>
          </a:p>
          <a:p>
            <a:pPr indent="0" lvl="0" marL="0" rtl="0" algn="l">
              <a:spcBef>
                <a:spcPts val="0"/>
              </a:spcBef>
              <a:spcAft>
                <a:spcPts val="0"/>
              </a:spcAft>
              <a:buNone/>
            </a:pPr>
            <a:r>
              <a:rPr b="0" lang="en" sz="2800"/>
              <a:t>It is logging a message to the console. This method is </a:t>
            </a:r>
            <a:r>
              <a:rPr lang="en" sz="2800"/>
              <a:t>EXTREMELY</a:t>
            </a:r>
            <a:r>
              <a:rPr b="0" lang="en" sz="2800"/>
              <a:t> important for debugging. </a:t>
            </a:r>
            <a:endParaRPr b="0" sz="2800"/>
          </a:p>
          <a:p>
            <a:pPr indent="0" lvl="0" marL="0" rtl="0" algn="l">
              <a:spcBef>
                <a:spcPts val="0"/>
              </a:spcBef>
              <a:spcAft>
                <a:spcPts val="0"/>
              </a:spcAft>
              <a:buNone/>
            </a:pPr>
            <a:r>
              <a:rPr b="0" lang="en" sz="2800"/>
              <a:t>When in doubt, console.log()!</a:t>
            </a:r>
            <a:endParaRPr b="0" sz="2800"/>
          </a:p>
          <a:p>
            <a:pPr indent="0" lvl="0" marL="0" rtl="0" algn="l">
              <a:spcBef>
                <a:spcPts val="0"/>
              </a:spcBef>
              <a:spcAft>
                <a:spcPts val="0"/>
              </a:spcAft>
              <a:buNone/>
            </a:pPr>
            <a:r>
              <a:t/>
            </a:r>
            <a:endParaRPr b="0"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7" name="Shape 227"/>
        <p:cNvGrpSpPr/>
        <p:nvPr/>
      </p:nvGrpSpPr>
      <p:grpSpPr>
        <a:xfrm>
          <a:off x="0" y="0"/>
          <a:ext cx="0" cy="0"/>
          <a:chOff x="0" y="0"/>
          <a:chExt cx="0" cy="0"/>
        </a:xfrm>
      </p:grpSpPr>
      <p:sp>
        <p:nvSpPr>
          <p:cNvPr id="228" name="Google Shape;228;p43"/>
          <p:cNvSpPr txBox="1"/>
          <p:nvPr>
            <p:ph type="ctrTitle"/>
          </p:nvPr>
        </p:nvSpPr>
        <p:spPr>
          <a:xfrm>
            <a:off x="729450" y="13986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Let’s create our first JavaScript file!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0" lang="en" sz="3000"/>
              <a:t>Create a file named “hello.js”</a:t>
            </a:r>
            <a:endParaRPr b="0" sz="3000"/>
          </a:p>
          <a:p>
            <a:pPr indent="0" lvl="0" marL="0" rtl="0" algn="l">
              <a:spcBef>
                <a:spcPts val="0"/>
              </a:spcBef>
              <a:spcAft>
                <a:spcPts val="0"/>
              </a:spcAft>
              <a:buNone/>
            </a:pPr>
            <a:br>
              <a:rPr b="0" lang="en" sz="3000"/>
            </a:br>
            <a:r>
              <a:rPr b="0" lang="en" sz="3000"/>
              <a:t>We’re going to run our first console.log</a:t>
            </a:r>
            <a:endParaRPr b="0" sz="3000"/>
          </a:p>
          <a:p>
            <a:pPr indent="0" lvl="0" marL="0" rtl="0" algn="l">
              <a:spcBef>
                <a:spcPts val="0"/>
              </a:spcBef>
              <a:spcAft>
                <a:spcPts val="0"/>
              </a:spcAft>
              <a:buNone/>
            </a:pPr>
            <a:r>
              <a:rPr b="0" lang="en" sz="3000">
                <a:highlight>
                  <a:srgbClr val="D9D9D9"/>
                </a:highlight>
                <a:latin typeface="Courier New"/>
                <a:ea typeface="Courier New"/>
                <a:cs typeface="Courier New"/>
                <a:sym typeface="Courier New"/>
              </a:rPr>
              <a:t>console.log(‘Hello, world’)</a:t>
            </a:r>
            <a:endParaRPr b="0" sz="3000">
              <a:highlight>
                <a:srgbClr val="D9D9D9"/>
              </a:highlight>
              <a:latin typeface="Courier New"/>
              <a:ea typeface="Courier New"/>
              <a:cs typeface="Courier New"/>
              <a:sym typeface="Courier New"/>
            </a:endParaRPr>
          </a:p>
          <a:p>
            <a:pPr indent="0" lvl="0" marL="0" rtl="0" algn="l">
              <a:spcBef>
                <a:spcPts val="0"/>
              </a:spcBef>
              <a:spcAft>
                <a:spcPts val="0"/>
              </a:spcAft>
              <a:buNone/>
            </a:pPr>
            <a:r>
              <a:t/>
            </a:r>
            <a:endParaRPr b="0"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5" name="Shape 135"/>
        <p:cNvGrpSpPr/>
        <p:nvPr/>
      </p:nvGrpSpPr>
      <p:grpSpPr>
        <a:xfrm>
          <a:off x="0" y="0"/>
          <a:ext cx="0" cy="0"/>
          <a:chOff x="0" y="0"/>
          <a:chExt cx="0" cy="0"/>
        </a:xfrm>
      </p:grpSpPr>
      <p:sp>
        <p:nvSpPr>
          <p:cNvPr id="136" name="Google Shape;136;p2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Content </a:t>
            </a:r>
            <a:br>
              <a:rPr lang="en" sz="3000"/>
            </a:br>
            <a:endParaRPr sz="3000"/>
          </a:p>
          <a:p>
            <a:pPr indent="-387350" lvl="0" marL="457200" rtl="0" algn="l">
              <a:spcBef>
                <a:spcPts val="0"/>
              </a:spcBef>
              <a:spcAft>
                <a:spcPts val="0"/>
              </a:spcAft>
              <a:buSzPts val="2500"/>
              <a:buChar char="●"/>
            </a:pPr>
            <a:r>
              <a:rPr b="0" lang="en" sz="2500"/>
              <a:t>Introduction to JavaScript</a:t>
            </a:r>
            <a:endParaRPr b="0" sz="2500"/>
          </a:p>
          <a:p>
            <a:pPr indent="-387350" lvl="0" marL="457200" rtl="0" algn="l">
              <a:spcBef>
                <a:spcPts val="0"/>
              </a:spcBef>
              <a:spcAft>
                <a:spcPts val="0"/>
              </a:spcAft>
              <a:buSzPts val="2500"/>
              <a:buChar char="●"/>
            </a:pPr>
            <a:r>
              <a:rPr b="0" lang="en" sz="2500"/>
              <a:t>Working with Node</a:t>
            </a:r>
            <a:endParaRPr b="0" sz="2500"/>
          </a:p>
          <a:p>
            <a:pPr indent="-387350" lvl="0" marL="457200" rtl="0" algn="l">
              <a:spcBef>
                <a:spcPts val="0"/>
              </a:spcBef>
              <a:spcAft>
                <a:spcPts val="0"/>
              </a:spcAft>
              <a:buSzPts val="2500"/>
              <a:buChar char="●"/>
            </a:pPr>
            <a:r>
              <a:rPr b="0" lang="en" sz="2500"/>
              <a:t>Variables in JavaScript</a:t>
            </a:r>
            <a:endParaRPr b="0"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2" name="Shape 232"/>
        <p:cNvGrpSpPr/>
        <p:nvPr/>
      </p:nvGrpSpPr>
      <p:grpSpPr>
        <a:xfrm>
          <a:off x="0" y="0"/>
          <a:ext cx="0" cy="0"/>
          <a:chOff x="0" y="0"/>
          <a:chExt cx="0" cy="0"/>
        </a:xfrm>
      </p:grpSpPr>
      <p:sp>
        <p:nvSpPr>
          <p:cNvPr id="233" name="Google Shape;233;p44"/>
          <p:cNvSpPr txBox="1"/>
          <p:nvPr>
            <p:ph type="ctrTitle"/>
          </p:nvPr>
        </p:nvSpPr>
        <p:spPr>
          <a:xfrm>
            <a:off x="729450" y="13986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Terminal</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0" lang="en" sz="3000"/>
              <a:t> You can open the terminal right in Visual Studio Code. The keyboard shortcut is ctrl+`</a:t>
            </a:r>
            <a:endParaRPr b="0" sz="3000"/>
          </a:p>
          <a:p>
            <a:pPr indent="0" lvl="0" marL="0" rtl="0" algn="l">
              <a:spcBef>
                <a:spcPts val="0"/>
              </a:spcBef>
              <a:spcAft>
                <a:spcPts val="0"/>
              </a:spcAft>
              <a:buNone/>
            </a:pPr>
            <a:r>
              <a:t/>
            </a:r>
            <a:endParaRPr b="0" sz="2500"/>
          </a:p>
          <a:p>
            <a:pPr indent="0" lvl="0" marL="0" rtl="0" algn="l">
              <a:spcBef>
                <a:spcPts val="0"/>
              </a:spcBef>
              <a:spcAft>
                <a:spcPts val="0"/>
              </a:spcAft>
              <a:buNone/>
            </a:pPr>
            <a:r>
              <a:t/>
            </a:r>
            <a:endParaRPr b="0"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7" name="Shape 237"/>
        <p:cNvGrpSpPr/>
        <p:nvPr/>
      </p:nvGrpSpPr>
      <p:grpSpPr>
        <a:xfrm>
          <a:off x="0" y="0"/>
          <a:ext cx="0" cy="0"/>
          <a:chOff x="0" y="0"/>
          <a:chExt cx="0" cy="0"/>
        </a:xfrm>
      </p:grpSpPr>
      <p:sp>
        <p:nvSpPr>
          <p:cNvPr id="238" name="Google Shape;238;p45"/>
          <p:cNvSpPr txBox="1"/>
          <p:nvPr>
            <p:ph type="ctrTitle"/>
          </p:nvPr>
        </p:nvSpPr>
        <p:spPr>
          <a:xfrm>
            <a:off x="729450" y="13986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3000"/>
          </a:p>
          <a:p>
            <a:pPr indent="0" lvl="0" marL="0" rtl="0" algn="l">
              <a:spcBef>
                <a:spcPts val="0"/>
              </a:spcBef>
              <a:spcAft>
                <a:spcPts val="0"/>
              </a:spcAft>
              <a:buNone/>
            </a:pPr>
            <a:r>
              <a:t/>
            </a:r>
            <a:endParaRPr b="0" sz="2500"/>
          </a:p>
          <a:p>
            <a:pPr indent="0" lvl="0" marL="0" rtl="0" algn="l">
              <a:spcBef>
                <a:spcPts val="0"/>
              </a:spcBef>
              <a:spcAft>
                <a:spcPts val="0"/>
              </a:spcAft>
              <a:buNone/>
            </a:pPr>
            <a:r>
              <a:t/>
            </a:r>
            <a:endParaRPr b="0" sz="2500"/>
          </a:p>
        </p:txBody>
      </p:sp>
      <p:pic>
        <p:nvPicPr>
          <p:cNvPr id="239" name="Google Shape;239;p45"/>
          <p:cNvPicPr preferRelativeResize="0"/>
          <p:nvPr/>
        </p:nvPicPr>
        <p:blipFill>
          <a:blip r:embed="rId3">
            <a:alphaModFix/>
          </a:blip>
          <a:stretch>
            <a:fillRect/>
          </a:stretch>
        </p:blipFill>
        <p:spPr>
          <a:xfrm>
            <a:off x="55125" y="321900"/>
            <a:ext cx="9029927" cy="4669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3" name="Shape 243"/>
        <p:cNvGrpSpPr/>
        <p:nvPr/>
      </p:nvGrpSpPr>
      <p:grpSpPr>
        <a:xfrm>
          <a:off x="0" y="0"/>
          <a:ext cx="0" cy="0"/>
          <a:chOff x="0" y="0"/>
          <a:chExt cx="0" cy="0"/>
        </a:xfrm>
      </p:grpSpPr>
      <p:sp>
        <p:nvSpPr>
          <p:cNvPr id="244" name="Google Shape;244;p46"/>
          <p:cNvSpPr txBox="1"/>
          <p:nvPr>
            <p:ph type="ctrTitle"/>
          </p:nvPr>
        </p:nvSpPr>
        <p:spPr>
          <a:xfrm>
            <a:off x="729450" y="8652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b="0" lang="en" sz="3000"/>
              <a:t>Once you’ve opened the terminal, you can run your script with the command:</a:t>
            </a:r>
            <a:endParaRPr b="0" sz="3000"/>
          </a:p>
          <a:p>
            <a:pPr indent="0" lvl="0" marL="0" rtl="0" algn="l">
              <a:spcBef>
                <a:spcPts val="0"/>
              </a:spcBef>
              <a:spcAft>
                <a:spcPts val="0"/>
              </a:spcAft>
              <a:buNone/>
            </a:pPr>
            <a:r>
              <a:t/>
            </a:r>
            <a:endParaRPr b="0" sz="3000"/>
          </a:p>
          <a:p>
            <a:pPr indent="0" lvl="0" marL="0" rtl="0" algn="l">
              <a:spcBef>
                <a:spcPts val="0"/>
              </a:spcBef>
              <a:spcAft>
                <a:spcPts val="0"/>
              </a:spcAft>
              <a:buNone/>
            </a:pPr>
            <a:r>
              <a:rPr b="0" lang="en" sz="3000">
                <a:solidFill>
                  <a:srgbClr val="FFFFFF"/>
                </a:solidFill>
                <a:highlight>
                  <a:srgbClr val="000000"/>
                </a:highlight>
                <a:latin typeface="Courier New"/>
                <a:ea typeface="Courier New"/>
                <a:cs typeface="Courier New"/>
                <a:sym typeface="Courier New"/>
              </a:rPr>
              <a:t>n</a:t>
            </a:r>
            <a:r>
              <a:rPr b="0" lang="en" sz="3000">
                <a:solidFill>
                  <a:srgbClr val="FFFFFF"/>
                </a:solidFill>
                <a:highlight>
                  <a:srgbClr val="000000"/>
                </a:highlight>
                <a:latin typeface="Courier New"/>
                <a:ea typeface="Courier New"/>
                <a:cs typeface="Courier New"/>
                <a:sym typeface="Courier New"/>
              </a:rPr>
              <a:t>ode filename</a:t>
            </a:r>
            <a:endParaRPr b="0" sz="300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0" sz="3000">
              <a:solidFill>
                <a:srgbClr val="FFFFFF"/>
              </a:solidFill>
              <a:highlight>
                <a:srgbClr val="000000"/>
              </a:highlight>
            </a:endParaRPr>
          </a:p>
          <a:p>
            <a:pPr indent="0" lvl="0" marL="0" rtl="0" algn="l">
              <a:spcBef>
                <a:spcPts val="0"/>
              </a:spcBef>
              <a:spcAft>
                <a:spcPts val="0"/>
              </a:spcAft>
              <a:buNone/>
            </a:pPr>
            <a:r>
              <a:rPr b="0" lang="en" sz="3000">
                <a:solidFill>
                  <a:srgbClr val="FFFFFF"/>
                </a:solidFill>
                <a:highlight>
                  <a:srgbClr val="000000"/>
                </a:highlight>
                <a:latin typeface="Courier New"/>
                <a:ea typeface="Courier New"/>
                <a:cs typeface="Courier New"/>
                <a:sym typeface="Courier New"/>
              </a:rPr>
              <a:t>node hello.js</a:t>
            </a:r>
            <a:r>
              <a:rPr b="0" lang="en" sz="3000">
                <a:latin typeface="Courier New"/>
                <a:ea typeface="Courier New"/>
                <a:cs typeface="Courier New"/>
                <a:sym typeface="Courier New"/>
              </a:rPr>
              <a:t> </a:t>
            </a:r>
            <a:endParaRPr b="0" sz="3000">
              <a:latin typeface="Courier New"/>
              <a:ea typeface="Courier New"/>
              <a:cs typeface="Courier New"/>
              <a:sym typeface="Courier New"/>
            </a:endParaRPr>
          </a:p>
          <a:p>
            <a:pPr indent="0" lvl="0" marL="0" rtl="0" algn="l">
              <a:spcBef>
                <a:spcPts val="0"/>
              </a:spcBef>
              <a:spcAft>
                <a:spcPts val="0"/>
              </a:spcAft>
              <a:buNone/>
            </a:pPr>
            <a:r>
              <a:t/>
            </a:r>
            <a:endParaRPr b="0" sz="2500"/>
          </a:p>
          <a:p>
            <a:pPr indent="0" lvl="0" marL="0" rtl="0" algn="l">
              <a:spcBef>
                <a:spcPts val="0"/>
              </a:spcBef>
              <a:spcAft>
                <a:spcPts val="0"/>
              </a:spcAft>
              <a:buNone/>
            </a:pPr>
            <a:r>
              <a:t/>
            </a:r>
            <a:endParaRPr b="0"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8" name="Shape 248"/>
        <p:cNvGrpSpPr/>
        <p:nvPr/>
      </p:nvGrpSpPr>
      <p:grpSpPr>
        <a:xfrm>
          <a:off x="0" y="0"/>
          <a:ext cx="0" cy="0"/>
          <a:chOff x="0" y="0"/>
          <a:chExt cx="0" cy="0"/>
        </a:xfrm>
      </p:grpSpPr>
      <p:pic>
        <p:nvPicPr>
          <p:cNvPr id="249" name="Google Shape;249;p47"/>
          <p:cNvPicPr preferRelativeResize="0"/>
          <p:nvPr/>
        </p:nvPicPr>
        <p:blipFill>
          <a:blip r:embed="rId3">
            <a:alphaModFix/>
          </a:blip>
          <a:stretch>
            <a:fillRect/>
          </a:stretch>
        </p:blipFill>
        <p:spPr>
          <a:xfrm>
            <a:off x="809025" y="530625"/>
            <a:ext cx="7636600" cy="2091350"/>
          </a:xfrm>
          <a:prstGeom prst="rect">
            <a:avLst/>
          </a:prstGeom>
          <a:noFill/>
          <a:ln>
            <a:noFill/>
          </a:ln>
        </p:spPr>
      </p:pic>
      <p:sp>
        <p:nvSpPr>
          <p:cNvPr id="250" name="Google Shape;250;p47"/>
          <p:cNvSpPr txBox="1"/>
          <p:nvPr>
            <p:ph type="ctrTitle"/>
          </p:nvPr>
        </p:nvSpPr>
        <p:spPr>
          <a:xfrm>
            <a:off x="729450" y="29226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t>Once you run your script, you should see the message that you console logged right in the terminal.</a:t>
            </a:r>
            <a:endParaRPr b="0" sz="3000"/>
          </a:p>
          <a:p>
            <a:pPr indent="0" lvl="0" marL="0" rtl="0" algn="l">
              <a:spcBef>
                <a:spcPts val="0"/>
              </a:spcBef>
              <a:spcAft>
                <a:spcPts val="0"/>
              </a:spcAft>
              <a:buNone/>
            </a:pPr>
            <a:r>
              <a:t/>
            </a:r>
            <a:endParaRPr b="0" sz="3000"/>
          </a:p>
          <a:p>
            <a:pPr indent="0" lvl="0" marL="0" rtl="0" algn="l">
              <a:spcBef>
                <a:spcPts val="0"/>
              </a:spcBef>
              <a:spcAft>
                <a:spcPts val="0"/>
              </a:spcAft>
              <a:buNone/>
            </a:pPr>
            <a:r>
              <a:t/>
            </a:r>
            <a:endParaRPr b="0" sz="3000">
              <a:latin typeface="Courier New"/>
              <a:ea typeface="Courier New"/>
              <a:cs typeface="Courier New"/>
              <a:sym typeface="Courier New"/>
            </a:endParaRPr>
          </a:p>
          <a:p>
            <a:pPr indent="0" lvl="0" marL="0" rtl="0" algn="l">
              <a:spcBef>
                <a:spcPts val="0"/>
              </a:spcBef>
              <a:spcAft>
                <a:spcPts val="0"/>
              </a:spcAft>
              <a:buNone/>
            </a:pPr>
            <a:r>
              <a:t/>
            </a:r>
            <a:endParaRPr b="0" sz="2500"/>
          </a:p>
          <a:p>
            <a:pPr indent="0" lvl="0" marL="0" rtl="0" algn="l">
              <a:spcBef>
                <a:spcPts val="0"/>
              </a:spcBef>
              <a:spcAft>
                <a:spcPts val="0"/>
              </a:spcAft>
              <a:buNone/>
            </a:pPr>
            <a:r>
              <a:t/>
            </a:r>
            <a:endParaRPr b="0" sz="2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727650" y="53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Variables</a:t>
            </a:r>
            <a:endParaRPr sz="3000"/>
          </a:p>
        </p:txBody>
      </p:sp>
      <p:sp>
        <p:nvSpPr>
          <p:cNvPr id="256" name="Google Shape;256;p48"/>
          <p:cNvSpPr txBox="1"/>
          <p:nvPr>
            <p:ph idx="1" type="body"/>
          </p:nvPr>
        </p:nvSpPr>
        <p:spPr>
          <a:xfrm>
            <a:off x="727650" y="1338700"/>
            <a:ext cx="7688700" cy="353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Data</a:t>
            </a:r>
            <a:r>
              <a:rPr lang="en" sz="2400">
                <a:latin typeface="Raleway"/>
                <a:ea typeface="Raleway"/>
                <a:cs typeface="Raleway"/>
                <a:sym typeface="Raleway"/>
              </a:rPr>
              <a:t>: Anything that is meaningful to the computer.</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Variable</a:t>
            </a:r>
            <a:r>
              <a:rPr lang="en" sz="2400">
                <a:latin typeface="Raleway"/>
                <a:ea typeface="Raleway"/>
                <a:cs typeface="Raleway"/>
                <a:sym typeface="Raleway"/>
              </a:rPr>
              <a:t>: It is a named location for storing data or a value.</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Variables allow computers to store and manipulate data in a dynamic fashion.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b="1" lang="en" sz="2400">
                <a:latin typeface="Raleway"/>
                <a:ea typeface="Raleway"/>
                <a:cs typeface="Raleway"/>
                <a:sym typeface="Raleway"/>
              </a:rPr>
              <a:t>Variable Identifier</a:t>
            </a:r>
            <a:r>
              <a:rPr lang="en" sz="2400">
                <a:latin typeface="Raleway"/>
                <a:ea typeface="Raleway"/>
                <a:cs typeface="Raleway"/>
                <a:sym typeface="Raleway"/>
              </a:rPr>
              <a:t>: used to name a variable.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Equal Sign(</a:t>
            </a:r>
            <a:r>
              <a:rPr b="1" lang="en" sz="2400">
                <a:latin typeface="Raleway"/>
                <a:ea typeface="Raleway"/>
                <a:cs typeface="Raleway"/>
                <a:sym typeface="Raleway"/>
              </a:rPr>
              <a:t>=</a:t>
            </a:r>
            <a:r>
              <a:rPr lang="en" sz="2400">
                <a:latin typeface="Raleway"/>
                <a:ea typeface="Raleway"/>
                <a:cs typeface="Raleway"/>
                <a:sym typeface="Raleway"/>
              </a:rPr>
              <a:t>) is used to assign values to variables.</a:t>
            </a:r>
            <a:endParaRPr sz="24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9"/>
          <p:cNvSpPr txBox="1"/>
          <p:nvPr>
            <p:ph type="title"/>
          </p:nvPr>
        </p:nvSpPr>
        <p:spPr>
          <a:xfrm>
            <a:off x="727650" y="53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Variables in JavaScript</a:t>
            </a:r>
            <a:endParaRPr sz="3000"/>
          </a:p>
        </p:txBody>
      </p:sp>
      <p:sp>
        <p:nvSpPr>
          <p:cNvPr id="262" name="Google Shape;262;p49"/>
          <p:cNvSpPr txBox="1"/>
          <p:nvPr>
            <p:ph idx="1" type="body"/>
          </p:nvPr>
        </p:nvSpPr>
        <p:spPr>
          <a:xfrm>
            <a:off x="727650" y="1441200"/>
            <a:ext cx="7688700" cy="3223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en" sz="2400">
                <a:latin typeface="Raleway"/>
                <a:ea typeface="Raleway"/>
                <a:cs typeface="Raleway"/>
                <a:sym typeface="Raleway"/>
              </a:rPr>
              <a:t>JavaScript variables must:</a:t>
            </a:r>
            <a:endParaRPr sz="2400">
              <a:latin typeface="Raleway"/>
              <a:ea typeface="Raleway"/>
              <a:cs typeface="Raleway"/>
              <a:sym typeface="Raleway"/>
            </a:endParaRPr>
          </a:p>
          <a:p>
            <a:pPr indent="-381000" lvl="1" marL="914400" rtl="0" algn="l">
              <a:spcBef>
                <a:spcPts val="0"/>
              </a:spcBef>
              <a:spcAft>
                <a:spcPts val="0"/>
              </a:spcAft>
              <a:buSzPts val="2400"/>
              <a:buFont typeface="Raleway"/>
              <a:buChar char="-"/>
            </a:pPr>
            <a:r>
              <a:rPr lang="en" sz="2400">
                <a:latin typeface="Raleway"/>
                <a:ea typeface="Raleway"/>
                <a:cs typeface="Raleway"/>
                <a:sym typeface="Raleway"/>
              </a:rPr>
              <a:t>Start with a letter, underscore(_) or dollar sign($).</a:t>
            </a:r>
            <a:endParaRPr sz="2400">
              <a:latin typeface="Raleway"/>
              <a:ea typeface="Raleway"/>
              <a:cs typeface="Raleway"/>
              <a:sym typeface="Raleway"/>
            </a:endParaRPr>
          </a:p>
          <a:p>
            <a:pPr indent="-381000" lvl="1" marL="914400" rtl="0" algn="l">
              <a:spcBef>
                <a:spcPts val="0"/>
              </a:spcBef>
              <a:spcAft>
                <a:spcPts val="0"/>
              </a:spcAft>
              <a:buSzPts val="2400"/>
              <a:buFont typeface="Raleway"/>
              <a:buChar char="-"/>
            </a:pPr>
            <a:r>
              <a:rPr lang="en" sz="2400">
                <a:latin typeface="Raleway"/>
                <a:ea typeface="Raleway"/>
                <a:cs typeface="Raleway"/>
                <a:sym typeface="Raleway"/>
              </a:rPr>
              <a:t>Subsequent characters can have digits(0-9).</a:t>
            </a:r>
            <a:endParaRPr sz="2400">
              <a:latin typeface="Raleway"/>
              <a:ea typeface="Raleway"/>
              <a:cs typeface="Raleway"/>
              <a:sym typeface="Raleway"/>
            </a:endParaRPr>
          </a:p>
          <a:p>
            <a:pPr indent="-381000" lvl="1" marL="914400" rtl="0" algn="l">
              <a:spcBef>
                <a:spcPts val="0"/>
              </a:spcBef>
              <a:spcAft>
                <a:spcPts val="0"/>
              </a:spcAft>
              <a:buSzPts val="2400"/>
              <a:buFont typeface="Raleway"/>
              <a:buChar char="-"/>
            </a:pPr>
            <a:r>
              <a:rPr lang="en" sz="2400">
                <a:latin typeface="Raleway"/>
                <a:ea typeface="Raleway"/>
                <a:cs typeface="Raleway"/>
                <a:sym typeface="Raleway"/>
              </a:rPr>
              <a:t>Not contain spaces or start with a digit.</a:t>
            </a:r>
            <a:endParaRPr sz="2400">
              <a:latin typeface="Raleway"/>
              <a:ea typeface="Raleway"/>
              <a:cs typeface="Raleway"/>
              <a:sym typeface="Raleway"/>
            </a:endParaRPr>
          </a:p>
          <a:p>
            <a:pPr indent="-381000" lvl="0" marL="457200" rtl="0" algn="l">
              <a:spcBef>
                <a:spcPts val="0"/>
              </a:spcBef>
              <a:spcAft>
                <a:spcPts val="0"/>
              </a:spcAft>
              <a:buClr>
                <a:srgbClr val="24292E"/>
              </a:buClr>
              <a:buSzPts val="2400"/>
              <a:buFont typeface="Raleway"/>
              <a:buChar char="-"/>
            </a:pPr>
            <a:r>
              <a:rPr lang="en" sz="2400" u="sng">
                <a:solidFill>
                  <a:srgbClr val="0366D6"/>
                </a:solidFill>
                <a:latin typeface="Raleway"/>
                <a:ea typeface="Raleway"/>
                <a:cs typeface="Raleway"/>
                <a:sym typeface="Raleway"/>
                <a:hlinkClick r:id="rId3"/>
              </a:rPr>
              <a:t>Never use reserved keywords for variable names</a:t>
            </a:r>
            <a:endParaRPr sz="2400">
              <a:latin typeface="Raleway"/>
              <a:ea typeface="Raleway"/>
              <a:cs typeface="Raleway"/>
              <a:sym typeface="Raleway"/>
            </a:endParaRPr>
          </a:p>
          <a:p>
            <a:pPr indent="0" lvl="0" marL="0" rtl="0" algn="l">
              <a:spcBef>
                <a:spcPts val="1200"/>
              </a:spcBef>
              <a:spcAft>
                <a:spcPts val="1600"/>
              </a:spcAft>
              <a:buNone/>
            </a:pPr>
            <a:r>
              <a:rPr lang="en" sz="2400">
                <a:latin typeface="Raleway"/>
                <a:ea typeface="Raleway"/>
                <a:cs typeface="Raleway"/>
                <a:sym typeface="Raleway"/>
              </a:rPr>
              <a:t>Variable declaration </a:t>
            </a:r>
            <a:r>
              <a:rPr lang="en" sz="2400" u="sng">
                <a:solidFill>
                  <a:srgbClr val="0097A7"/>
                </a:solidFill>
                <a:latin typeface="Raleway"/>
                <a:ea typeface="Raleway"/>
                <a:cs typeface="Raleway"/>
                <a:sym typeface="Raleway"/>
                <a:hlinkClick r:id="rId4"/>
              </a:rPr>
              <a:t>grammar and types</a:t>
            </a:r>
            <a:endParaRPr sz="24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6" name="Shape 266"/>
        <p:cNvGrpSpPr/>
        <p:nvPr/>
      </p:nvGrpSpPr>
      <p:grpSpPr>
        <a:xfrm>
          <a:off x="0" y="0"/>
          <a:ext cx="0" cy="0"/>
          <a:chOff x="0" y="0"/>
          <a:chExt cx="0" cy="0"/>
        </a:xfrm>
      </p:grpSpPr>
      <p:sp>
        <p:nvSpPr>
          <p:cNvPr id="267" name="Google Shape;267;p50"/>
          <p:cNvSpPr txBox="1"/>
          <p:nvPr>
            <p:ph type="ctrTitle"/>
          </p:nvPr>
        </p:nvSpPr>
        <p:spPr>
          <a:xfrm>
            <a:off x="729450" y="4842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Variables in JavaScript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0" lang="en" sz="2500"/>
              <a:t>According to ES6 specifications, there are three ways of declaring variables in JavaScript: </a:t>
            </a:r>
            <a:r>
              <a:rPr lang="en" sz="3000"/>
              <a:t>var</a:t>
            </a:r>
            <a:r>
              <a:rPr b="0" lang="en" sz="3000"/>
              <a:t>, </a:t>
            </a:r>
            <a:r>
              <a:rPr lang="en" sz="3000"/>
              <a:t>let</a:t>
            </a:r>
            <a:r>
              <a:rPr b="0" lang="en" sz="3000"/>
              <a:t>, </a:t>
            </a:r>
            <a:r>
              <a:rPr lang="en" sz="3000"/>
              <a:t>const</a:t>
            </a:r>
            <a:endParaRPr sz="3000"/>
          </a:p>
          <a:p>
            <a:pPr indent="0" lvl="0" marL="0" rtl="0" algn="l">
              <a:spcBef>
                <a:spcPts val="0"/>
              </a:spcBef>
              <a:spcAft>
                <a:spcPts val="0"/>
              </a:spcAft>
              <a:buNone/>
            </a:pPr>
            <a:r>
              <a:t/>
            </a:r>
            <a:endParaRPr b="0" sz="2500"/>
          </a:p>
          <a:p>
            <a:pPr indent="0" lvl="0" marL="0" rtl="0" algn="l">
              <a:spcBef>
                <a:spcPts val="0"/>
              </a:spcBef>
              <a:spcAft>
                <a:spcPts val="0"/>
              </a:spcAft>
              <a:buNone/>
            </a:pPr>
            <a:r>
              <a:rPr b="0" lang="en" sz="2500"/>
              <a:t>We assign variables with the equals sign (=).</a:t>
            </a:r>
            <a:endParaRPr b="0" sz="2500"/>
          </a:p>
          <a:p>
            <a:pPr indent="0" lvl="0" marL="0" rtl="0" algn="l">
              <a:spcBef>
                <a:spcPts val="0"/>
              </a:spcBef>
              <a:spcAft>
                <a:spcPts val="0"/>
              </a:spcAft>
              <a:buNone/>
            </a:pPr>
            <a:r>
              <a:t/>
            </a:r>
            <a:endParaRPr b="0" sz="2500"/>
          </a:p>
          <a:p>
            <a:pPr indent="0" lvl="0" marL="0" rtl="0" algn="l">
              <a:spcBef>
                <a:spcPts val="0"/>
              </a:spcBef>
              <a:spcAft>
                <a:spcPts val="0"/>
              </a:spcAft>
              <a:buNone/>
            </a:pPr>
            <a:r>
              <a:rPr b="0" lang="en" sz="3000"/>
              <a:t>E.g. </a:t>
            </a:r>
            <a:r>
              <a:rPr b="0" lang="en" sz="3000">
                <a:highlight>
                  <a:srgbClr val="D9D9D9"/>
                </a:highlight>
                <a:latin typeface="Courier New"/>
                <a:ea typeface="Courier New"/>
                <a:cs typeface="Courier New"/>
                <a:sym typeface="Courier New"/>
              </a:rPr>
              <a:t>let firstName = ‘John’;</a:t>
            </a:r>
            <a:br>
              <a:rPr b="0" lang="en" sz="3000">
                <a:highlight>
                  <a:srgbClr val="D9D9D9"/>
                </a:highlight>
                <a:latin typeface="Courier New"/>
                <a:ea typeface="Courier New"/>
                <a:cs typeface="Courier New"/>
                <a:sym typeface="Courier New"/>
              </a:rPr>
            </a:br>
            <a:endParaRPr b="0" sz="1000">
              <a:highlight>
                <a:srgbClr val="D9D9D9"/>
              </a:highlight>
              <a:latin typeface="Courier New"/>
              <a:ea typeface="Courier New"/>
              <a:cs typeface="Courier New"/>
              <a:sym typeface="Courier New"/>
            </a:endParaRPr>
          </a:p>
          <a:p>
            <a:pPr indent="0" lvl="0" marL="0" rtl="0" algn="l">
              <a:spcBef>
                <a:spcPts val="0"/>
              </a:spcBef>
              <a:spcAft>
                <a:spcPts val="0"/>
              </a:spcAft>
              <a:buNone/>
            </a:pPr>
            <a:r>
              <a:rPr b="0" lang="en" sz="1000">
                <a:highlight>
                  <a:srgbClr val="D9D9D9"/>
                </a:highlight>
                <a:latin typeface="Courier New"/>
                <a:ea typeface="Courier New"/>
                <a:cs typeface="Courier New"/>
                <a:sym typeface="Courier New"/>
              </a:rPr>
              <a:t> </a:t>
            </a:r>
            <a:endParaRPr b="0" sz="1000">
              <a:highlight>
                <a:srgbClr val="D9D9D9"/>
              </a:highlight>
              <a:latin typeface="Courier New"/>
              <a:ea typeface="Courier New"/>
              <a:cs typeface="Courier New"/>
              <a:sym typeface="Courier New"/>
            </a:endParaRPr>
          </a:p>
          <a:p>
            <a:pPr indent="0" lvl="0" marL="0" rtl="0" algn="l">
              <a:spcBef>
                <a:spcPts val="0"/>
              </a:spcBef>
              <a:spcAft>
                <a:spcPts val="0"/>
              </a:spcAft>
              <a:buNone/>
            </a:pPr>
            <a:r>
              <a:rPr b="0" lang="en" sz="2000"/>
              <a:t>Note: never use </a:t>
            </a:r>
            <a:r>
              <a:rPr b="0" lang="en" sz="2000" u="sng">
                <a:solidFill>
                  <a:schemeClr val="hlink"/>
                </a:solidFill>
                <a:hlinkClick r:id="rId3"/>
              </a:rPr>
              <a:t>reserved keywords</a:t>
            </a:r>
            <a:r>
              <a:rPr b="0" lang="en" sz="2000"/>
              <a:t> for variable names</a:t>
            </a:r>
            <a:endParaRPr b="0" sz="2000"/>
          </a:p>
          <a:p>
            <a:pPr indent="0" lvl="0" marL="0" rtl="0" algn="l">
              <a:spcBef>
                <a:spcPts val="0"/>
              </a:spcBef>
              <a:spcAft>
                <a:spcPts val="0"/>
              </a:spcAft>
              <a:buNone/>
            </a:pPr>
            <a:r>
              <a:t/>
            </a:r>
            <a:endParaRPr b="0" sz="2500"/>
          </a:p>
          <a:p>
            <a:pPr indent="0" lvl="0" marL="0" rtl="0" algn="l">
              <a:spcBef>
                <a:spcPts val="0"/>
              </a:spcBef>
              <a:spcAft>
                <a:spcPts val="0"/>
              </a:spcAft>
              <a:buNone/>
            </a:pPr>
            <a:r>
              <a:t/>
            </a:r>
            <a:endParaRPr b="0"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1" name="Shape 271"/>
        <p:cNvGrpSpPr/>
        <p:nvPr/>
      </p:nvGrpSpPr>
      <p:grpSpPr>
        <a:xfrm>
          <a:off x="0" y="0"/>
          <a:ext cx="0" cy="0"/>
          <a:chOff x="0" y="0"/>
          <a:chExt cx="0" cy="0"/>
        </a:xfrm>
      </p:grpSpPr>
      <p:sp>
        <p:nvSpPr>
          <p:cNvPr id="272" name="Google Shape;272;p51"/>
          <p:cNvSpPr txBox="1"/>
          <p:nvPr>
            <p:ph type="ctrTitle"/>
          </p:nvPr>
        </p:nvSpPr>
        <p:spPr>
          <a:xfrm>
            <a:off x="729450" y="636650"/>
            <a:ext cx="7688100" cy="43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Variables in JavaScript</a:t>
            </a:r>
            <a:endParaRPr sz="3000"/>
          </a:p>
          <a:p>
            <a:pPr indent="0" lvl="0" marL="0" rtl="0" algn="l">
              <a:spcBef>
                <a:spcPts val="0"/>
              </a:spcBef>
              <a:spcAft>
                <a:spcPts val="0"/>
              </a:spcAft>
              <a:buNone/>
            </a:pPr>
            <a:r>
              <a:t/>
            </a:r>
            <a:endParaRPr sz="2000"/>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var</a:t>
            </a:r>
            <a:r>
              <a:rPr b="0" lang="en" sz="2000">
                <a:solidFill>
                  <a:srgbClr val="000000"/>
                </a:solidFill>
              </a:rPr>
              <a:t> allows you to overwrite variable declaration without an error.</a:t>
            </a:r>
            <a:br>
              <a:rPr b="0" lang="en" sz="2000">
                <a:solidFill>
                  <a:srgbClr val="000000"/>
                </a:solidFill>
              </a:rPr>
            </a:br>
            <a:endParaRPr b="0"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let</a:t>
            </a:r>
            <a:r>
              <a:rPr b="0" lang="en" sz="2000">
                <a:solidFill>
                  <a:srgbClr val="000000"/>
                </a:solidFill>
              </a:rPr>
              <a:t> only allows a variable to be be declared once. </a:t>
            </a:r>
            <a:br>
              <a:rPr b="0" lang="en" sz="2000">
                <a:solidFill>
                  <a:srgbClr val="000000"/>
                </a:solidFill>
              </a:rPr>
            </a:br>
            <a:r>
              <a:rPr b="0" lang="en" sz="2000">
                <a:solidFill>
                  <a:srgbClr val="000000"/>
                </a:solidFill>
              </a:rPr>
              <a:t>let variables cannot be redefined in the same scope.</a:t>
            </a:r>
            <a:br>
              <a:rPr b="0" lang="en" sz="2000">
                <a:solidFill>
                  <a:srgbClr val="000000"/>
                </a:solidFill>
              </a:rPr>
            </a:br>
            <a:endParaRPr b="0"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const</a:t>
            </a:r>
            <a:r>
              <a:rPr b="0" lang="en" sz="2000">
                <a:solidFill>
                  <a:srgbClr val="000000"/>
                </a:solidFill>
              </a:rPr>
              <a:t> variables can only be declared once. </a:t>
            </a:r>
            <a:br>
              <a:rPr b="0" lang="en" sz="2000">
                <a:solidFill>
                  <a:srgbClr val="000000"/>
                </a:solidFill>
              </a:rPr>
            </a:br>
            <a:r>
              <a:rPr b="0" lang="en" sz="2000">
                <a:solidFill>
                  <a:srgbClr val="000000"/>
                </a:solidFill>
              </a:rPr>
              <a:t>These are read-only variables.</a:t>
            </a:r>
            <a:br>
              <a:rPr b="0" lang="en" sz="2000">
                <a:solidFill>
                  <a:srgbClr val="000000"/>
                </a:solidFill>
              </a:rPr>
            </a:br>
            <a:r>
              <a:rPr b="0" lang="en" sz="2000">
                <a:solidFill>
                  <a:srgbClr val="000000"/>
                </a:solidFill>
              </a:rPr>
              <a:t>The const variable cannot be updated.</a:t>
            </a:r>
            <a:endParaRPr b="0" sz="2000">
              <a:solidFill>
                <a:srgbClr val="000000"/>
              </a:solidFill>
            </a:endParaRPr>
          </a:p>
          <a:p>
            <a:pPr indent="0" lvl="0" marL="0" rtl="0" algn="l">
              <a:spcBef>
                <a:spcPts val="1600"/>
              </a:spcBef>
              <a:spcAft>
                <a:spcPts val="0"/>
              </a:spcAft>
              <a:buNone/>
            </a:pPr>
            <a:r>
              <a:t/>
            </a:r>
            <a:endParaRPr b="0" sz="2500"/>
          </a:p>
          <a:p>
            <a:pPr indent="0" lvl="0" marL="0" rtl="0" algn="l">
              <a:spcBef>
                <a:spcPts val="0"/>
              </a:spcBef>
              <a:spcAft>
                <a:spcPts val="0"/>
              </a:spcAft>
              <a:buNone/>
            </a:pPr>
            <a:r>
              <a:t/>
            </a:r>
            <a:endParaRPr b="0"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6" name="Shape 276"/>
        <p:cNvGrpSpPr/>
        <p:nvPr/>
      </p:nvGrpSpPr>
      <p:grpSpPr>
        <a:xfrm>
          <a:off x="0" y="0"/>
          <a:ext cx="0" cy="0"/>
          <a:chOff x="0" y="0"/>
          <a:chExt cx="0" cy="0"/>
        </a:xfrm>
      </p:grpSpPr>
      <p:sp>
        <p:nvSpPr>
          <p:cNvPr id="277" name="Google Shape;277;p52"/>
          <p:cNvSpPr txBox="1"/>
          <p:nvPr>
            <p:ph type="ctrTitle"/>
          </p:nvPr>
        </p:nvSpPr>
        <p:spPr>
          <a:xfrm>
            <a:off x="729450" y="636650"/>
            <a:ext cx="7688100" cy="43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Camel Case (or camelCase)</a:t>
            </a:r>
            <a:endParaRPr sz="3000"/>
          </a:p>
          <a:p>
            <a:pPr indent="0" lvl="0" marL="0" rtl="0" algn="l">
              <a:lnSpc>
                <a:spcPct val="115000"/>
              </a:lnSpc>
              <a:spcBef>
                <a:spcPts val="0"/>
              </a:spcBef>
              <a:spcAft>
                <a:spcPts val="0"/>
              </a:spcAft>
              <a:buNone/>
            </a:pPr>
            <a:r>
              <a:t/>
            </a:r>
            <a:endParaRPr sz="2000"/>
          </a:p>
          <a:p>
            <a:pPr indent="0" lvl="0" marL="0" rtl="0" algn="l">
              <a:lnSpc>
                <a:spcPct val="115000"/>
              </a:lnSpc>
              <a:spcBef>
                <a:spcPts val="1600"/>
              </a:spcBef>
              <a:spcAft>
                <a:spcPts val="0"/>
              </a:spcAft>
              <a:buNone/>
            </a:pPr>
            <a:r>
              <a:rPr b="0" lang="en" sz="2000"/>
              <a:t>In order to keep things legible and to code according to convention, we use camel case. This means that multiple words are joined together as a single word. Generally, the first word is all lower case and any subsequent words start with a capital letter.</a:t>
            </a:r>
            <a:endParaRPr b="0" sz="2000"/>
          </a:p>
          <a:p>
            <a:pPr indent="0" lvl="0" marL="0" rtl="0" algn="l">
              <a:lnSpc>
                <a:spcPct val="115000"/>
              </a:lnSpc>
              <a:spcBef>
                <a:spcPts val="1600"/>
              </a:spcBef>
              <a:spcAft>
                <a:spcPts val="0"/>
              </a:spcAft>
              <a:buNone/>
            </a:pPr>
            <a:r>
              <a:rPr b="0" lang="en" sz="2000"/>
              <a:t>For example, we use camel case when we name variables. </a:t>
            </a:r>
            <a:endParaRPr b="0" sz="2000"/>
          </a:p>
          <a:p>
            <a:pPr indent="0" lvl="0" marL="0" rtl="0" algn="l">
              <a:lnSpc>
                <a:spcPct val="115000"/>
              </a:lnSpc>
              <a:spcBef>
                <a:spcPts val="1600"/>
              </a:spcBef>
              <a:spcAft>
                <a:spcPts val="0"/>
              </a:spcAft>
              <a:buNone/>
            </a:pPr>
            <a:r>
              <a:rPr b="0" lang="en" sz="2000"/>
              <a:t>eg. </a:t>
            </a:r>
            <a:r>
              <a:rPr b="0" lang="en" sz="2000">
                <a:highlight>
                  <a:srgbClr val="D9D9D9"/>
                </a:highlight>
                <a:latin typeface="Courier New"/>
                <a:ea typeface="Courier New"/>
                <a:cs typeface="Courier New"/>
                <a:sym typeface="Courier New"/>
              </a:rPr>
              <a:t>let firstName = “John”;</a:t>
            </a:r>
            <a:endParaRPr b="0" sz="2000">
              <a:highlight>
                <a:srgbClr val="D9D9D9"/>
              </a:highlight>
              <a:latin typeface="Courier New"/>
              <a:ea typeface="Courier New"/>
              <a:cs typeface="Courier New"/>
              <a:sym typeface="Courier New"/>
            </a:endParaRPr>
          </a:p>
          <a:p>
            <a:pPr indent="0" lvl="0" marL="0" rtl="0" algn="l">
              <a:spcBef>
                <a:spcPts val="1600"/>
              </a:spcBef>
              <a:spcAft>
                <a:spcPts val="0"/>
              </a:spcAft>
              <a:buNone/>
            </a:pPr>
            <a:r>
              <a:t/>
            </a:r>
            <a:endParaRPr b="0" sz="2500"/>
          </a:p>
          <a:p>
            <a:pPr indent="0" lvl="0" marL="0" rtl="0" algn="l">
              <a:spcBef>
                <a:spcPts val="0"/>
              </a:spcBef>
              <a:spcAft>
                <a:spcPts val="0"/>
              </a:spcAft>
              <a:buNone/>
            </a:pPr>
            <a:r>
              <a:t/>
            </a:r>
            <a:endParaRPr b="0"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0" name="Shape 140"/>
        <p:cNvGrpSpPr/>
        <p:nvPr/>
      </p:nvGrpSpPr>
      <p:grpSpPr>
        <a:xfrm>
          <a:off x="0" y="0"/>
          <a:ext cx="0" cy="0"/>
          <a:chOff x="0" y="0"/>
          <a:chExt cx="0" cy="0"/>
        </a:xfrm>
      </p:grpSpPr>
      <p:sp>
        <p:nvSpPr>
          <p:cNvPr id="141" name="Google Shape;141;p27"/>
          <p:cNvSpPr txBox="1"/>
          <p:nvPr>
            <p:ph type="ctrTitle"/>
          </p:nvPr>
        </p:nvSpPr>
        <p:spPr>
          <a:xfrm>
            <a:off x="729450" y="4842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Introduction to JavaScript</a:t>
            </a:r>
            <a:r>
              <a:rPr lang="en" sz="3000"/>
              <a:t> </a:t>
            </a:r>
            <a:br>
              <a:rPr lang="en" sz="3000"/>
            </a:br>
            <a:endParaRPr sz="3000"/>
          </a:p>
          <a:p>
            <a:pPr indent="0" lvl="0" marL="0" rtl="0" algn="l">
              <a:spcBef>
                <a:spcPts val="0"/>
              </a:spcBef>
              <a:spcAft>
                <a:spcPts val="0"/>
              </a:spcAft>
              <a:buNone/>
            </a:pPr>
            <a:r>
              <a:rPr b="0" lang="en" sz="2500"/>
              <a:t>JavaScript is a programming language for the web.</a:t>
            </a:r>
            <a:endParaRPr b="0" sz="2500"/>
          </a:p>
          <a:p>
            <a:pPr indent="0" lvl="0" marL="0" rtl="0" algn="l">
              <a:spcBef>
                <a:spcPts val="0"/>
              </a:spcBef>
              <a:spcAft>
                <a:spcPts val="0"/>
              </a:spcAft>
              <a:buNone/>
            </a:pPr>
            <a:r>
              <a:rPr b="0" lang="en" sz="2500"/>
              <a:t>It is one of the three core technologies of the web, along with HTML and CSS. </a:t>
            </a:r>
            <a:endParaRPr b="0" sz="2500"/>
          </a:p>
          <a:p>
            <a:pPr indent="0" lvl="0" marL="0" rtl="0" algn="l">
              <a:spcBef>
                <a:spcPts val="0"/>
              </a:spcBef>
              <a:spcAft>
                <a:spcPts val="0"/>
              </a:spcAft>
              <a:buNone/>
            </a:pPr>
            <a:r>
              <a:t/>
            </a:r>
            <a:endParaRPr b="0" sz="2500"/>
          </a:p>
          <a:p>
            <a:pPr indent="0" lvl="0" marL="0" rtl="0" algn="l">
              <a:spcBef>
                <a:spcPts val="0"/>
              </a:spcBef>
              <a:spcAft>
                <a:spcPts val="0"/>
              </a:spcAft>
              <a:buNone/>
            </a:pPr>
            <a:r>
              <a:rPr b="0" lang="en" sz="2500"/>
              <a:t>A programming language is a formal language, which comprises a set of instructions and algorithms that can produce various kinds of outputs. </a:t>
            </a:r>
            <a:endParaRPr b="0" sz="2500"/>
          </a:p>
          <a:p>
            <a:pPr indent="0" lvl="0" marL="0" rtl="0" algn="l">
              <a:lnSpc>
                <a:spcPct val="115000"/>
              </a:lnSpc>
              <a:spcBef>
                <a:spcPts val="0"/>
              </a:spcBef>
              <a:spcAft>
                <a:spcPts val="0"/>
              </a:spcAft>
              <a:buNone/>
            </a:pPr>
            <a:r>
              <a:t/>
            </a:r>
            <a:endParaRPr b="0" sz="2500"/>
          </a:p>
          <a:p>
            <a:pPr indent="0" lvl="0" marL="0" rtl="0" algn="l">
              <a:spcBef>
                <a:spcPts val="1600"/>
              </a:spcBef>
              <a:spcAft>
                <a:spcPts val="0"/>
              </a:spcAft>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5" name="Shape 145"/>
        <p:cNvGrpSpPr/>
        <p:nvPr/>
      </p:nvGrpSpPr>
      <p:grpSpPr>
        <a:xfrm>
          <a:off x="0" y="0"/>
          <a:ext cx="0" cy="0"/>
          <a:chOff x="0" y="0"/>
          <a:chExt cx="0" cy="0"/>
        </a:xfrm>
      </p:grpSpPr>
      <p:sp>
        <p:nvSpPr>
          <p:cNvPr id="146" name="Google Shape;146;p2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Introduction to JavaScript </a:t>
            </a:r>
            <a:br>
              <a:rPr lang="en" sz="3000"/>
            </a:br>
            <a:endParaRPr sz="3000"/>
          </a:p>
          <a:p>
            <a:pPr indent="0" lvl="0" marL="0" rtl="0" algn="l">
              <a:spcBef>
                <a:spcPts val="0"/>
              </a:spcBef>
              <a:spcAft>
                <a:spcPts val="0"/>
              </a:spcAft>
              <a:buClr>
                <a:srgbClr val="000000"/>
              </a:buClr>
              <a:buSzPts val="1100"/>
              <a:buFont typeface="Arial"/>
              <a:buNone/>
            </a:pPr>
            <a:r>
              <a:rPr b="0" lang="en" sz="2500"/>
              <a:t>We can use JavaScript to update and change both HTML and CSS. Moreover, we can calculate, manipulate and validate data using JavaScript. </a:t>
            </a:r>
            <a:endParaRPr b="0" sz="2500"/>
          </a:p>
          <a:p>
            <a:pPr indent="0" lvl="0" marL="0" rtl="0" algn="l">
              <a:spcBef>
                <a:spcPts val="0"/>
              </a:spcBef>
              <a:spcAft>
                <a:spcPts val="0"/>
              </a:spcAft>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JavaScript</a:t>
            </a:r>
            <a:endParaRPr/>
          </a:p>
        </p:txBody>
      </p:sp>
      <p:sp>
        <p:nvSpPr>
          <p:cNvPr id="152" name="Google Shape;15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Raleway"/>
                <a:ea typeface="Raleway"/>
                <a:cs typeface="Raleway"/>
                <a:sym typeface="Raleway"/>
              </a:rPr>
              <a:t>HTML</a:t>
            </a:r>
            <a:r>
              <a:rPr lang="en">
                <a:latin typeface="Raleway"/>
                <a:ea typeface="Raleway"/>
                <a:cs typeface="Raleway"/>
                <a:sym typeface="Raleway"/>
              </a:rPr>
              <a:t>: Hypertext Markup Language is a markup language for creating web pages and web applications.</a:t>
            </a:r>
            <a:endParaRPr>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b="1" lang="en">
                <a:latin typeface="Raleway"/>
                <a:ea typeface="Raleway"/>
                <a:cs typeface="Raleway"/>
                <a:sym typeface="Raleway"/>
              </a:rPr>
              <a:t>CSS</a:t>
            </a:r>
            <a:r>
              <a:rPr lang="en">
                <a:latin typeface="Raleway"/>
                <a:ea typeface="Raleway"/>
                <a:cs typeface="Raleway"/>
                <a:sym typeface="Raleway"/>
              </a:rPr>
              <a:t>: Cascading Style Sheets is a style sheet language used for describing the presentation of a document.</a:t>
            </a:r>
            <a:endParaRPr>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lang="en">
                <a:latin typeface="Raleway"/>
                <a:ea typeface="Raleway"/>
                <a:cs typeface="Raleway"/>
                <a:sym typeface="Raleway"/>
              </a:rPr>
              <a:t>While HTML and CSS are </a:t>
            </a:r>
            <a:r>
              <a:rPr b="1" lang="en">
                <a:latin typeface="Raleway"/>
                <a:ea typeface="Raleway"/>
                <a:cs typeface="Raleway"/>
                <a:sym typeface="Raleway"/>
              </a:rPr>
              <a:t>markup languages</a:t>
            </a:r>
            <a:r>
              <a:rPr lang="en">
                <a:latin typeface="Raleway"/>
                <a:ea typeface="Raleway"/>
                <a:cs typeface="Raleway"/>
                <a:sym typeface="Raleway"/>
              </a:rPr>
              <a:t>, JavaScript is a </a:t>
            </a:r>
            <a:r>
              <a:rPr b="1" lang="en">
                <a:latin typeface="Raleway"/>
                <a:ea typeface="Raleway"/>
                <a:cs typeface="Raleway"/>
                <a:sym typeface="Raleway"/>
              </a:rPr>
              <a:t>programming language</a:t>
            </a:r>
            <a:r>
              <a:rPr lang="en">
                <a:latin typeface="Raleway"/>
                <a:ea typeface="Raleway"/>
                <a:cs typeface="Raleway"/>
                <a:sym typeface="Raleway"/>
              </a:rPr>
              <a:t>.</a:t>
            </a:r>
            <a:endParaRPr>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b="1" lang="en">
                <a:latin typeface="Raleway"/>
                <a:ea typeface="Raleway"/>
                <a:cs typeface="Raleway"/>
                <a:sym typeface="Raleway"/>
              </a:rPr>
              <a:t>Markup languages</a:t>
            </a:r>
            <a:r>
              <a:rPr lang="en">
                <a:latin typeface="Raleway"/>
                <a:ea typeface="Raleway"/>
                <a:cs typeface="Raleway"/>
                <a:sym typeface="Raleway"/>
              </a:rPr>
              <a:t> are used to describe and define elements within a document.</a:t>
            </a:r>
            <a:endParaRPr>
              <a:latin typeface="Raleway"/>
              <a:ea typeface="Raleway"/>
              <a:cs typeface="Raleway"/>
              <a:sym typeface="Raleway"/>
            </a:endParaRPr>
          </a:p>
          <a:p>
            <a:pPr indent="0" lvl="0" marL="0" rtl="0" algn="l">
              <a:spcBef>
                <a:spcPts val="1600"/>
              </a:spcBef>
              <a:spcAft>
                <a:spcPts val="1600"/>
              </a:spcAft>
              <a:buNone/>
            </a:pPr>
            <a:r>
              <a:rPr b="1" lang="en">
                <a:latin typeface="Raleway"/>
                <a:ea typeface="Raleway"/>
                <a:cs typeface="Raleway"/>
                <a:sym typeface="Raleway"/>
              </a:rPr>
              <a:t>Programming languages</a:t>
            </a:r>
            <a:r>
              <a:rPr lang="en">
                <a:latin typeface="Raleway"/>
                <a:ea typeface="Raleway"/>
                <a:cs typeface="Raleway"/>
                <a:sym typeface="Raleway"/>
              </a:rPr>
              <a:t> are used to communicate instructions to a machine. They can be used to control the behavior of a machine and express algorithms.</a:t>
            </a:r>
            <a:endParaRPr>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6" name="Shape 156"/>
        <p:cNvGrpSpPr/>
        <p:nvPr/>
      </p:nvGrpSpPr>
      <p:grpSpPr>
        <a:xfrm>
          <a:off x="0" y="0"/>
          <a:ext cx="0" cy="0"/>
          <a:chOff x="0" y="0"/>
          <a:chExt cx="0" cy="0"/>
        </a:xfrm>
      </p:grpSpPr>
      <p:sp>
        <p:nvSpPr>
          <p:cNvPr id="157" name="Google Shape;157;p30"/>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History of JavaScript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0" lang="en" sz="2500"/>
              <a:t>JavaScript was created by Brendan Eich in 1995 while working at Netscape Communications. JavaScript was initially made for the Netscape browser.</a:t>
            </a:r>
            <a:endParaRPr b="0" sz="2500"/>
          </a:p>
          <a:p>
            <a:pPr indent="0" lvl="0" marL="0" rtl="0" algn="l">
              <a:spcBef>
                <a:spcPts val="0"/>
              </a:spcBef>
              <a:spcAft>
                <a:spcPts val="0"/>
              </a:spcAft>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1" name="Shape 161"/>
        <p:cNvGrpSpPr/>
        <p:nvPr/>
      </p:nvGrpSpPr>
      <p:grpSpPr>
        <a:xfrm>
          <a:off x="0" y="0"/>
          <a:ext cx="0" cy="0"/>
          <a:chOff x="0" y="0"/>
          <a:chExt cx="0" cy="0"/>
        </a:xfrm>
      </p:grpSpPr>
      <p:sp>
        <p:nvSpPr>
          <p:cNvPr id="162" name="Google Shape;162;p31"/>
          <p:cNvSpPr txBox="1"/>
          <p:nvPr>
            <p:ph type="ctrTitle"/>
          </p:nvPr>
        </p:nvSpPr>
        <p:spPr>
          <a:xfrm>
            <a:off x="729450" y="13986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History of JavaScript </a:t>
            </a:r>
            <a:r>
              <a:rPr b="0" lang="en" sz="2500"/>
              <a:t> </a:t>
            </a:r>
            <a:endParaRPr b="0" sz="2500"/>
          </a:p>
          <a:p>
            <a:pPr indent="0" lvl="0" marL="0" rtl="0" algn="l">
              <a:spcBef>
                <a:spcPts val="0"/>
              </a:spcBef>
              <a:spcAft>
                <a:spcPts val="0"/>
              </a:spcAft>
              <a:buNone/>
            </a:pPr>
            <a:r>
              <a:t/>
            </a:r>
            <a:endParaRPr b="0" sz="2500"/>
          </a:p>
          <a:p>
            <a:pPr indent="0" lvl="0" marL="0" rtl="0" algn="l">
              <a:spcBef>
                <a:spcPts val="0"/>
              </a:spcBef>
              <a:spcAft>
                <a:spcPts val="0"/>
              </a:spcAft>
              <a:buNone/>
            </a:pPr>
            <a:r>
              <a:rPr b="0" lang="en" sz="2500"/>
              <a:t>When Netscape’s main competitor, Microsoft, started becoming popular, Netscape began the standardisation of JavaScript to avoid Microsoft gaining control of the JavaScript language. Netscape also began a partnership with Sun. </a:t>
            </a:r>
            <a:endParaRPr b="0" sz="2500"/>
          </a:p>
          <a:p>
            <a:pPr indent="0" lvl="0" marL="0" rtl="0" algn="l">
              <a:spcBef>
                <a:spcPts val="0"/>
              </a:spcBef>
              <a:spcAft>
                <a:spcPts val="0"/>
              </a:spcAft>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6" name="Shape 166"/>
        <p:cNvGrpSpPr/>
        <p:nvPr/>
      </p:nvGrpSpPr>
      <p:grpSpPr>
        <a:xfrm>
          <a:off x="0" y="0"/>
          <a:ext cx="0" cy="0"/>
          <a:chOff x="0" y="0"/>
          <a:chExt cx="0" cy="0"/>
        </a:xfrm>
      </p:grpSpPr>
      <p:sp>
        <p:nvSpPr>
          <p:cNvPr id="167" name="Google Shape;167;p32"/>
          <p:cNvSpPr txBox="1"/>
          <p:nvPr>
            <p:ph type="ctrTitle"/>
          </p:nvPr>
        </p:nvSpPr>
        <p:spPr>
          <a:xfrm>
            <a:off x="729450" y="13986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History of JavaScript </a:t>
            </a:r>
            <a:r>
              <a:rPr b="0" lang="en" sz="2500"/>
              <a:t> </a:t>
            </a:r>
            <a:endParaRPr b="0" sz="2500"/>
          </a:p>
          <a:p>
            <a:pPr indent="0" lvl="0" marL="0" rtl="0" algn="l">
              <a:spcBef>
                <a:spcPts val="0"/>
              </a:spcBef>
              <a:spcAft>
                <a:spcPts val="0"/>
              </a:spcAft>
              <a:buNone/>
            </a:pPr>
            <a:r>
              <a:t/>
            </a:r>
            <a:endParaRPr b="0" sz="2500"/>
          </a:p>
          <a:p>
            <a:pPr indent="0" lvl="0" marL="0" rtl="0" algn="l">
              <a:spcBef>
                <a:spcPts val="0"/>
              </a:spcBef>
              <a:spcAft>
                <a:spcPts val="0"/>
              </a:spcAft>
              <a:buNone/>
            </a:pPr>
            <a:r>
              <a:rPr b="0" lang="en" sz="2200"/>
              <a:t>Microsoft’s internet explorer dominated the market.</a:t>
            </a:r>
            <a:endParaRPr b="0" sz="2200"/>
          </a:p>
          <a:p>
            <a:pPr indent="0" lvl="0" marL="0" rtl="0" algn="l">
              <a:spcBef>
                <a:spcPts val="0"/>
              </a:spcBef>
              <a:spcAft>
                <a:spcPts val="0"/>
              </a:spcAft>
              <a:buNone/>
            </a:pPr>
            <a:r>
              <a:t/>
            </a:r>
            <a:endParaRPr b="0" sz="2200"/>
          </a:p>
          <a:p>
            <a:pPr indent="0" lvl="0" marL="0" rtl="0" algn="l">
              <a:spcBef>
                <a:spcPts val="0"/>
              </a:spcBef>
              <a:spcAft>
                <a:spcPts val="0"/>
              </a:spcAft>
              <a:buNone/>
            </a:pPr>
            <a:r>
              <a:rPr b="0" lang="en" sz="2200"/>
              <a:t>Before Netscape went down, they set a standard which would guide JavaScript, named ECMAScript. This guides scripting language specifications. It dictates rules and conventions which everyone agrees upon.</a:t>
            </a:r>
            <a:endParaRPr b="0" sz="2200"/>
          </a:p>
          <a:p>
            <a:pPr indent="0" lvl="0" marL="0" rtl="0" algn="l">
              <a:spcBef>
                <a:spcPts val="0"/>
              </a:spcBef>
              <a:spcAft>
                <a:spcPts val="0"/>
              </a:spcAft>
              <a:buNone/>
            </a:pPr>
            <a:r>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JavaScript</a:t>
            </a:r>
            <a:endParaRPr/>
          </a:p>
        </p:txBody>
      </p:sp>
      <p:sp>
        <p:nvSpPr>
          <p:cNvPr id="173" name="Google Shape;173;p33"/>
          <p:cNvSpPr txBox="1"/>
          <p:nvPr>
            <p:ph idx="1" type="body"/>
          </p:nvPr>
        </p:nvSpPr>
        <p:spPr>
          <a:xfrm>
            <a:off x="729450" y="2078875"/>
            <a:ext cx="7688700" cy="26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 </a:t>
            </a:r>
            <a:r>
              <a:rPr lang="en">
                <a:latin typeface="Raleway"/>
                <a:ea typeface="Raleway"/>
                <a:cs typeface="Raleway"/>
                <a:sym typeface="Raleway"/>
              </a:rPr>
              <a:t>JavaScript was created by </a:t>
            </a:r>
            <a:r>
              <a:rPr b="1" lang="en">
                <a:latin typeface="Raleway"/>
                <a:ea typeface="Raleway"/>
                <a:cs typeface="Raleway"/>
                <a:sym typeface="Raleway"/>
              </a:rPr>
              <a:t>Brendan Eich</a:t>
            </a:r>
            <a:r>
              <a:rPr lang="en">
                <a:latin typeface="Raleway"/>
                <a:ea typeface="Raleway"/>
                <a:cs typeface="Raleway"/>
                <a:sym typeface="Raleway"/>
              </a:rPr>
              <a:t> in </a:t>
            </a:r>
            <a:r>
              <a:rPr b="1" lang="en">
                <a:latin typeface="Raleway"/>
                <a:ea typeface="Raleway"/>
                <a:cs typeface="Raleway"/>
                <a:sym typeface="Raleway"/>
              </a:rPr>
              <a:t>1995</a:t>
            </a:r>
            <a:r>
              <a:rPr lang="en">
                <a:latin typeface="Raleway"/>
                <a:ea typeface="Raleway"/>
                <a:cs typeface="Raleway"/>
                <a:sym typeface="Raleway"/>
              </a:rPr>
              <a:t> for the web browser </a:t>
            </a:r>
            <a:r>
              <a:rPr b="1" lang="en">
                <a:latin typeface="Raleway"/>
                <a:ea typeface="Raleway"/>
                <a:cs typeface="Raleway"/>
                <a:sym typeface="Raleway"/>
              </a:rPr>
              <a:t>Netscape</a:t>
            </a:r>
            <a:r>
              <a:rPr lang="en">
                <a:latin typeface="Raleway"/>
                <a:ea typeface="Raleway"/>
                <a:cs typeface="Raleway"/>
                <a:sym typeface="Raleway"/>
              </a:rPr>
              <a:t>.</a:t>
            </a:r>
            <a:endParaRPr>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b="1" lang="en">
                <a:latin typeface="Raleway"/>
                <a:ea typeface="Raleway"/>
                <a:cs typeface="Raleway"/>
                <a:sym typeface="Raleway"/>
              </a:rPr>
              <a:t>Mocha =&gt; LiveScript =&gt; JavaScript</a:t>
            </a:r>
            <a:endParaRPr b="1">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lang="en">
                <a:latin typeface="Raleway"/>
                <a:ea typeface="Raleway"/>
                <a:cs typeface="Raleway"/>
                <a:sym typeface="Raleway"/>
              </a:rPr>
              <a:t>Microsoft’s Internet Explorer took JavaScript and started making its own implementations like JScript.</a:t>
            </a:r>
            <a:endParaRPr>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lang="en">
                <a:latin typeface="Raleway"/>
                <a:ea typeface="Raleway"/>
                <a:cs typeface="Raleway"/>
                <a:sym typeface="Raleway"/>
              </a:rPr>
              <a:t>Soon Internet Explorer dominated the market and Netscape project shut down.</a:t>
            </a:r>
            <a:endParaRPr>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rPr lang="en">
                <a:latin typeface="Raleway"/>
                <a:ea typeface="Raleway"/>
                <a:cs typeface="Raleway"/>
                <a:sym typeface="Raleway"/>
              </a:rPr>
              <a:t>Before Netscape went down, they decided to start a standard that would guide the path of JavaScript, named ECMAScript.</a:t>
            </a:r>
            <a:endParaRPr>
              <a:latin typeface="Raleway"/>
              <a:ea typeface="Raleway"/>
              <a:cs typeface="Raleway"/>
              <a:sym typeface="Raleway"/>
            </a:endParaRPr>
          </a:p>
          <a:p>
            <a:pPr indent="0" lvl="0" marL="0" rtl="0" algn="l">
              <a:spcBef>
                <a:spcPts val="1600"/>
              </a:spcBef>
              <a:spcAft>
                <a:spcPts val="0"/>
              </a:spcAft>
              <a:buClr>
                <a:srgbClr val="000000"/>
              </a:buClr>
              <a:buSzPts val="1100"/>
              <a:buFont typeface="Arial"/>
              <a:buNone/>
            </a:pPr>
            <a:r>
              <a:t/>
            </a:r>
            <a:endParaRPr>
              <a:latin typeface="Raleway"/>
              <a:ea typeface="Raleway"/>
              <a:cs typeface="Raleway"/>
              <a:sym typeface="Raleway"/>
            </a:endParaRPr>
          </a:p>
          <a:p>
            <a:pPr indent="0" lvl="0" marL="0" rtl="0" algn="l">
              <a:spcBef>
                <a:spcPts val="1600"/>
              </a:spcBef>
              <a:spcAft>
                <a:spcPts val="1600"/>
              </a:spcAft>
              <a:buNone/>
            </a:pPr>
            <a:r>
              <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