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dd55050e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dd55050e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c8d188d2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c8d188d2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c8d188d2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c8d188d2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c8d188d2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c8d188d2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dd55050e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dd55050e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dd55050e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dd55050e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c8d188d2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c8d188d2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dd55050e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dd55050e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dd55050e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dd55050e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dd55050e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dd55050e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dd55050e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dd55050e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c8d188d26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c8d188d26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c8d188d2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c8d188d2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c8d188d2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c8d188d2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c8d188d2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c8d188d2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c8d188d2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c8d188d2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dd55050e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dd55050e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c8d188d2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c8d188d2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c8d188d2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c8d188d2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b0ad696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b0ad696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b0ad6965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b0ad6965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dd55050e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dd55050e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b0ad6965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b0ad6965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dd55050e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dd55050e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dd55050e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dd55050e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c8d188d2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c8d188d2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dd55050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dd55050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c8d188d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c8d188d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c8d188d2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c8d188d2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c8d188d2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c8d188d2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youtube.com/watch?v=CU8fANVDEys" TargetMode="External"/><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hyperlink" Target="http://www.youtube.com/watch?v=s8nehiBdL8I" TargetMode="External"/><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eveloper.mozilla.org/en-US/docs/Web/API/Document_Object_Model" TargetMode="External"/><Relationship Id="rId4" Type="http://schemas.openxmlformats.org/officeDocument/2006/relationships/hyperlink" Target="https://www.w3schools.com/xml/xml_whatis.asp"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book.mixu.net/css/1-positioning.html" TargetMode="External"/><Relationship Id="rId4" Type="http://schemas.openxmlformats.org/officeDocument/2006/relationships/hyperlink" Target="http://book.mixu.net/css/1-positioning.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eveloper.mozilla.org/en-US/docs/Web/API/Window/devicePixelRati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drive.google.com/file/d/1-KoGccAV8Sb1dJQiGZWsjIq2fksMYBR0/view" TargetMode="Externa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POSITIONING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140225"/>
            <a:ext cx="8520600" cy="86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The </a:t>
            </a:r>
            <a:r>
              <a:rPr b="1" lang="en" sz="1600">
                <a:solidFill>
                  <a:schemeClr val="dk2"/>
                </a:solidFill>
              </a:rPr>
              <a:t>coordinate system</a:t>
            </a:r>
            <a:r>
              <a:rPr lang="en" sz="1600">
                <a:solidFill>
                  <a:schemeClr val="dk2"/>
                </a:solidFill>
              </a:rPr>
              <a:t> that browsers use. The vertical axis, y, starts at 0 at the top and gets more positive as you go down, while the horizontal axis, x, starts at 0 on the left and gets more positive as you move right.</a:t>
            </a:r>
            <a:endParaRPr sz="1600">
              <a:solidFill>
                <a:schemeClr val="dk2"/>
              </a:solidFill>
            </a:endParaRPr>
          </a:p>
        </p:txBody>
      </p:sp>
      <p:pic>
        <p:nvPicPr>
          <p:cNvPr id="107" name="Google Shape;107;p22"/>
          <p:cNvPicPr preferRelativeResize="0"/>
          <p:nvPr/>
        </p:nvPicPr>
        <p:blipFill>
          <a:blip r:embed="rId3">
            <a:alphaModFix/>
          </a:blip>
          <a:stretch>
            <a:fillRect/>
          </a:stretch>
        </p:blipFill>
        <p:spPr>
          <a:xfrm>
            <a:off x="1862850" y="1175925"/>
            <a:ext cx="5418301" cy="3794649"/>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3"/>
          <p:cNvSpPr txBox="1"/>
          <p:nvPr>
            <p:ph idx="1" type="body"/>
          </p:nvPr>
        </p:nvSpPr>
        <p:spPr>
          <a:xfrm>
            <a:off x="311700" y="161875"/>
            <a:ext cx="8520600" cy="482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Static Position: </a:t>
            </a:r>
            <a:endParaRPr b="1"/>
          </a:p>
          <a:p>
            <a:pPr indent="-342900" lvl="0" marL="457200" rtl="0" algn="l">
              <a:spcBef>
                <a:spcPts val="1600"/>
              </a:spcBef>
              <a:spcAft>
                <a:spcPts val="0"/>
              </a:spcAft>
              <a:buSzPts val="1800"/>
              <a:buChar char="-"/>
            </a:pPr>
            <a:r>
              <a:rPr lang="en"/>
              <a:t>This is the default position. </a:t>
            </a:r>
            <a:endParaRPr/>
          </a:p>
          <a:p>
            <a:pPr indent="-342900" lvl="0" marL="457200" rtl="0" algn="l">
              <a:spcBef>
                <a:spcPts val="0"/>
              </a:spcBef>
              <a:spcAft>
                <a:spcPts val="0"/>
              </a:spcAft>
              <a:buSzPts val="1800"/>
              <a:buChar char="-"/>
            </a:pPr>
            <a:r>
              <a:rPr lang="en"/>
              <a:t>Static positioned elements are not affected by the top, bottom, left, and right properties.</a:t>
            </a:r>
            <a:endParaRPr/>
          </a:p>
          <a:p>
            <a:pPr indent="-342900" lvl="0" marL="457200" rtl="0" algn="l">
              <a:spcBef>
                <a:spcPts val="0"/>
              </a:spcBef>
              <a:spcAft>
                <a:spcPts val="0"/>
              </a:spcAft>
              <a:buSzPts val="1800"/>
              <a:buChar char="-"/>
            </a:pPr>
            <a:r>
              <a:rPr lang="en"/>
              <a:t>An element with position: static; is not positioned in any special way; it is always positioned according to the normal flow of the page.</a:t>
            </a:r>
            <a:endParaRPr/>
          </a:p>
          <a:p>
            <a:pPr indent="0" lvl="0" marL="0" rtl="0" algn="l">
              <a:spcBef>
                <a:spcPts val="1600"/>
              </a:spcBef>
              <a:spcAft>
                <a:spcPts val="0"/>
              </a:spcAft>
              <a:buClr>
                <a:srgbClr val="000000"/>
              </a:buClr>
              <a:buSzPts val="1100"/>
              <a:buFont typeface="Arial"/>
              <a:buNone/>
            </a:pPr>
            <a:r>
              <a:rPr b="1" lang="en"/>
              <a:t>Fixed Position: </a:t>
            </a:r>
            <a:endParaRPr b="1"/>
          </a:p>
          <a:p>
            <a:pPr indent="-342900" lvl="0" marL="457200" rtl="0" algn="l">
              <a:spcBef>
                <a:spcPts val="1600"/>
              </a:spcBef>
              <a:spcAft>
                <a:spcPts val="0"/>
              </a:spcAft>
              <a:buSzPts val="1800"/>
              <a:buChar char="-"/>
            </a:pPr>
            <a:r>
              <a:rPr lang="en"/>
              <a:t>An element with position: fixed; is positioned relative to the viewport, which means it always stays in the same place even if the page is scrolled. The top, right, bottom, and left properties are used to position the element.</a:t>
            </a:r>
            <a:endParaRPr/>
          </a:p>
          <a:p>
            <a:pPr indent="-342900" lvl="0" marL="457200" rtl="0" algn="l">
              <a:spcBef>
                <a:spcPts val="0"/>
              </a:spcBef>
              <a:spcAft>
                <a:spcPts val="0"/>
              </a:spcAft>
              <a:buSzPts val="1800"/>
              <a:buChar char="-"/>
            </a:pPr>
            <a:r>
              <a:rPr lang="en"/>
              <a:t>top, bottom, left and right indicate a position within the viewport. As the user scrolls the page, fixed elements never move. The most common use cases include headers and side navigation menus.</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4"/>
          <p:cNvSpPr txBox="1"/>
          <p:nvPr>
            <p:ph idx="1" type="body"/>
          </p:nvPr>
        </p:nvSpPr>
        <p:spPr>
          <a:xfrm>
            <a:off x="311700" y="390475"/>
            <a:ext cx="8520600" cy="45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t>Relative Position:</a:t>
            </a:r>
            <a:endParaRPr b="1"/>
          </a:p>
          <a:p>
            <a:pPr indent="-342900" lvl="0" marL="457200" rtl="0" algn="l">
              <a:spcBef>
                <a:spcPts val="1600"/>
              </a:spcBef>
              <a:spcAft>
                <a:spcPts val="0"/>
              </a:spcAft>
              <a:buSzPts val="1800"/>
              <a:buChar char="-"/>
            </a:pPr>
            <a:r>
              <a:rPr lang="en"/>
              <a:t>An element is moved in relative way to its parent element.</a:t>
            </a:r>
            <a:endParaRPr/>
          </a:p>
          <a:p>
            <a:pPr indent="-342900" lvl="0" marL="457200" rtl="0" algn="l">
              <a:spcBef>
                <a:spcPts val="0"/>
              </a:spcBef>
              <a:spcAft>
                <a:spcPts val="0"/>
              </a:spcAft>
              <a:buSzPts val="1800"/>
              <a:buChar char="-"/>
            </a:pPr>
            <a:r>
              <a:rPr lang="en"/>
              <a:t>The space which it would occupy is preserved in the document flow.</a:t>
            </a:r>
            <a:endParaRPr/>
          </a:p>
          <a:p>
            <a:pPr indent="-342900" lvl="0" marL="457200" rtl="0" algn="l">
              <a:spcBef>
                <a:spcPts val="0"/>
              </a:spcBef>
              <a:spcAft>
                <a:spcPts val="0"/>
              </a:spcAft>
              <a:buSzPts val="1800"/>
              <a:buChar char="-"/>
            </a:pPr>
            <a:r>
              <a:rPr lang="en"/>
              <a:t>Value of top: 30px; means the element is pushed down by 30px.</a:t>
            </a:r>
            <a:endParaRPr/>
          </a:p>
          <a:p>
            <a:pPr indent="0" lvl="0" marL="0" rtl="0" algn="l">
              <a:spcBef>
                <a:spcPts val="1600"/>
              </a:spcBef>
              <a:spcAft>
                <a:spcPts val="0"/>
              </a:spcAft>
              <a:buClr>
                <a:schemeClr val="dk1"/>
              </a:buClr>
              <a:buSzPts val="1100"/>
              <a:buFont typeface="Arial"/>
              <a:buNone/>
            </a:pPr>
            <a:r>
              <a:rPr b="1" lang="en"/>
              <a:t>Absolute Position:</a:t>
            </a:r>
            <a:endParaRPr b="1"/>
          </a:p>
          <a:p>
            <a:pPr indent="-342900" lvl="0" marL="457200" rtl="0" algn="l">
              <a:spcBef>
                <a:spcPts val="1600"/>
              </a:spcBef>
              <a:spcAft>
                <a:spcPts val="0"/>
              </a:spcAft>
              <a:buSzPts val="1800"/>
              <a:buChar char="-"/>
            </a:pPr>
            <a:r>
              <a:rPr lang="en"/>
              <a:t>An element with position: absolute; is positioned relative to the nearest positioned ancestor (instead of positioned relative to the viewport, like fixed).</a:t>
            </a:r>
            <a:endParaRPr/>
          </a:p>
          <a:p>
            <a:pPr indent="-342900" lvl="0" marL="457200" rtl="0" algn="l">
              <a:spcBef>
                <a:spcPts val="0"/>
              </a:spcBef>
              <a:spcAft>
                <a:spcPts val="0"/>
              </a:spcAft>
              <a:buSzPts val="1800"/>
              <a:buChar char="-"/>
            </a:pPr>
            <a:r>
              <a:rPr lang="en"/>
              <a:t>However; if an absolute positioned element has no positioned ancestors, it uses the document body, and moves along with page scrolling.</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5"/>
          <p:cNvSpPr txBox="1"/>
          <p:nvPr>
            <p:ph idx="1" type="body"/>
          </p:nvPr>
        </p:nvSpPr>
        <p:spPr>
          <a:xfrm>
            <a:off x="311700" y="238075"/>
            <a:ext cx="8520600" cy="46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Sticky Position:</a:t>
            </a:r>
            <a:endParaRPr b="1"/>
          </a:p>
          <a:p>
            <a:pPr indent="-342900" lvl="0" marL="457200" rtl="0" algn="l">
              <a:spcBef>
                <a:spcPts val="1600"/>
              </a:spcBef>
              <a:spcAft>
                <a:spcPts val="0"/>
              </a:spcAft>
              <a:buSzPts val="1800"/>
              <a:buChar char="-"/>
            </a:pPr>
            <a:r>
              <a:rPr lang="en"/>
              <a:t>An element with position: sticky; is positioned based on the user's scroll position.</a:t>
            </a:r>
            <a:endParaRPr/>
          </a:p>
          <a:p>
            <a:pPr indent="-342900" lvl="0" marL="457200" rtl="0" algn="l">
              <a:spcBef>
                <a:spcPts val="0"/>
              </a:spcBef>
              <a:spcAft>
                <a:spcPts val="0"/>
              </a:spcAft>
              <a:buSzPts val="1800"/>
              <a:buChar char="-"/>
            </a:pPr>
            <a:r>
              <a:rPr lang="en"/>
              <a:t>This is basically a hybrid between relative and fixed position, which allows a  positioned element to act like it is relatively positioned until it is scrolled to a certain threshold point (e.g. 10px from the top of the viewport), after which it becomes fixed.</a:t>
            </a:r>
            <a:endParaRPr/>
          </a:p>
          <a:p>
            <a:pPr indent="0" lvl="0" marL="0" rtl="0" algn="l">
              <a:spcBef>
                <a:spcPts val="1600"/>
              </a:spcBef>
              <a:spcAft>
                <a:spcPts val="0"/>
              </a:spcAft>
              <a:buClr>
                <a:schemeClr val="dk1"/>
              </a:buClr>
              <a:buSzPts val="1100"/>
              <a:buFont typeface="Arial"/>
              <a:buNone/>
            </a:pPr>
            <a:r>
              <a:rPr b="1" lang="en"/>
              <a:t>Overlapping Elements:</a:t>
            </a:r>
            <a:endParaRPr b="1"/>
          </a:p>
          <a:p>
            <a:pPr indent="-342900" lvl="0" marL="457200" rtl="0" algn="l">
              <a:spcBef>
                <a:spcPts val="1600"/>
              </a:spcBef>
              <a:spcAft>
                <a:spcPts val="0"/>
              </a:spcAft>
              <a:buSzPts val="1800"/>
              <a:buChar char="-"/>
            </a:pPr>
            <a:r>
              <a:rPr lang="en"/>
              <a:t>When elements are positioned, they can overlap other elements.</a:t>
            </a:r>
            <a:endParaRPr/>
          </a:p>
          <a:p>
            <a:pPr indent="-342900" lvl="0" marL="457200" rtl="0" algn="l">
              <a:spcBef>
                <a:spcPts val="0"/>
              </a:spcBef>
              <a:spcAft>
                <a:spcPts val="0"/>
              </a:spcAft>
              <a:buSzPts val="1800"/>
              <a:buChar char="-"/>
            </a:pPr>
            <a:r>
              <a:rPr lang="en"/>
              <a:t>The z-index property specifies the stack order of an element (which element should be placed in front of, or behind, the others).</a:t>
            </a:r>
            <a:endParaRPr/>
          </a:p>
          <a:p>
            <a:pPr indent="-342900" lvl="0" marL="457200" rtl="0" algn="l">
              <a:spcBef>
                <a:spcPts val="0"/>
              </a:spcBef>
              <a:spcAft>
                <a:spcPts val="0"/>
              </a:spcAft>
              <a:buSzPts val="1800"/>
              <a:buChar char="-"/>
            </a:pPr>
            <a:r>
              <a:rPr lang="en"/>
              <a:t>An element can have a positive or negative stack order</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position:absolute vs position:relative</a:t>
            </a:r>
            <a:endParaRPr/>
          </a:p>
        </p:txBody>
      </p:sp>
      <p:pic>
        <p:nvPicPr>
          <p:cNvPr descr="Using the position property is one of many ways you can change the layout and positioning of an element. This property is unique in that it allows elements to be positioned relative to themselves (relative), relative to a parent element (absolute), or relative to the viewport, even when the page is scrolled (fixed). &#10;&#10;The flexibility of the position property makes it possible to create very unique web layouts. You can even specify the stacking order of positioned elements that overlap other elements using the z-index property.&#10;Here we’ll cover the values you can set for the position property:&#10;&#10;1. Auto &#10;2. Relative &#10;3. Absolute &#10;4. Fixed &#10;&#10;----------&#10;&#10;Get started with Webflow:&#10;https://help.webflow.com/courses/getting-started&#10;&#10;http://webflow.com&#10;http://twitter.com/webflow&#10;http://facebook.com/webflow" id="128" name="Google Shape;128;p26" title="Positioning for beginners (relative, absolute, fixed) - Webflow CSS tutorial">
            <a:hlinkClick r:id="rId3"/>
          </p:cNvPr>
          <p:cNvPicPr preferRelativeResize="0"/>
          <p:nvPr/>
        </p:nvPicPr>
        <p:blipFill>
          <a:blip r:embed="rId4">
            <a:alphaModFix/>
          </a:blip>
          <a:stretch>
            <a:fillRect/>
          </a:stretch>
        </p:blipFill>
        <p:spPr>
          <a:xfrm>
            <a:off x="2286000" y="1162050"/>
            <a:ext cx="4572000" cy="342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27"/>
          <p:cNvPicPr preferRelativeResize="0"/>
          <p:nvPr/>
        </p:nvPicPr>
        <p:blipFill>
          <a:blip r:embed="rId3">
            <a:alphaModFix/>
          </a:blip>
          <a:stretch>
            <a:fillRect/>
          </a:stretch>
        </p:blipFill>
        <p:spPr>
          <a:xfrm>
            <a:off x="895350" y="1971675"/>
            <a:ext cx="7353300" cy="12001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Position fixed navigation bar Exercise</a:t>
            </a:r>
            <a:endParaRPr/>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fixed navigation bar which is not overlapping any content.</a:t>
            </a:r>
            <a:endParaRPr/>
          </a:p>
          <a:p>
            <a:pPr indent="0" lvl="0" marL="0" rtl="0" algn="l">
              <a:spcBef>
                <a:spcPts val="1600"/>
              </a:spcBef>
              <a:spcAft>
                <a:spcPts val="1600"/>
              </a:spcAft>
              <a:buNone/>
            </a:pPr>
            <a:r>
              <a:rPr lang="en"/>
              <a:t>Add a banner(hero image) behind the navbar using z-index. Also, add some content to your document so that the position:fixed can clearly be seen.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z-index</a:t>
            </a:r>
            <a:endParaRPr/>
          </a:p>
        </p:txBody>
      </p:sp>
      <p:sp>
        <p:nvSpPr>
          <p:cNvPr id="145" name="Google Shape;14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z-index property specifies the stack order of an element.</a:t>
            </a:r>
            <a:endParaRPr/>
          </a:p>
          <a:p>
            <a:pPr indent="0" lvl="0" marL="0" rtl="0" algn="l">
              <a:spcBef>
                <a:spcPts val="1600"/>
              </a:spcBef>
              <a:spcAft>
                <a:spcPts val="0"/>
              </a:spcAft>
              <a:buNone/>
            </a:pPr>
            <a:r>
              <a:rPr lang="en"/>
              <a:t>An element with greater stack order is always in front of an element with a lower stack order.</a:t>
            </a:r>
            <a:endParaRPr/>
          </a:p>
          <a:p>
            <a:pPr indent="0" lvl="0" marL="0" rtl="0" algn="l">
              <a:spcBef>
                <a:spcPts val="1600"/>
              </a:spcBef>
              <a:spcAft>
                <a:spcPts val="1600"/>
              </a:spcAft>
              <a:buNone/>
            </a:pPr>
            <a:r>
              <a:rPr b="1" lang="en"/>
              <a:t>z-index only works on positioned elements (position:absolute, position:relative, or position:fixed).</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Google Shape;150;p30" title="Z-Index">
            <a:hlinkClick r:id="rId3"/>
          </p:cNvPr>
          <p:cNvPicPr preferRelativeResize="0"/>
          <p:nvPr/>
        </p:nvPicPr>
        <p:blipFill>
          <a:blip r:embed="rId4">
            <a:alphaModFix/>
          </a:blip>
          <a:stretch>
            <a:fillRect/>
          </a:stretch>
        </p:blipFill>
        <p:spPr>
          <a:xfrm>
            <a:off x="2286000" y="838200"/>
            <a:ext cx="4572000" cy="3429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The grumpy cat gives you an idea of the user's perspective. </a:t>
            </a:r>
            <a:r>
              <a:rPr b="1" lang="en" sz="1600">
                <a:solidFill>
                  <a:schemeClr val="dk2"/>
                </a:solidFill>
              </a:rPr>
              <a:t>Elements that are higher on the z-axis are closer to the user</a:t>
            </a:r>
            <a:r>
              <a:rPr lang="en" sz="1600">
                <a:solidFill>
                  <a:schemeClr val="dk2"/>
                </a:solidFill>
              </a:rPr>
              <a:t>, which means that they appear above the others.</a:t>
            </a:r>
            <a:endParaRPr sz="1600">
              <a:solidFill>
                <a:schemeClr val="dk2"/>
              </a:solidFill>
            </a:endParaRPr>
          </a:p>
        </p:txBody>
      </p:sp>
      <p:pic>
        <p:nvPicPr>
          <p:cNvPr id="156" name="Google Shape;156;p31"/>
          <p:cNvPicPr preferRelativeResize="0"/>
          <p:nvPr/>
        </p:nvPicPr>
        <p:blipFill>
          <a:blip r:embed="rId3">
            <a:alphaModFix/>
          </a:blip>
          <a:stretch>
            <a:fillRect/>
          </a:stretch>
        </p:blipFill>
        <p:spPr>
          <a:xfrm>
            <a:off x="771525" y="985576"/>
            <a:ext cx="7600950" cy="38293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 Object Model(DOM)</a:t>
            </a:r>
            <a:endParaRPr/>
          </a:p>
        </p:txBody>
      </p:sp>
      <p:sp>
        <p:nvSpPr>
          <p:cNvPr id="60" name="Google Shape;60;p14"/>
          <p:cNvSpPr txBox="1"/>
          <p:nvPr>
            <p:ph idx="1" type="body"/>
          </p:nvPr>
        </p:nvSpPr>
        <p:spPr>
          <a:xfrm>
            <a:off x="311700" y="695275"/>
            <a:ext cx="8520600" cy="412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Document Object Model (</a:t>
            </a:r>
            <a:r>
              <a:rPr lang="en" u="sng">
                <a:solidFill>
                  <a:schemeClr val="hlink"/>
                </a:solidFill>
                <a:hlinkClick r:id="rId3"/>
              </a:rPr>
              <a:t>DOM</a:t>
            </a:r>
            <a:r>
              <a:rPr lang="en"/>
              <a:t>) is a programming API(Application Programming Interface) for HTML and </a:t>
            </a:r>
            <a:r>
              <a:rPr lang="en" u="sng">
                <a:solidFill>
                  <a:schemeClr val="hlink"/>
                </a:solidFill>
                <a:hlinkClick r:id="rId4"/>
              </a:rPr>
              <a:t>XML</a:t>
            </a:r>
            <a:r>
              <a:rPr lang="en"/>
              <a:t>(eXtensible Markup Language) documents. </a:t>
            </a:r>
            <a:endParaRPr/>
          </a:p>
          <a:p>
            <a:pPr indent="-342900" lvl="0" marL="457200" rtl="0" algn="l">
              <a:spcBef>
                <a:spcPts val="0"/>
              </a:spcBef>
              <a:spcAft>
                <a:spcPts val="0"/>
              </a:spcAft>
              <a:buSzPts val="1800"/>
              <a:buChar char="-"/>
            </a:pPr>
            <a:r>
              <a:rPr lang="en"/>
              <a:t>It defines the logical structure of documents and the way a document is accessed and manipulated. </a:t>
            </a:r>
            <a:endParaRPr/>
          </a:p>
          <a:p>
            <a:pPr indent="-342900" lvl="0" marL="457200" rtl="0" algn="l">
              <a:spcBef>
                <a:spcPts val="0"/>
              </a:spcBef>
              <a:spcAft>
                <a:spcPts val="0"/>
              </a:spcAft>
              <a:buSzPts val="1800"/>
              <a:buChar char="-"/>
            </a:pPr>
            <a:r>
              <a:rPr lang="en"/>
              <a:t>One important objective of the Document Object Model is to provide a standard programming interface that can be used in a wide variety of environments and applications. </a:t>
            </a:r>
            <a:endParaRPr/>
          </a:p>
          <a:p>
            <a:pPr indent="-342900" lvl="0" marL="457200" rtl="0" algn="l">
              <a:spcBef>
                <a:spcPts val="0"/>
              </a:spcBef>
              <a:spcAft>
                <a:spcPts val="0"/>
              </a:spcAft>
              <a:buSzPts val="1800"/>
              <a:buChar char="-"/>
            </a:pPr>
            <a:r>
              <a:rPr lang="en"/>
              <a:t>The Document Object Model can be used with any programming language</a:t>
            </a:r>
            <a:endParaRPr/>
          </a:p>
          <a:p>
            <a:pPr indent="-342900" lvl="0" marL="457200" rtl="0" algn="l">
              <a:spcBef>
                <a:spcPts val="0"/>
              </a:spcBef>
              <a:spcAft>
                <a:spcPts val="0"/>
              </a:spcAft>
              <a:buSzPts val="1800"/>
              <a:buChar char="-"/>
            </a:pPr>
            <a:r>
              <a:rPr lang="en"/>
              <a:t>In the Document Object Model, documents have a logical structure which is very much like a tree; to be more precise, it is like a "forest" or "grove" which can contain more than one tree..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Positioning with Inline-Block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62" name="Google Shape;16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a:t>
            </a:r>
            <a:r>
              <a:rPr lang="en"/>
              <a:t>he display property with inline-block value is mostly useful for laying out pages or for placing elements next to one another within a line.</a:t>
            </a:r>
            <a:endParaRPr/>
          </a:p>
          <a:p>
            <a:pPr indent="0" lvl="0" marL="0" rtl="0" algn="l">
              <a:spcBef>
                <a:spcPts val="1600"/>
              </a:spcBef>
              <a:spcAft>
                <a:spcPts val="0"/>
              </a:spcAft>
              <a:buClr>
                <a:schemeClr val="dk1"/>
              </a:buClr>
              <a:buSzPts val="1100"/>
              <a:buFont typeface="Arial"/>
              <a:buNone/>
            </a:pPr>
            <a:r>
              <a:rPr lang="en"/>
              <a:t>Accepts all box model properties, including height, width, padding, border, and margin.</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3"/>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Unique Positioning Exercise</a:t>
            </a:r>
            <a:endParaRPr/>
          </a:p>
        </p:txBody>
      </p:sp>
      <p:sp>
        <p:nvSpPr>
          <p:cNvPr id="168" name="Google Shape;168;p33"/>
          <p:cNvSpPr txBox="1"/>
          <p:nvPr>
            <p:ph idx="1" type="body"/>
          </p:nvPr>
        </p:nvSpPr>
        <p:spPr>
          <a:xfrm>
            <a:off x="311700" y="771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Create the following page layout, that you see as a mockup below. Feel free to be creative and add additional styling, but only after you finished the basic version.</a:t>
            </a:r>
            <a:endParaRPr/>
          </a:p>
          <a:p>
            <a:pPr indent="0" lvl="0" marL="0" rtl="0" algn="l">
              <a:spcBef>
                <a:spcPts val="1600"/>
              </a:spcBef>
              <a:spcAft>
                <a:spcPts val="0"/>
              </a:spcAft>
              <a:buClr>
                <a:schemeClr val="dk1"/>
              </a:buClr>
              <a:buSzPts val="1100"/>
              <a:buFont typeface="Arial"/>
              <a:buNone/>
            </a:pPr>
            <a:r>
              <a:rPr lang="en"/>
              <a:t>You need to use the position and the z-index properties.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69" name="Google Shape;169;p33"/>
          <p:cNvPicPr preferRelativeResize="0"/>
          <p:nvPr/>
        </p:nvPicPr>
        <p:blipFill>
          <a:blip r:embed="rId3">
            <a:alphaModFix/>
          </a:blip>
          <a:stretch>
            <a:fillRect/>
          </a:stretch>
        </p:blipFill>
        <p:spPr>
          <a:xfrm>
            <a:off x="1719275" y="2066174"/>
            <a:ext cx="5705475" cy="2958275"/>
          </a:xfrm>
          <a:prstGeom prst="rect">
            <a:avLst/>
          </a:prstGeom>
          <a:noFill/>
          <a:ln cap="flat" cmpd="sng" w="19050">
            <a:solidFill>
              <a:srgbClr val="595959"/>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Exercise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75" name="Google Shape;17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page with 5 block elements (div, p,  etc) and 5 inline elements (span, strong, em). Give the borders,margins and different background.</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Float</a:t>
            </a:r>
            <a:endParaRPr/>
          </a:p>
        </p:txBody>
      </p:sp>
      <p:sp>
        <p:nvSpPr>
          <p:cNvPr id="181" name="Google Shape;18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a:t>
            </a:r>
            <a:r>
              <a:rPr lang="en"/>
              <a:t>he float property allows us to take an element, remove it from the normal flow of a page, and position it to the left or right of its parent element</a:t>
            </a:r>
            <a:endParaRPr/>
          </a:p>
          <a:p>
            <a:pPr indent="0" lvl="0" marL="0" rtl="0" algn="l">
              <a:spcBef>
                <a:spcPts val="1600"/>
              </a:spcBef>
              <a:spcAft>
                <a:spcPts val="0"/>
              </a:spcAft>
              <a:buClr>
                <a:schemeClr val="dk1"/>
              </a:buClr>
              <a:buSzPts val="1100"/>
              <a:buFont typeface="Arial"/>
              <a:buNone/>
            </a:pPr>
            <a:r>
              <a:rPr lang="en"/>
              <a:t>The most used values are left and right other values are:</a:t>
            </a:r>
            <a:endParaRPr/>
          </a:p>
          <a:p>
            <a:pPr indent="0" lvl="0" marL="0" rtl="0" algn="l">
              <a:spcBef>
                <a:spcPts val="1600"/>
              </a:spcBef>
              <a:spcAft>
                <a:spcPts val="0"/>
              </a:spcAft>
              <a:buClr>
                <a:schemeClr val="dk1"/>
              </a:buClr>
              <a:buSzPts val="1100"/>
              <a:buFont typeface="Arial"/>
              <a:buNone/>
            </a:pPr>
            <a:r>
              <a:rPr lang="en"/>
              <a:t>none (default)</a:t>
            </a:r>
            <a:endParaRPr/>
          </a:p>
          <a:p>
            <a:pPr indent="0" lvl="0" marL="0" rtl="0" algn="l">
              <a:spcBef>
                <a:spcPts val="1600"/>
              </a:spcBef>
              <a:spcAft>
                <a:spcPts val="0"/>
              </a:spcAft>
              <a:buClr>
                <a:schemeClr val="dk1"/>
              </a:buClr>
              <a:buSzPts val="1100"/>
              <a:buFont typeface="Arial"/>
              <a:buNone/>
            </a:pPr>
            <a:r>
              <a:rPr lang="en"/>
              <a:t>initial</a:t>
            </a:r>
            <a:endParaRPr/>
          </a:p>
          <a:p>
            <a:pPr indent="0" lvl="0" marL="0" rtl="0" algn="l">
              <a:spcBef>
                <a:spcPts val="1600"/>
              </a:spcBef>
              <a:spcAft>
                <a:spcPts val="0"/>
              </a:spcAft>
              <a:buClr>
                <a:schemeClr val="dk1"/>
              </a:buClr>
              <a:buSzPts val="1100"/>
              <a:buFont typeface="Arial"/>
              <a:buNone/>
            </a:pPr>
            <a:r>
              <a:rPr lang="en"/>
              <a:t>inherit (a property inherits its value from its parent element)</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Float</a:t>
            </a:r>
            <a:endParaRPr/>
          </a:p>
        </p:txBody>
      </p:sp>
      <p:sp>
        <p:nvSpPr>
          <p:cNvPr id="187" name="Google Shape;18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a:t>
            </a:r>
            <a:r>
              <a:rPr lang="en"/>
              <a:t>hen an element is floated, it will float all the way to the edge of its parent element. If there isn’t a parent element, the floated element will then float all the way to the edge of the page.</a:t>
            </a:r>
            <a:endParaRPr/>
          </a:p>
          <a:p>
            <a:pPr indent="0" lvl="0" marL="0" rtl="0" algn="l">
              <a:spcBef>
                <a:spcPts val="1600"/>
              </a:spcBef>
              <a:spcAft>
                <a:spcPts val="0"/>
              </a:spcAft>
              <a:buClr>
                <a:schemeClr val="dk1"/>
              </a:buClr>
              <a:buSzPts val="1100"/>
              <a:buFont typeface="Arial"/>
              <a:buNone/>
            </a:pPr>
            <a:r>
              <a:rPr lang="en"/>
              <a:t>float-based layouts have mostly been replaced with Flexbox in modern websites.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Float: Parent-Child-Sibling Relationship</a:t>
            </a:r>
            <a:endParaRPr/>
          </a:p>
        </p:txBody>
      </p:sp>
      <p:sp>
        <p:nvSpPr>
          <p:cNvPr id="193" name="Google Shape;193;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Float children are not involved in the box-size calculation of normal flow parents.</a:t>
            </a:r>
            <a:endParaRPr/>
          </a:p>
          <a:p>
            <a:pPr indent="0" lvl="0" marL="0" rtl="0" algn="l">
              <a:spcBef>
                <a:spcPts val="1600"/>
              </a:spcBef>
              <a:spcAft>
                <a:spcPts val="0"/>
              </a:spcAft>
              <a:buNone/>
            </a:pPr>
            <a:r>
              <a:rPr lang="en"/>
              <a:t>If a container only contains a float child, the container will </a:t>
            </a:r>
            <a:r>
              <a:rPr b="1" lang="en"/>
              <a:t>not</a:t>
            </a:r>
            <a:r>
              <a:rPr lang="en"/>
              <a:t> have a height by default - the height has to be set some other way, such as with normal flow content or the height property.</a:t>
            </a:r>
            <a:endParaRPr/>
          </a:p>
          <a:p>
            <a:pPr indent="0" lvl="0" marL="0" rtl="0" algn="l">
              <a:spcBef>
                <a:spcPts val="1600"/>
              </a:spcBef>
              <a:spcAft>
                <a:spcPts val="1600"/>
              </a:spcAft>
              <a:buNone/>
            </a:pPr>
            <a:r>
              <a:rPr lang="en"/>
              <a:t>Normal flow block elements ignore the size of child float elements when calculating box size. However, if you were, creating a page layout using floats, it would be reasonable to assume that a sibling to a parent element with float children would respect the boundaries of the children.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Clearing &amp; Containing Floats</a:t>
            </a:r>
            <a:endParaRPr/>
          </a:p>
        </p:txBody>
      </p:sp>
      <p:sp>
        <p:nvSpPr>
          <p:cNvPr id="199" name="Google Shape;199;p38"/>
          <p:cNvSpPr txBox="1"/>
          <p:nvPr>
            <p:ph idx="1" type="body"/>
          </p:nvPr>
        </p:nvSpPr>
        <p:spPr>
          <a:xfrm>
            <a:off x="311700" y="1152475"/>
            <a:ext cx="8520600" cy="365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Originally float property were design to allow content to  wrap around images</a:t>
            </a:r>
            <a:endParaRPr/>
          </a:p>
          <a:p>
            <a:pPr indent="0" lvl="0" marL="0" rtl="0" algn="l">
              <a:spcBef>
                <a:spcPts val="1600"/>
              </a:spcBef>
              <a:spcAft>
                <a:spcPts val="0"/>
              </a:spcAft>
              <a:buClr>
                <a:schemeClr val="dk1"/>
              </a:buClr>
              <a:buSzPts val="1100"/>
              <a:buFont typeface="Arial"/>
              <a:buNone/>
            </a:pPr>
            <a:r>
              <a:rPr lang="en"/>
              <a:t>There are few things to be aware of:</a:t>
            </a:r>
            <a:endParaRPr/>
          </a:p>
          <a:p>
            <a:pPr indent="0" lvl="0" marL="0" rtl="0" algn="l">
              <a:spcBef>
                <a:spcPts val="1600"/>
              </a:spcBef>
              <a:spcAft>
                <a:spcPts val="0"/>
              </a:spcAft>
              <a:buClr>
                <a:schemeClr val="dk1"/>
              </a:buClr>
              <a:buSzPts val="1100"/>
              <a:buFont typeface="Arial"/>
              <a:buNone/>
            </a:pPr>
            <a:r>
              <a:rPr lang="en"/>
              <a:t>occasionally the proper styles will not render on an element that it  is sitting next to or is a parent element of a floated element</a:t>
            </a:r>
            <a:endParaRPr/>
          </a:p>
          <a:p>
            <a:pPr indent="0" lvl="0" marL="0" rtl="0" algn="l">
              <a:spcBef>
                <a:spcPts val="1600"/>
              </a:spcBef>
              <a:spcAft>
                <a:spcPts val="0"/>
              </a:spcAft>
              <a:buClr>
                <a:schemeClr val="dk1"/>
              </a:buClr>
              <a:buSzPts val="1100"/>
              <a:buFont typeface="Arial"/>
              <a:buNone/>
            </a:pPr>
            <a:r>
              <a:rPr lang="en"/>
              <a:t>Often margin and padding property values aren’t interpreted  correctly, causing them to blend into the floated element; other  properties can be affected, too</a:t>
            </a:r>
            <a:endParaRPr/>
          </a:p>
          <a:p>
            <a:pPr indent="0" lvl="0" marL="0" rtl="0" algn="l">
              <a:spcBef>
                <a:spcPts val="1600"/>
              </a:spcBef>
              <a:spcAft>
                <a:spcPts val="0"/>
              </a:spcAft>
              <a:buClr>
                <a:schemeClr val="dk1"/>
              </a:buClr>
              <a:buSzPts val="1100"/>
              <a:buFont typeface="Arial"/>
              <a:buNone/>
            </a:pPr>
            <a:r>
              <a:rPr lang="en"/>
              <a:t>sometimes unwanted content begins to wrap around a floated  element</a:t>
            </a:r>
            <a:endParaRPr/>
          </a:p>
          <a:p>
            <a:pPr indent="0" lvl="0" marL="0" rtl="0" algn="l">
              <a:spcBef>
                <a:spcPts val="1600"/>
              </a:spcBef>
              <a:spcAft>
                <a:spcPts val="0"/>
              </a:spcAft>
              <a:buClr>
                <a:schemeClr val="dk1"/>
              </a:buClr>
              <a:buSzPts val="1100"/>
              <a:buFont typeface="Arial"/>
              <a:buNone/>
            </a:pPr>
            <a:r>
              <a:rPr lang="en"/>
              <a:t>Floats May Change an Element’s Display Value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Clearing Float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05" name="Google Shape;205;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a:t>
            </a:r>
            <a:r>
              <a:rPr lang="en"/>
              <a:t>he clear property, which accepts a few different  values: the most commonly used values being  left, right, and both</a:t>
            </a:r>
            <a:endParaRPr/>
          </a:p>
          <a:p>
            <a:pPr indent="0" lvl="0" marL="0" rtl="0" algn="l">
              <a:spcBef>
                <a:spcPts val="1600"/>
              </a:spcBef>
              <a:spcAft>
                <a:spcPts val="0"/>
              </a:spcAft>
              <a:buClr>
                <a:schemeClr val="dk1"/>
              </a:buClr>
              <a:buSzPts val="1100"/>
              <a:buFont typeface="Arial"/>
              <a:buNone/>
            </a:pPr>
            <a:r>
              <a:rPr lang="en"/>
              <a:t>clear: left;  clear:right;</a:t>
            </a:r>
            <a:endParaRPr/>
          </a:p>
          <a:p>
            <a:pPr indent="0" lvl="0" marL="0" rtl="0" algn="l">
              <a:spcBef>
                <a:spcPts val="1600"/>
              </a:spcBef>
              <a:spcAft>
                <a:spcPts val="0"/>
              </a:spcAft>
              <a:buClr>
                <a:schemeClr val="dk1"/>
              </a:buClr>
              <a:buSzPts val="1100"/>
              <a:buFont typeface="Arial"/>
              <a:buNone/>
            </a:pPr>
            <a:r>
              <a:rPr lang="en"/>
              <a:t>clear:both;</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basic task</a:t>
            </a:r>
            <a:endParaRPr/>
          </a:p>
        </p:txBody>
      </p:sp>
      <p:sp>
        <p:nvSpPr>
          <p:cNvPr id="211" name="Google Shape;211;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 exercise for HTML &amp; CSS basics. You'll need to remember what the basic HTML structure looks like, how to use floats, image, links and lists.</a:t>
            </a:r>
            <a:endParaRPr/>
          </a:p>
          <a:p>
            <a:pPr indent="0" lvl="0" marL="0" rtl="0" algn="l">
              <a:spcBef>
                <a:spcPts val="1600"/>
              </a:spcBef>
              <a:spcAft>
                <a:spcPts val="1600"/>
              </a:spcAft>
              <a:buNone/>
            </a:pPr>
            <a:r>
              <a:rPr lang="en"/>
              <a:t>Create the following page layouts, that you see as mockups in the next slides. Feel free to be creative and add additional styling, but </a:t>
            </a:r>
            <a:r>
              <a:rPr b="1" lang="en"/>
              <a:t>only</a:t>
            </a:r>
            <a:r>
              <a:rPr lang="en"/>
              <a:t> after you finished the basic version.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pic>
        <p:nvPicPr>
          <p:cNvPr id="216" name="Google Shape;216;p41"/>
          <p:cNvPicPr preferRelativeResize="0"/>
          <p:nvPr/>
        </p:nvPicPr>
        <p:blipFill>
          <a:blip r:embed="rId3">
            <a:alphaModFix/>
          </a:blip>
          <a:stretch>
            <a:fillRect/>
          </a:stretch>
        </p:blipFill>
        <p:spPr>
          <a:xfrm>
            <a:off x="1900238" y="223838"/>
            <a:ext cx="5343525" cy="4695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 Representation of an HTML Table</a:t>
            </a:r>
            <a:endParaRPr/>
          </a:p>
        </p:txBody>
      </p:sp>
      <p:pic>
        <p:nvPicPr>
          <p:cNvPr id="66" name="Google Shape;66;p15"/>
          <p:cNvPicPr preferRelativeResize="0"/>
          <p:nvPr/>
        </p:nvPicPr>
        <p:blipFill>
          <a:blip r:embed="rId3">
            <a:alphaModFix/>
          </a:blip>
          <a:stretch>
            <a:fillRect/>
          </a:stretch>
        </p:blipFill>
        <p:spPr>
          <a:xfrm>
            <a:off x="1481138" y="1176338"/>
            <a:ext cx="6181725" cy="340042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pic>
        <p:nvPicPr>
          <p:cNvPr id="221" name="Google Shape;221;p42"/>
          <p:cNvPicPr preferRelativeResize="0"/>
          <p:nvPr/>
        </p:nvPicPr>
        <p:blipFill>
          <a:blip r:embed="rId3">
            <a:alphaModFix/>
          </a:blip>
          <a:stretch>
            <a:fillRect/>
          </a:stretch>
        </p:blipFill>
        <p:spPr>
          <a:xfrm>
            <a:off x="1914525" y="709613"/>
            <a:ext cx="5314950" cy="3724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4F4F4F"/>
                </a:solidFill>
                <a:highlight>
                  <a:srgbClr val="FFFFFF"/>
                </a:highlight>
              </a:rPr>
              <a:t> </a:t>
            </a:r>
            <a:r>
              <a:rPr lang="en" sz="1200" u="sng">
                <a:solidFill>
                  <a:srgbClr val="02B3E4"/>
                </a:solidFill>
                <a:highlight>
                  <a:srgbClr val="FFFFFF"/>
                </a:highlight>
                <a:hlinkClick r:id="rId3"/>
              </a:rPr>
              <a:t>Box Positioning in CSS from </a:t>
            </a:r>
            <a:r>
              <a:rPr i="1" lang="en" sz="1200" u="sng">
                <a:solidFill>
                  <a:srgbClr val="02B3E4"/>
                </a:solidFill>
                <a:highlight>
                  <a:srgbClr val="FFFFFF"/>
                </a:highlight>
                <a:hlinkClick r:id="rId4"/>
              </a:rPr>
              <a:t>Learn CSS Layout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 vs Viewport</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600"/>
              <a:t>The "document" is another name for the entire DOM.</a:t>
            </a:r>
            <a:endParaRPr b="1" i="1" sz="1600"/>
          </a:p>
          <a:p>
            <a:pPr indent="0" lvl="0" marL="0" rtl="0" algn="l">
              <a:spcBef>
                <a:spcPts val="1600"/>
              </a:spcBef>
              <a:spcAft>
                <a:spcPts val="0"/>
              </a:spcAft>
              <a:buNone/>
            </a:pPr>
            <a:r>
              <a:rPr lang="en" sz="1600"/>
              <a:t>The document is a reference to the DOM - the big tree you’ve been building with HTML elements. The document is the entire page, from top to bottom, header to footer, as far as you can scroll.</a:t>
            </a:r>
            <a:endParaRPr sz="1600"/>
          </a:p>
          <a:p>
            <a:pPr indent="0" lvl="0" marL="0" rtl="0" algn="l">
              <a:spcBef>
                <a:spcPts val="1600"/>
              </a:spcBef>
              <a:spcAft>
                <a:spcPts val="0"/>
              </a:spcAft>
              <a:buNone/>
            </a:pPr>
            <a:r>
              <a:rPr b="1" i="1" lang="en" sz="1600"/>
              <a:t>The "window" is the visible portion of the DOM.</a:t>
            </a:r>
            <a:endParaRPr b="1" i="1" sz="1600"/>
          </a:p>
          <a:p>
            <a:pPr indent="0" lvl="0" marL="0" rtl="0" algn="l">
              <a:spcBef>
                <a:spcPts val="1600"/>
              </a:spcBef>
              <a:spcAft>
                <a:spcPts val="1600"/>
              </a:spcAft>
              <a:buNone/>
            </a:pPr>
            <a:r>
              <a:rPr lang="en" sz="1600"/>
              <a:t>The viewport is the portion of the DOM that is currently visible inside the browser window. The viewport’s size depends on the browser dimensions, and as such will change depending on factors like screen resolution, window size, device orientation (landscape vs. portrait views on phones and tablets) and </a:t>
            </a:r>
            <a:r>
              <a:rPr lang="en" sz="1600" u="sng">
                <a:solidFill>
                  <a:schemeClr val="hlink"/>
                </a:solidFill>
                <a:hlinkClick r:id="rId3"/>
              </a:rPr>
              <a:t>device pixel ratio</a:t>
            </a:r>
            <a:r>
              <a:rPr lang="en" sz="1600"/>
              <a:t>.</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Document Flow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By default, a block level element's content is 100% of  the width of its parent element, and as tall as its content.</a:t>
            </a:r>
            <a:endParaRPr/>
          </a:p>
          <a:p>
            <a:pPr indent="0" lvl="0" marL="0" rtl="0" algn="l">
              <a:spcBef>
                <a:spcPts val="1600"/>
              </a:spcBef>
              <a:spcAft>
                <a:spcPts val="0"/>
              </a:spcAft>
              <a:buClr>
                <a:schemeClr val="dk1"/>
              </a:buClr>
              <a:buSzPts val="1100"/>
              <a:buFont typeface="Arial"/>
              <a:buNone/>
            </a:pPr>
            <a:r>
              <a:rPr lang="en"/>
              <a:t>Inline elements: Width or height cannot be set on inline elements.</a:t>
            </a:r>
            <a:endParaRPr/>
          </a:p>
          <a:p>
            <a:pPr indent="0" lvl="0" marL="0" rtl="0" algn="l">
              <a:spcBef>
                <a:spcPts val="1600"/>
              </a:spcBef>
              <a:spcAft>
                <a:spcPts val="0"/>
              </a:spcAft>
              <a:buClr>
                <a:schemeClr val="dk1"/>
              </a:buClr>
              <a:buSzPts val="1100"/>
              <a:buFont typeface="Arial"/>
              <a:buNone/>
            </a:pPr>
            <a:r>
              <a:rPr lang="en"/>
              <a:t>The normal layout flow:</a:t>
            </a:r>
            <a:endParaRPr/>
          </a:p>
          <a:p>
            <a:pPr indent="0" lvl="0" marL="0" rtl="0" algn="l">
              <a:spcBef>
                <a:spcPts val="1600"/>
              </a:spcBef>
              <a:spcAft>
                <a:spcPts val="0"/>
              </a:spcAft>
              <a:buClr>
                <a:schemeClr val="dk1"/>
              </a:buClr>
              <a:buSzPts val="1100"/>
              <a:buFont typeface="Arial"/>
              <a:buNone/>
            </a:pPr>
            <a:r>
              <a:rPr lang="en"/>
              <a:t>By default, block level elements are laid out vertically.</a:t>
            </a:r>
            <a:endParaRPr/>
          </a:p>
          <a:p>
            <a:pPr indent="0" lvl="0" marL="0" rtl="0" algn="l">
              <a:spcBef>
                <a:spcPts val="1600"/>
              </a:spcBef>
              <a:spcAft>
                <a:spcPts val="1600"/>
              </a:spcAft>
              <a:buNone/>
            </a:pPr>
            <a:r>
              <a:rPr lang="en"/>
              <a:t>Inline elements sit on the same line, as long as there is space.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pic>
        <p:nvPicPr>
          <p:cNvPr id="83" name="Google Shape;83;p18" title="positioning-udacity.mp4">
            <a:hlinkClick r:id="rId3"/>
          </p:cNvPr>
          <p:cNvPicPr preferRelativeResize="0"/>
          <p:nvPr/>
        </p:nvPicPr>
        <p:blipFill>
          <a:blip r:embed="rId4">
            <a:alphaModFix/>
          </a:blip>
          <a:stretch>
            <a:fillRect/>
          </a:stretch>
        </p:blipFill>
        <p:spPr>
          <a:xfrm>
            <a:off x="2362200" y="838200"/>
            <a:ext cx="4572000"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Positioning</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Positioning allows you to take elements out of the normal document layout flow, and make them behave differently, for example sitting on top of one another, or always remaining in the same place inside the browser viewport.</a:t>
            </a:r>
            <a:endParaRPr/>
          </a:p>
          <a:p>
            <a:pPr indent="0" lvl="0" marL="0" rtl="0" algn="l">
              <a:spcBef>
                <a:spcPts val="1600"/>
              </a:spcBef>
              <a:spcAft>
                <a:spcPts val="0"/>
              </a:spcAft>
              <a:buNone/>
            </a:pPr>
            <a:r>
              <a:rPr lang="en"/>
              <a:t>CSS allows us to position the HTML elements on the page creating required layouts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Positioning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95" name="Google Shape;9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position property identifies how an element  is positioned on a page and whether or not it  will appear within the normal flow of a document. This is used in conjunction with the box offset properties—top, right, bottom, and left—which identify exactly where an element  will be positioned by moving elements in a  number of different directions.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Unique Positioning</a:t>
            </a:r>
            <a:endParaRPr/>
          </a:p>
        </p:txBody>
      </p:sp>
      <p:sp>
        <p:nvSpPr>
          <p:cNvPr id="101" name="Google Shape;10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position property specifies the type of positioning method used for an element.</a:t>
            </a:r>
            <a:endParaRPr/>
          </a:p>
          <a:p>
            <a:pPr indent="-342900" lvl="0" marL="457200" rtl="0" algn="l">
              <a:spcBef>
                <a:spcPts val="0"/>
              </a:spcBef>
              <a:spcAft>
                <a:spcPts val="0"/>
              </a:spcAft>
              <a:buSzPts val="1800"/>
              <a:buChar char="-"/>
            </a:pPr>
            <a:r>
              <a:rPr lang="en"/>
              <a:t>There are five different position values:</a:t>
            </a:r>
            <a:endParaRPr/>
          </a:p>
          <a:p>
            <a:pPr indent="-317500" lvl="1" marL="914400" rtl="0" algn="l">
              <a:spcBef>
                <a:spcPts val="0"/>
              </a:spcBef>
              <a:spcAft>
                <a:spcPts val="0"/>
              </a:spcAft>
              <a:buSzPts val="1400"/>
              <a:buChar char="-"/>
            </a:pPr>
            <a:r>
              <a:rPr lang="en"/>
              <a:t>Static</a:t>
            </a:r>
            <a:endParaRPr/>
          </a:p>
          <a:p>
            <a:pPr indent="-317500" lvl="1" marL="914400" rtl="0" algn="l">
              <a:spcBef>
                <a:spcPts val="0"/>
              </a:spcBef>
              <a:spcAft>
                <a:spcPts val="0"/>
              </a:spcAft>
              <a:buSzPts val="1400"/>
              <a:buChar char="-"/>
            </a:pPr>
            <a:r>
              <a:rPr lang="en"/>
              <a:t>Relative</a:t>
            </a:r>
            <a:endParaRPr/>
          </a:p>
          <a:p>
            <a:pPr indent="-317500" lvl="1" marL="914400" rtl="0" algn="l">
              <a:spcBef>
                <a:spcPts val="0"/>
              </a:spcBef>
              <a:spcAft>
                <a:spcPts val="0"/>
              </a:spcAft>
              <a:buSzPts val="1400"/>
              <a:buChar char="-"/>
            </a:pPr>
            <a:r>
              <a:rPr lang="en"/>
              <a:t>Fixed</a:t>
            </a:r>
            <a:endParaRPr/>
          </a:p>
          <a:p>
            <a:pPr indent="-317500" lvl="1" marL="914400" rtl="0" algn="l">
              <a:spcBef>
                <a:spcPts val="0"/>
              </a:spcBef>
              <a:spcAft>
                <a:spcPts val="0"/>
              </a:spcAft>
              <a:buSzPts val="1400"/>
              <a:buChar char="-"/>
            </a:pPr>
            <a:r>
              <a:rPr lang="en"/>
              <a:t>Absolute</a:t>
            </a:r>
            <a:endParaRPr/>
          </a:p>
          <a:p>
            <a:pPr indent="-317500" lvl="1" marL="914400" rtl="0" algn="l">
              <a:spcBef>
                <a:spcPts val="0"/>
              </a:spcBef>
              <a:spcAft>
                <a:spcPts val="0"/>
              </a:spcAft>
              <a:buSzPts val="1400"/>
              <a:buChar char="-"/>
            </a:pPr>
            <a:r>
              <a:rPr lang="en"/>
              <a:t>sticky</a:t>
            </a:r>
            <a:endParaRPr/>
          </a:p>
          <a:p>
            <a:pPr indent="0" lvl="0" marL="0" rtl="0" algn="l">
              <a:spcBef>
                <a:spcPts val="1600"/>
              </a:spcBef>
              <a:spcAft>
                <a:spcPts val="0"/>
              </a:spcAft>
              <a:buClr>
                <a:schemeClr val="dk1"/>
              </a:buClr>
              <a:buSzPts val="1100"/>
              <a:buFont typeface="Arial"/>
              <a:buNone/>
            </a:pPr>
            <a:r>
              <a:rPr lang="en"/>
              <a:t>Elements are then positioned using the top, bottom, left, and right properties. However, these properties will not work unless the position property is set first. They also work differently depending on the position value.</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