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7" r:id="rId6"/>
    <p:sldId id="268" r:id="rId7"/>
    <p:sldId id="260" r:id="rId8"/>
    <p:sldId id="262" r:id="rId9"/>
    <p:sldId id="261" r:id="rId10"/>
    <p:sldId id="259" r:id="rId11"/>
    <p:sldId id="269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5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aserSyed\Desktop\Assignments\ANN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aserSyed\Desktop\Assignments\ANN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aserSyed\Desktop\Assignments\ANN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LR</c:v>
                </c:pt>
                <c:pt idx="1">
                  <c:v>LDA</c:v>
                </c:pt>
                <c:pt idx="2">
                  <c:v>KNN</c:v>
                </c:pt>
                <c:pt idx="3">
                  <c:v>NB</c:v>
                </c:pt>
                <c:pt idx="4">
                  <c:v>SVM</c:v>
                </c:pt>
                <c:pt idx="5">
                  <c:v>LVQ</c:v>
                </c:pt>
                <c:pt idx="6">
                  <c:v>LVQ2</c:v>
                </c:pt>
                <c:pt idx="7">
                  <c:v>BackPropagation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0.92199500000000001</c:v>
                </c:pt>
                <c:pt idx="1">
                  <c:v>0.87367399999999995</c:v>
                </c:pt>
                <c:pt idx="2">
                  <c:v>0.638235</c:v>
                </c:pt>
                <c:pt idx="3">
                  <c:v>0.91550399999999998</c:v>
                </c:pt>
                <c:pt idx="4">
                  <c:v>0.88666999999999996</c:v>
                </c:pt>
                <c:pt idx="5">
                  <c:v>0.86799999999999999</c:v>
                </c:pt>
                <c:pt idx="6">
                  <c:v>0.502</c:v>
                </c:pt>
                <c:pt idx="7">
                  <c:v>0.98702699999999999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SD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LR</c:v>
                </c:pt>
                <c:pt idx="1">
                  <c:v>LDA</c:v>
                </c:pt>
                <c:pt idx="2">
                  <c:v>KNN</c:v>
                </c:pt>
                <c:pt idx="3">
                  <c:v>NB</c:v>
                </c:pt>
                <c:pt idx="4">
                  <c:v>SVM</c:v>
                </c:pt>
                <c:pt idx="5">
                  <c:v>LVQ</c:v>
                </c:pt>
                <c:pt idx="6">
                  <c:v>LVQ2</c:v>
                </c:pt>
                <c:pt idx="7">
                  <c:v>BackPropagation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2.0583000000000001E-2</c:v>
                </c:pt>
                <c:pt idx="1">
                  <c:v>2.4125000000000001E-2</c:v>
                </c:pt>
                <c:pt idx="2">
                  <c:v>2.4462999999999999E-2</c:v>
                </c:pt>
                <c:pt idx="3">
                  <c:v>3.3950000000000001E-2</c:v>
                </c:pt>
                <c:pt idx="4">
                  <c:v>4.4058E-2</c:v>
                </c:pt>
                <c:pt idx="5">
                  <c:v>2.1499999999999998E-2</c:v>
                </c:pt>
                <c:pt idx="6">
                  <c:v>2E-3</c:v>
                </c:pt>
                <c:pt idx="7">
                  <c:v>4.7188111732605629E-3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1008256"/>
        <c:axId val="181009792"/>
      </c:barChart>
      <c:catAx>
        <c:axId val="181008256"/>
        <c:scaling>
          <c:orientation val="minMax"/>
        </c:scaling>
        <c:delete val="0"/>
        <c:axPos val="b"/>
        <c:majorTickMark val="out"/>
        <c:minorTickMark val="none"/>
        <c:tickLblPos val="nextTo"/>
        <c:crossAx val="181009792"/>
        <c:crosses val="autoZero"/>
        <c:auto val="1"/>
        <c:lblAlgn val="ctr"/>
        <c:lblOffset val="100"/>
        <c:noMultiLvlLbl val="0"/>
      </c:catAx>
      <c:valAx>
        <c:axId val="181009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1008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MSE</c:v>
                </c:pt>
              </c:strCache>
            </c:strRef>
          </c:tx>
          <c:marker>
            <c:symbol val="none"/>
          </c:marker>
          <c:xVal>
            <c:numRef>
              <c:f>Sheet2!$A$2:$A$101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xVal>
          <c:yVal>
            <c:numRef>
              <c:f>Sheet2!$B$2:$B$101</c:f>
              <c:numCache>
                <c:formatCode>General</c:formatCode>
                <c:ptCount val="100"/>
                <c:pt idx="0">
                  <c:v>82.656000000000006</c:v>
                </c:pt>
                <c:pt idx="1">
                  <c:v>50.033000000000001</c:v>
                </c:pt>
                <c:pt idx="2">
                  <c:v>37.841000000000001</c:v>
                </c:pt>
                <c:pt idx="3">
                  <c:v>32.170999999999999</c:v>
                </c:pt>
                <c:pt idx="4">
                  <c:v>28.780999999999999</c:v>
                </c:pt>
                <c:pt idx="5">
                  <c:v>26.422999999999998</c:v>
                </c:pt>
                <c:pt idx="6">
                  <c:v>24.544</c:v>
                </c:pt>
                <c:pt idx="7">
                  <c:v>23.04</c:v>
                </c:pt>
                <c:pt idx="8">
                  <c:v>21.853999999999999</c:v>
                </c:pt>
                <c:pt idx="9">
                  <c:v>20.757999999999999</c:v>
                </c:pt>
                <c:pt idx="10">
                  <c:v>19.899999999999999</c:v>
                </c:pt>
                <c:pt idx="11">
                  <c:v>19.213000000000001</c:v>
                </c:pt>
                <c:pt idx="12">
                  <c:v>18.632000000000001</c:v>
                </c:pt>
                <c:pt idx="13">
                  <c:v>18.003</c:v>
                </c:pt>
                <c:pt idx="14">
                  <c:v>17.632000000000001</c:v>
                </c:pt>
                <c:pt idx="15">
                  <c:v>17.312999999999999</c:v>
                </c:pt>
                <c:pt idx="16">
                  <c:v>16.89</c:v>
                </c:pt>
                <c:pt idx="17">
                  <c:v>16.530999999999999</c:v>
                </c:pt>
                <c:pt idx="18">
                  <c:v>16.138999999999999</c:v>
                </c:pt>
                <c:pt idx="19">
                  <c:v>15.782999999999999</c:v>
                </c:pt>
                <c:pt idx="20">
                  <c:v>15.505000000000001</c:v>
                </c:pt>
                <c:pt idx="21">
                  <c:v>15.2</c:v>
                </c:pt>
                <c:pt idx="22">
                  <c:v>14.911</c:v>
                </c:pt>
                <c:pt idx="23">
                  <c:v>14.64</c:v>
                </c:pt>
                <c:pt idx="24">
                  <c:v>14.361000000000001</c:v>
                </c:pt>
                <c:pt idx="25">
                  <c:v>14.202</c:v>
                </c:pt>
                <c:pt idx="26">
                  <c:v>14.005000000000001</c:v>
                </c:pt>
                <c:pt idx="27">
                  <c:v>13.87</c:v>
                </c:pt>
                <c:pt idx="28">
                  <c:v>13.654999999999999</c:v>
                </c:pt>
                <c:pt idx="29">
                  <c:v>13.521000000000001</c:v>
                </c:pt>
                <c:pt idx="30">
                  <c:v>13.339</c:v>
                </c:pt>
                <c:pt idx="31">
                  <c:v>13.182</c:v>
                </c:pt>
                <c:pt idx="32">
                  <c:v>13.036</c:v>
                </c:pt>
                <c:pt idx="33">
                  <c:v>12.91</c:v>
                </c:pt>
                <c:pt idx="34">
                  <c:v>12.757999999999999</c:v>
                </c:pt>
                <c:pt idx="35">
                  <c:v>12.676</c:v>
                </c:pt>
                <c:pt idx="36">
                  <c:v>12.526</c:v>
                </c:pt>
                <c:pt idx="37">
                  <c:v>12.388</c:v>
                </c:pt>
                <c:pt idx="38">
                  <c:v>12.275</c:v>
                </c:pt>
                <c:pt idx="39">
                  <c:v>12.179</c:v>
                </c:pt>
                <c:pt idx="40">
                  <c:v>12.032</c:v>
                </c:pt>
                <c:pt idx="41">
                  <c:v>11.961</c:v>
                </c:pt>
                <c:pt idx="42">
                  <c:v>11.827999999999999</c:v>
                </c:pt>
                <c:pt idx="43">
                  <c:v>11.73</c:v>
                </c:pt>
                <c:pt idx="44">
                  <c:v>11.62</c:v>
                </c:pt>
                <c:pt idx="45">
                  <c:v>11.529</c:v>
                </c:pt>
                <c:pt idx="46">
                  <c:v>11.493</c:v>
                </c:pt>
                <c:pt idx="47">
                  <c:v>11.324</c:v>
                </c:pt>
                <c:pt idx="48">
                  <c:v>11.276</c:v>
                </c:pt>
                <c:pt idx="49">
                  <c:v>11.243</c:v>
                </c:pt>
                <c:pt idx="50">
                  <c:v>11.167</c:v>
                </c:pt>
                <c:pt idx="51">
                  <c:v>11.134</c:v>
                </c:pt>
                <c:pt idx="52">
                  <c:v>11.074999999999999</c:v>
                </c:pt>
                <c:pt idx="53">
                  <c:v>11.013</c:v>
                </c:pt>
                <c:pt idx="54">
                  <c:v>10.948</c:v>
                </c:pt>
                <c:pt idx="55">
                  <c:v>10.891999999999999</c:v>
                </c:pt>
                <c:pt idx="56">
                  <c:v>10.852</c:v>
                </c:pt>
                <c:pt idx="57">
                  <c:v>10.743</c:v>
                </c:pt>
                <c:pt idx="58">
                  <c:v>10.688000000000001</c:v>
                </c:pt>
                <c:pt idx="59">
                  <c:v>10.651999999999999</c:v>
                </c:pt>
                <c:pt idx="60">
                  <c:v>10.555999999999999</c:v>
                </c:pt>
                <c:pt idx="61">
                  <c:v>10.497999999999999</c:v>
                </c:pt>
                <c:pt idx="62">
                  <c:v>10.505000000000001</c:v>
                </c:pt>
                <c:pt idx="63">
                  <c:v>10.388</c:v>
                </c:pt>
                <c:pt idx="64">
                  <c:v>10.353</c:v>
                </c:pt>
                <c:pt idx="65">
                  <c:v>10.284000000000001</c:v>
                </c:pt>
                <c:pt idx="66">
                  <c:v>10.269</c:v>
                </c:pt>
                <c:pt idx="67">
                  <c:v>10.209</c:v>
                </c:pt>
                <c:pt idx="68">
                  <c:v>10.179</c:v>
                </c:pt>
                <c:pt idx="69">
                  <c:v>10.151</c:v>
                </c:pt>
                <c:pt idx="70">
                  <c:v>10.055</c:v>
                </c:pt>
                <c:pt idx="71">
                  <c:v>10.039</c:v>
                </c:pt>
                <c:pt idx="72">
                  <c:v>9.9930000000000003</c:v>
                </c:pt>
                <c:pt idx="73">
                  <c:v>9.9009999999999998</c:v>
                </c:pt>
                <c:pt idx="74">
                  <c:v>9.8539999999999992</c:v>
                </c:pt>
                <c:pt idx="75">
                  <c:v>9.8330000000000002</c:v>
                </c:pt>
                <c:pt idx="76">
                  <c:v>9.7490000000000006</c:v>
                </c:pt>
                <c:pt idx="77">
                  <c:v>9.7080000000000002</c:v>
                </c:pt>
                <c:pt idx="78">
                  <c:v>9.6489999999999991</c:v>
                </c:pt>
                <c:pt idx="79">
                  <c:v>9.6440000000000001</c:v>
                </c:pt>
                <c:pt idx="80">
                  <c:v>9.6690000000000005</c:v>
                </c:pt>
                <c:pt idx="81">
                  <c:v>9.5709999999999997</c:v>
                </c:pt>
                <c:pt idx="82">
                  <c:v>9.5489999999999995</c:v>
                </c:pt>
                <c:pt idx="83">
                  <c:v>9.5079999999999991</c:v>
                </c:pt>
                <c:pt idx="84">
                  <c:v>9.4930000000000003</c:v>
                </c:pt>
                <c:pt idx="85">
                  <c:v>9.423</c:v>
                </c:pt>
                <c:pt idx="86">
                  <c:v>9.4350000000000005</c:v>
                </c:pt>
                <c:pt idx="87">
                  <c:v>9.3539999999999992</c:v>
                </c:pt>
                <c:pt idx="88">
                  <c:v>9.3480000000000008</c:v>
                </c:pt>
                <c:pt idx="89">
                  <c:v>9.2970000000000006</c:v>
                </c:pt>
                <c:pt idx="90">
                  <c:v>9.2910000000000004</c:v>
                </c:pt>
                <c:pt idx="91">
                  <c:v>9.218</c:v>
                </c:pt>
                <c:pt idx="92">
                  <c:v>9.218</c:v>
                </c:pt>
                <c:pt idx="93">
                  <c:v>9.1959999999999997</c:v>
                </c:pt>
                <c:pt idx="94">
                  <c:v>9.1750000000000007</c:v>
                </c:pt>
                <c:pt idx="95">
                  <c:v>9.1370000000000005</c:v>
                </c:pt>
                <c:pt idx="96">
                  <c:v>9.077</c:v>
                </c:pt>
                <c:pt idx="97">
                  <c:v>9.0519999999999996</c:v>
                </c:pt>
                <c:pt idx="98">
                  <c:v>9.06</c:v>
                </c:pt>
                <c:pt idx="99">
                  <c:v>8.9890000000000008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306048"/>
        <c:axId val="130307584"/>
      </c:scatterChart>
      <c:valAx>
        <c:axId val="130306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0307584"/>
        <c:crosses val="autoZero"/>
        <c:crossBetween val="midCat"/>
      </c:valAx>
      <c:valAx>
        <c:axId val="130307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3060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MSE vs Epochs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MSE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Sheet2!$A$2:$A$101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xVal>
          <c:yVal>
            <c:numRef>
              <c:f>Sheet2!$B$2:$B$101</c:f>
              <c:numCache>
                <c:formatCode>General</c:formatCode>
                <c:ptCount val="100"/>
                <c:pt idx="0">
                  <c:v>82.656000000000006</c:v>
                </c:pt>
                <c:pt idx="1">
                  <c:v>50.033000000000001</c:v>
                </c:pt>
                <c:pt idx="2">
                  <c:v>37.841000000000001</c:v>
                </c:pt>
                <c:pt idx="3">
                  <c:v>32.170999999999999</c:v>
                </c:pt>
                <c:pt idx="4">
                  <c:v>28.780999999999999</c:v>
                </c:pt>
                <c:pt idx="5">
                  <c:v>26.422999999999998</c:v>
                </c:pt>
                <c:pt idx="6">
                  <c:v>24.544</c:v>
                </c:pt>
                <c:pt idx="7">
                  <c:v>23.04</c:v>
                </c:pt>
                <c:pt idx="8">
                  <c:v>21.853999999999999</c:v>
                </c:pt>
                <c:pt idx="9">
                  <c:v>20.757999999999999</c:v>
                </c:pt>
                <c:pt idx="10">
                  <c:v>19.899999999999999</c:v>
                </c:pt>
                <c:pt idx="11">
                  <c:v>19.213000000000001</c:v>
                </c:pt>
                <c:pt idx="12">
                  <c:v>18.632000000000001</c:v>
                </c:pt>
                <c:pt idx="13">
                  <c:v>18.003</c:v>
                </c:pt>
                <c:pt idx="14">
                  <c:v>17.632000000000001</c:v>
                </c:pt>
                <c:pt idx="15">
                  <c:v>17.312999999999999</c:v>
                </c:pt>
                <c:pt idx="16">
                  <c:v>16.89</c:v>
                </c:pt>
                <c:pt idx="17">
                  <c:v>16.530999999999999</c:v>
                </c:pt>
                <c:pt idx="18">
                  <c:v>16.138999999999999</c:v>
                </c:pt>
                <c:pt idx="19">
                  <c:v>15.782999999999999</c:v>
                </c:pt>
                <c:pt idx="20">
                  <c:v>15.505000000000001</c:v>
                </c:pt>
                <c:pt idx="21">
                  <c:v>15.2</c:v>
                </c:pt>
                <c:pt idx="22">
                  <c:v>14.911</c:v>
                </c:pt>
                <c:pt idx="23">
                  <c:v>14.64</c:v>
                </c:pt>
                <c:pt idx="24">
                  <c:v>14.361000000000001</c:v>
                </c:pt>
                <c:pt idx="25">
                  <c:v>14.202</c:v>
                </c:pt>
                <c:pt idx="26">
                  <c:v>14.005000000000001</c:v>
                </c:pt>
                <c:pt idx="27">
                  <c:v>13.87</c:v>
                </c:pt>
                <c:pt idx="28">
                  <c:v>13.654999999999999</c:v>
                </c:pt>
                <c:pt idx="29">
                  <c:v>13.521000000000001</c:v>
                </c:pt>
                <c:pt idx="30">
                  <c:v>13.339</c:v>
                </c:pt>
                <c:pt idx="31">
                  <c:v>13.182</c:v>
                </c:pt>
                <c:pt idx="32">
                  <c:v>13.036</c:v>
                </c:pt>
                <c:pt idx="33">
                  <c:v>12.91</c:v>
                </c:pt>
                <c:pt idx="34">
                  <c:v>12.757999999999999</c:v>
                </c:pt>
                <c:pt idx="35">
                  <c:v>12.676</c:v>
                </c:pt>
                <c:pt idx="36">
                  <c:v>12.526</c:v>
                </c:pt>
                <c:pt idx="37">
                  <c:v>12.388</c:v>
                </c:pt>
                <c:pt idx="38">
                  <c:v>12.275</c:v>
                </c:pt>
                <c:pt idx="39">
                  <c:v>12.179</c:v>
                </c:pt>
                <c:pt idx="40">
                  <c:v>12.032</c:v>
                </c:pt>
                <c:pt idx="41">
                  <c:v>11.961</c:v>
                </c:pt>
                <c:pt idx="42">
                  <c:v>11.827999999999999</c:v>
                </c:pt>
                <c:pt idx="43">
                  <c:v>11.73</c:v>
                </c:pt>
                <c:pt idx="44">
                  <c:v>11.62</c:v>
                </c:pt>
                <c:pt idx="45">
                  <c:v>11.529</c:v>
                </c:pt>
                <c:pt idx="46">
                  <c:v>11.493</c:v>
                </c:pt>
                <c:pt idx="47">
                  <c:v>11.324</c:v>
                </c:pt>
                <c:pt idx="48">
                  <c:v>11.276</c:v>
                </c:pt>
                <c:pt idx="49">
                  <c:v>11.243</c:v>
                </c:pt>
                <c:pt idx="50">
                  <c:v>11.167</c:v>
                </c:pt>
                <c:pt idx="51">
                  <c:v>11.134</c:v>
                </c:pt>
                <c:pt idx="52">
                  <c:v>11.074999999999999</c:v>
                </c:pt>
                <c:pt idx="53">
                  <c:v>11.013</c:v>
                </c:pt>
                <c:pt idx="54">
                  <c:v>10.948</c:v>
                </c:pt>
                <c:pt idx="55">
                  <c:v>10.891999999999999</c:v>
                </c:pt>
                <c:pt idx="56">
                  <c:v>10.852</c:v>
                </c:pt>
                <c:pt idx="57">
                  <c:v>10.743</c:v>
                </c:pt>
                <c:pt idx="58">
                  <c:v>10.688000000000001</c:v>
                </c:pt>
                <c:pt idx="59">
                  <c:v>10.651999999999999</c:v>
                </c:pt>
                <c:pt idx="60">
                  <c:v>10.555999999999999</c:v>
                </c:pt>
                <c:pt idx="61">
                  <c:v>10.497999999999999</c:v>
                </c:pt>
                <c:pt idx="62">
                  <c:v>10.505000000000001</c:v>
                </c:pt>
                <c:pt idx="63">
                  <c:v>10.388</c:v>
                </c:pt>
                <c:pt idx="64">
                  <c:v>10.353</c:v>
                </c:pt>
                <c:pt idx="65">
                  <c:v>10.284000000000001</c:v>
                </c:pt>
                <c:pt idx="66">
                  <c:v>10.269</c:v>
                </c:pt>
                <c:pt idx="67">
                  <c:v>10.209</c:v>
                </c:pt>
                <c:pt idx="68">
                  <c:v>10.179</c:v>
                </c:pt>
                <c:pt idx="69">
                  <c:v>10.151</c:v>
                </c:pt>
                <c:pt idx="70">
                  <c:v>10.055</c:v>
                </c:pt>
                <c:pt idx="71">
                  <c:v>10.039</c:v>
                </c:pt>
                <c:pt idx="72">
                  <c:v>9.9930000000000003</c:v>
                </c:pt>
                <c:pt idx="73">
                  <c:v>9.9009999999999998</c:v>
                </c:pt>
                <c:pt idx="74">
                  <c:v>9.8539999999999992</c:v>
                </c:pt>
                <c:pt idx="75">
                  <c:v>9.8330000000000002</c:v>
                </c:pt>
                <c:pt idx="76">
                  <c:v>9.7490000000000006</c:v>
                </c:pt>
                <c:pt idx="77">
                  <c:v>9.7080000000000002</c:v>
                </c:pt>
                <c:pt idx="78">
                  <c:v>9.6489999999999991</c:v>
                </c:pt>
                <c:pt idx="79">
                  <c:v>9.6440000000000001</c:v>
                </c:pt>
                <c:pt idx="80">
                  <c:v>9.6690000000000005</c:v>
                </c:pt>
                <c:pt idx="81">
                  <c:v>9.5709999999999997</c:v>
                </c:pt>
                <c:pt idx="82">
                  <c:v>9.5489999999999995</c:v>
                </c:pt>
                <c:pt idx="83">
                  <c:v>9.5079999999999991</c:v>
                </c:pt>
                <c:pt idx="84">
                  <c:v>9.4930000000000003</c:v>
                </c:pt>
                <c:pt idx="85">
                  <c:v>9.423</c:v>
                </c:pt>
                <c:pt idx="86">
                  <c:v>9.4350000000000005</c:v>
                </c:pt>
                <c:pt idx="87">
                  <c:v>9.3539999999999992</c:v>
                </c:pt>
                <c:pt idx="88">
                  <c:v>9.3480000000000008</c:v>
                </c:pt>
                <c:pt idx="89">
                  <c:v>9.2970000000000006</c:v>
                </c:pt>
                <c:pt idx="90">
                  <c:v>9.2910000000000004</c:v>
                </c:pt>
                <c:pt idx="91">
                  <c:v>9.218</c:v>
                </c:pt>
                <c:pt idx="92">
                  <c:v>9.218</c:v>
                </c:pt>
                <c:pt idx="93">
                  <c:v>9.1959999999999997</c:v>
                </c:pt>
                <c:pt idx="94">
                  <c:v>9.1750000000000007</c:v>
                </c:pt>
                <c:pt idx="95">
                  <c:v>9.1370000000000005</c:v>
                </c:pt>
                <c:pt idx="96">
                  <c:v>9.077</c:v>
                </c:pt>
                <c:pt idx="97">
                  <c:v>9.0519999999999996</c:v>
                </c:pt>
                <c:pt idx="98">
                  <c:v>9.06</c:v>
                </c:pt>
                <c:pt idx="99">
                  <c:v>8.9890000000000008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501056"/>
        <c:axId val="138241152"/>
      </c:scatterChart>
      <c:valAx>
        <c:axId val="1315010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epochs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8241152"/>
        <c:crosses val="autoZero"/>
        <c:crossBetween val="midCat"/>
      </c:valAx>
      <c:valAx>
        <c:axId val="138241152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US"/>
                  <a:t>MSE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150105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FE45-48BD-4787-AC31-128E3499063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8B12-6FD1-4BE9-9C7C-FEA929E983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FE45-48BD-4787-AC31-128E3499063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8B12-6FD1-4BE9-9C7C-FEA929E98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FE45-48BD-4787-AC31-128E3499063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8B12-6FD1-4BE9-9C7C-FEA929E98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FE45-48BD-4787-AC31-128E3499063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8B12-6FD1-4BE9-9C7C-FEA929E98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FE45-48BD-4787-AC31-128E3499063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8B12-6FD1-4BE9-9C7C-FEA929E9830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FE45-48BD-4787-AC31-128E3499063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8B12-6FD1-4BE9-9C7C-FEA929E98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FE45-48BD-4787-AC31-128E3499063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8B12-6FD1-4BE9-9C7C-FEA929E98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FE45-48BD-4787-AC31-128E3499063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8B12-6FD1-4BE9-9C7C-FEA929E98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FE45-48BD-4787-AC31-128E3499063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8B12-6FD1-4BE9-9C7C-FEA929E98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FE45-48BD-4787-AC31-128E3499063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8B12-6FD1-4BE9-9C7C-FEA929E983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FE45-48BD-4787-AC31-128E3499063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8B12-6FD1-4BE9-9C7C-FEA929E98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A3FE45-48BD-4787-AC31-128E3499063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F518B12-6FD1-4BE9-9C7C-FEA929E983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" TargetMode="External"/><Relationship Id="rId2" Type="http://schemas.openxmlformats.org/officeDocument/2006/relationships/hyperlink" Target="https://en.wikipedia.org/wiki/DxOMa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Quality determination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CS731 – Artificial Neural Networks</a:t>
            </a:r>
          </a:p>
          <a:p>
            <a:r>
              <a:rPr lang="en-US" dirty="0" smtClean="0"/>
              <a:t>Syed Yaser 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8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Distribution of MSE over 100 epochs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721938"/>
              </p:ext>
            </p:extLst>
          </p:nvPr>
        </p:nvGraphicFramePr>
        <p:xfrm>
          <a:off x="609600" y="1752600"/>
          <a:ext cx="8001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876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MSE over 100 epochs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544212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2233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train our network to subjectively identify a preferred picture.</a:t>
            </a:r>
          </a:p>
          <a:p>
            <a:r>
              <a:rPr lang="en-US" dirty="0" err="1" smtClean="0"/>
              <a:t>Backpropagation</a:t>
            </a:r>
            <a:r>
              <a:rPr lang="en-US" dirty="0" smtClean="0"/>
              <a:t> algorithm was comparatively better for this application.</a:t>
            </a:r>
          </a:p>
          <a:p>
            <a:pPr lvl="1"/>
            <a:r>
              <a:rPr lang="en-US" dirty="0" smtClean="0"/>
              <a:t>Mean accuracy ~98%</a:t>
            </a:r>
          </a:p>
          <a:p>
            <a:r>
              <a:rPr lang="en-US" dirty="0" smtClean="0"/>
              <a:t>Convergence time is very 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6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Convolutional networks to extract features. </a:t>
            </a:r>
          </a:p>
          <a:p>
            <a:r>
              <a:rPr lang="en-US" dirty="0" smtClean="0"/>
              <a:t>Reduce size of dataset for real world applications.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870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 i="0" u="none" strike="noStrike" baseline="0" dirty="0" smtClean="0">
                <a:latin typeface="+mj-lt"/>
              </a:rPr>
              <a:t>[1] Yelp Dataset. (2017). Yelp.com. Retrieved 13 October 2017, from</a:t>
            </a:r>
            <a:r>
              <a:rPr lang="en-US" sz="2200" b="0" i="0" u="none" strike="noStrike" dirty="0" smtClean="0">
                <a:latin typeface="+mj-lt"/>
              </a:rPr>
              <a:t> </a:t>
            </a:r>
            <a:r>
              <a:rPr lang="en-US" sz="2200" b="0" i="0" u="none" strike="noStrike" baseline="0" dirty="0" smtClean="0">
                <a:latin typeface="+mj-lt"/>
              </a:rPr>
              <a:t>https://www.yelp.com/dataset/challenge</a:t>
            </a:r>
          </a:p>
          <a:p>
            <a:pPr marL="0" indent="0">
              <a:buNone/>
            </a:pPr>
            <a:r>
              <a:rPr lang="en-US" sz="2200" b="0" i="0" u="none" strike="noStrike" baseline="0" dirty="0" smtClean="0">
                <a:latin typeface="+mj-lt"/>
              </a:rPr>
              <a:t>[2] </a:t>
            </a:r>
            <a:r>
              <a:rPr lang="en-US" sz="2200" b="0" i="0" u="none" strike="noStrike" baseline="0" dirty="0" err="1" smtClean="0">
                <a:latin typeface="+mj-lt"/>
              </a:rPr>
              <a:t>DxOMark</a:t>
            </a:r>
            <a:r>
              <a:rPr lang="en-US" sz="2200" b="0" i="0" u="none" strike="noStrike" baseline="0" dirty="0" smtClean="0">
                <a:latin typeface="+mj-lt"/>
              </a:rPr>
              <a:t>. (2017). En.wikipedia.org. Retrieved 14 October 2017, from</a:t>
            </a:r>
            <a:r>
              <a:rPr lang="en-US" sz="2200" b="0" i="0" u="none" strike="noStrike" dirty="0" smtClean="0">
                <a:latin typeface="+mj-lt"/>
              </a:rPr>
              <a:t> </a:t>
            </a:r>
            <a:r>
              <a:rPr lang="en-US" sz="2200" b="0" i="0" u="none" strike="noStrike" baseline="0" dirty="0" smtClean="0">
                <a:latin typeface="+mj-lt"/>
                <a:hlinkClick r:id="rId2"/>
              </a:rPr>
              <a:t>https://en.wikipedia.org/wiki/DxOMark</a:t>
            </a:r>
            <a:endParaRPr lang="en-US" sz="2200" b="0" i="0" u="none" strike="noStrike" baseline="0" dirty="0" smtClean="0">
              <a:latin typeface="+mj-lt"/>
            </a:endParaRPr>
          </a:p>
          <a:p>
            <a:pPr marL="0" indent="0">
              <a:buNone/>
            </a:pPr>
            <a:r>
              <a:rPr lang="en-US" sz="2200" dirty="0" smtClean="0">
                <a:latin typeface="+mj-lt"/>
              </a:rPr>
              <a:t>[3] </a:t>
            </a:r>
            <a:r>
              <a:rPr lang="en-US" sz="2200" dirty="0" err="1" smtClean="0">
                <a:latin typeface="+mj-lt"/>
              </a:rPr>
              <a:t>Backpropagation</a:t>
            </a:r>
            <a:r>
              <a:rPr lang="en-US" sz="2200" dirty="0" smtClean="0">
                <a:latin typeface="+mj-lt"/>
              </a:rPr>
              <a:t> algorithm (2017). Retrieved 14 October 2017, from </a:t>
            </a:r>
            <a:r>
              <a:rPr lang="en-US" sz="2200" dirty="0" smtClean="0">
                <a:latin typeface="+mj-lt"/>
                <a:hlinkClick r:id="rId3"/>
              </a:rPr>
              <a:t>https://machinelearningmastery.com</a:t>
            </a:r>
            <a:endParaRPr lang="en-US" sz="2200" dirty="0" smtClean="0">
              <a:latin typeface="+mj-lt"/>
            </a:endParaRPr>
          </a:p>
          <a:p>
            <a:pPr marL="0" indent="0">
              <a:buNone/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08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network capable of learning personal image quality preferences</a:t>
            </a:r>
          </a:p>
          <a:p>
            <a:r>
              <a:rPr lang="en-US" dirty="0" smtClean="0"/>
              <a:t>Process image based directly instead of parsing EXIF data</a:t>
            </a:r>
          </a:p>
          <a:p>
            <a:r>
              <a:rPr lang="en-US" dirty="0" smtClean="0"/>
              <a:t>Dataset used: </a:t>
            </a:r>
            <a:r>
              <a:rPr lang="en-US" b="1" dirty="0" smtClean="0"/>
              <a:t>Yelp Photos</a:t>
            </a:r>
            <a:r>
              <a:rPr lang="en-US" dirty="0" smtClean="0"/>
              <a:t> dataset</a:t>
            </a:r>
          </a:p>
          <a:p>
            <a:r>
              <a:rPr lang="en-US" dirty="0" smtClean="0"/>
              <a:t>Attributes: 5</a:t>
            </a:r>
          </a:p>
          <a:p>
            <a:r>
              <a:rPr lang="en-US" dirty="0" smtClean="0"/>
              <a:t>Classes: 2 (</a:t>
            </a:r>
            <a:r>
              <a:rPr lang="en-US" b="1" dirty="0" smtClean="0"/>
              <a:t>preferred, not preferred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EXIF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Doesn’t have many useful features</a:t>
            </a:r>
          </a:p>
          <a:p>
            <a:r>
              <a:rPr lang="en-US" dirty="0" smtClean="0"/>
              <a:t>Difficult to calculate features from existing data</a:t>
            </a:r>
          </a:p>
          <a:p>
            <a:r>
              <a:rPr lang="en-US" dirty="0" smtClean="0"/>
              <a:t>Most encoded pictures don’t have EXIF data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4139119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22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extract the following features from Yelp photos dataset</a:t>
            </a:r>
          </a:p>
          <a:p>
            <a:r>
              <a:rPr lang="en-US" sz="2400" b="1" dirty="0" smtClean="0"/>
              <a:t>Blur</a:t>
            </a:r>
            <a:r>
              <a:rPr lang="en-US" sz="2400" dirty="0" smtClean="0"/>
              <a:t> - the aesthetic quality of the out-of-focus parts of an image</a:t>
            </a:r>
          </a:p>
          <a:p>
            <a:r>
              <a:rPr lang="en-US" sz="2400" b="1" dirty="0" smtClean="0"/>
              <a:t>Signal to noise ratio</a:t>
            </a:r>
            <a:r>
              <a:rPr lang="en-US" sz="2400" dirty="0" smtClean="0"/>
              <a:t> - compares the level of a desired signal to the level of background noise</a:t>
            </a:r>
          </a:p>
          <a:p>
            <a:r>
              <a:rPr lang="en-US" sz="2400" b="1" dirty="0" smtClean="0"/>
              <a:t>Luminance</a:t>
            </a:r>
            <a:r>
              <a:rPr lang="en-US" sz="2400" dirty="0" smtClean="0"/>
              <a:t> - A photometric measure of the luminous intensity per unit area</a:t>
            </a:r>
          </a:p>
        </p:txBody>
      </p:sp>
    </p:spTree>
    <p:extLst>
      <p:ext uri="{BB962C8B-B14F-4D97-AF65-F5344CB8AC3E}">
        <p14:creationId xmlns:p14="http://schemas.microsoft.com/office/powerpoint/2010/main" val="275283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Saturation</a:t>
            </a:r>
            <a:r>
              <a:rPr lang="en-US" dirty="0" smtClean="0"/>
              <a:t> - colorfulness of an area judged in proportion to its brightness</a:t>
            </a:r>
          </a:p>
          <a:p>
            <a:r>
              <a:rPr lang="en-US" b="1" dirty="0" smtClean="0"/>
              <a:t>Descriptors</a:t>
            </a:r>
            <a:r>
              <a:rPr lang="en-US" dirty="0" smtClean="0"/>
              <a:t> - They describe elementary characteristics such as the shape, the color, the texture or the motion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Preferred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64591039"/>
              </p:ext>
            </p:extLst>
          </p:nvPr>
        </p:nvGraphicFramePr>
        <p:xfrm>
          <a:off x="457200" y="2362200"/>
          <a:ext cx="4040190" cy="1744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8038"/>
                <a:gridCol w="808038"/>
                <a:gridCol w="808038"/>
                <a:gridCol w="808038"/>
                <a:gridCol w="808038"/>
              </a:tblGrid>
              <a:tr h="17446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15.9477087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92" marR="4592" marT="45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1.04460159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92" marR="4592" marT="45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0.38064286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92" marR="4592" marT="45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60.0089878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92" marR="4592" marT="45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0.00053007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92" marR="4592" marT="4592" marB="0" anchor="b"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Not Preferred</a:t>
            </a:r>
            <a:endParaRPr lang="en-US" dirty="0"/>
          </a:p>
        </p:txBody>
      </p:sp>
      <p:pic>
        <p:nvPicPr>
          <p:cNvPr id="3076" name="Picture 4" descr="C:\Users\YaserSyed\Downloads\photos\_5nhd6Ki29Mu9X1j9nizL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4238625" cy="318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78"/>
              </p:ext>
            </p:extLst>
          </p:nvPr>
        </p:nvGraphicFramePr>
        <p:xfrm>
          <a:off x="4724400" y="2362200"/>
          <a:ext cx="4191000" cy="180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838200"/>
                <a:gridCol w="838200"/>
              </a:tblGrid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.47494987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2.4554994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0.6111536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55.050903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1.25E-05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63" marR="4763" marT="4763" marB="0" anchor="b"/>
                </a:tc>
              </a:tr>
            </a:tbl>
          </a:graphicData>
        </a:graphic>
      </p:graphicFrame>
      <p:pic>
        <p:nvPicPr>
          <p:cNvPr id="3078" name="Picture 6" descr="C:\Users\YaserSyed\Downloads\bad\_4E2OSMvtE3vM5bPM65cd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666998"/>
            <a:ext cx="4238625" cy="318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24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for </a:t>
            </a:r>
            <a:r>
              <a:rPr lang="en-US" smtClean="0"/>
              <a:t>different classifiers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053290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24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Hyper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Tuned Learning rate of Back propagation algorithm.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40723"/>
              </p:ext>
            </p:extLst>
          </p:nvPr>
        </p:nvGraphicFramePr>
        <p:xfrm>
          <a:off x="2667000" y="2514600"/>
          <a:ext cx="3200400" cy="3200395"/>
        </p:xfrm>
        <a:graphic>
          <a:graphicData uri="http://schemas.openxmlformats.org/drawingml/2006/table">
            <a:tbl>
              <a:tblPr/>
              <a:tblGrid>
                <a:gridCol w="1553410"/>
                <a:gridCol w="1646990"/>
              </a:tblGrid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Learning rate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Accuracy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3200" y="3429000"/>
            <a:ext cx="312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911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 Algorithm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318008"/>
              </p:ext>
            </p:extLst>
          </p:nvPr>
        </p:nvGraphicFramePr>
        <p:xfrm>
          <a:off x="2743200" y="1752600"/>
          <a:ext cx="3810000" cy="2743191"/>
        </p:xfrm>
        <a:graphic>
          <a:graphicData uri="http://schemas.openxmlformats.org/drawingml/2006/table">
            <a:tbl>
              <a:tblPr/>
              <a:tblGrid>
                <a:gridCol w="1849299"/>
                <a:gridCol w="1960701"/>
              </a:tblGrid>
              <a:tr h="249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Accuracy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 Square Error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249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0.98385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0.89595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0.89505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0.99067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0.8969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0.8951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0.98884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0.8804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0.98284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0.88975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0.99099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0.98595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0.8983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0.97784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0.87585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0.98511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0.8818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1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496</TotalTime>
  <Words>362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Image Quality determination</vt:lpstr>
      <vt:lpstr>Objective</vt:lpstr>
      <vt:lpstr>EXIF data</vt:lpstr>
      <vt:lpstr>Features Building</vt:lpstr>
      <vt:lpstr>Features Building</vt:lpstr>
      <vt:lpstr>Example</vt:lpstr>
      <vt:lpstr>Accuracy for different classifiers</vt:lpstr>
      <vt:lpstr>Tuning Hyper Parameters</vt:lpstr>
      <vt:lpstr>Back propagation Algorithm results</vt:lpstr>
      <vt:lpstr>Distribution of MSE over 100 epochs</vt:lpstr>
      <vt:lpstr>Distribution of MSE over 100 epochs</vt:lpstr>
      <vt:lpstr>Conclusion</vt:lpstr>
      <vt:lpstr>Improvements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Quality determination</dc:title>
  <dc:creator>Windows User</dc:creator>
  <cp:lastModifiedBy>Windows User</cp:lastModifiedBy>
  <cp:revision>50</cp:revision>
  <dcterms:created xsi:type="dcterms:W3CDTF">2017-12-06T15:40:43Z</dcterms:created>
  <dcterms:modified xsi:type="dcterms:W3CDTF">2017-12-08T02:18:55Z</dcterms:modified>
</cp:coreProperties>
</file>