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obster"/>
      <p:regular r:id="rId23"/>
    </p:embeddedFont>
    <p:embeddedFont>
      <p:font typeface="PT Sans Narrow"/>
      <p:regular r:id="rId24"/>
      <p:bold r:id="rId25"/>
    </p:embeddedFont>
    <p:embeddedFont>
      <p:font typeface="Spectral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Spectral-regular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1.xml"/><Relationship Id="rId25" Type="http://schemas.openxmlformats.org/officeDocument/2006/relationships/font" Target="fonts/PTSansNarrow-bold.fntdata"/><Relationship Id="rId7" Type="http://schemas.openxmlformats.org/officeDocument/2006/relationships/slide" Target="slides/slide2.xml"/><Relationship Id="rId33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Spectral-boldItalic.fntdata"/><Relationship Id="rId16" Type="http://schemas.openxmlformats.org/officeDocument/2006/relationships/slide" Target="slides/slide11.xml"/><Relationship Id="rId24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OpenSans-italic.fntdata"/><Relationship Id="rId23" Type="http://schemas.openxmlformats.org/officeDocument/2006/relationships/font" Target="fonts/Lobster-regular.fntdata"/><Relationship Id="rId28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3.xml"/><Relationship Id="rId31" Type="http://schemas.openxmlformats.org/officeDocument/2006/relationships/font" Target="fonts/OpenSans-bold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Spectral-bold.fntdata"/><Relationship Id="rId30" Type="http://schemas.openxmlformats.org/officeDocument/2006/relationships/font" Target="fonts/OpenSans-regular.fntdata"/><Relationship Id="rId14" Type="http://schemas.openxmlformats.org/officeDocument/2006/relationships/slide" Target="slides/slide9.xml"/><Relationship Id="rId35" Type="http://schemas.openxmlformats.org/officeDocument/2006/relationships/customXml" Target="../customXml/item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065d63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065d63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065d63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065d63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065d63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065d63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065d63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065d63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f065d63d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f065d63d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f065d63d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f065d63d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f065d63da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f065d63d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f065d63d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f065d63d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065d63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065d63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065d63da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065d63d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f065d63d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f065d63d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f065d63d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f065d63d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f065d63d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f065d63d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f065d63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f065d63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065d63d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f065d63d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065d6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065d6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40725" y="1476900"/>
            <a:ext cx="7663500" cy="9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Server Communication Project</a:t>
            </a:r>
            <a:r>
              <a:rPr lang="en" sz="36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Spectral"/>
                <a:ea typeface="Spectral"/>
                <a:cs typeface="Spectral"/>
                <a:sym typeface="Spectral"/>
              </a:rPr>
              <a:t>Week 3 : Socket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socket() - Get the file descriptor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reates  an  endpoint  for  communication  and  returns a file descriptor that refers to that endpoint.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 </a:t>
            </a:r>
            <a:r>
              <a:rPr b="1" lang="en"/>
              <a:t>socketID</a:t>
            </a:r>
            <a:r>
              <a:rPr lang="en"/>
              <a:t> = socket (</a:t>
            </a:r>
            <a:r>
              <a:rPr b="1" lang="en"/>
              <a:t>F</a:t>
            </a:r>
            <a:r>
              <a:rPr b="1" lang="en"/>
              <a:t>amily</a:t>
            </a:r>
            <a:r>
              <a:rPr lang="en"/>
              <a:t>, </a:t>
            </a:r>
            <a:r>
              <a:rPr b="1" lang="en"/>
              <a:t>T</a:t>
            </a:r>
            <a:r>
              <a:rPr b="1" lang="en"/>
              <a:t>ype</a:t>
            </a:r>
            <a:r>
              <a:rPr lang="en"/>
              <a:t>, </a:t>
            </a:r>
            <a:r>
              <a:rPr b="1" lang="en"/>
              <a:t>P</a:t>
            </a:r>
            <a:r>
              <a:rPr b="1" lang="en"/>
              <a:t>rotocol</a:t>
            </a:r>
            <a:r>
              <a:rPr lang="en"/>
              <a:t>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</a:t>
            </a:r>
            <a:r>
              <a:rPr b="1" lang="en"/>
              <a:t>socket ID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Family </a:t>
            </a:r>
            <a:r>
              <a:rPr lang="en"/>
              <a:t>- The domain of communication, like IPv4, IPv6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AF_INET refers to IPv4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Type </a:t>
            </a:r>
            <a:r>
              <a:rPr lang="en"/>
              <a:t>- Connectionless (SOCK_DGRAM) or Connection - Oriented (SOCK_STREAM)?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Protocol </a:t>
            </a:r>
            <a:r>
              <a:rPr lang="en"/>
              <a:t>- usually set to 0 (default)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bind() - What port am I on?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Binds the socket to a port, that can be used to send/receive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 </a:t>
            </a:r>
            <a:r>
              <a:rPr b="1" lang="en"/>
              <a:t>status </a:t>
            </a:r>
            <a:r>
              <a:rPr lang="en"/>
              <a:t>= bind(</a:t>
            </a:r>
            <a:r>
              <a:rPr b="1" lang="en"/>
              <a:t>socketID</a:t>
            </a:r>
            <a:r>
              <a:rPr lang="en"/>
              <a:t>, &amp;</a:t>
            </a:r>
            <a:r>
              <a:rPr b="1" lang="en"/>
              <a:t>addressPort</a:t>
            </a:r>
            <a:r>
              <a:rPr lang="en"/>
              <a:t>, </a:t>
            </a:r>
            <a:r>
              <a:rPr b="1" lang="en"/>
              <a:t>sizeOfPort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socketID </a:t>
            </a:r>
            <a:r>
              <a:rPr lang="en"/>
              <a:t>- the ID returned by the socket()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addressPort </a:t>
            </a:r>
            <a:r>
              <a:rPr lang="en"/>
              <a:t>- the socket we just created using the sockaddr_in struct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sizeOfPort </a:t>
            </a:r>
            <a:r>
              <a:rPr lang="en"/>
              <a:t>- the byte size of the socket, found out using sizeof() operator.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listen() - Call me please!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764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Instructs the TCP implementation to listen for connections.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 </a:t>
            </a:r>
            <a:r>
              <a:rPr b="1" lang="en"/>
              <a:t>status</a:t>
            </a:r>
            <a:r>
              <a:rPr lang="en"/>
              <a:t> = listen(</a:t>
            </a:r>
            <a:r>
              <a:rPr b="1" lang="en"/>
              <a:t>socketID</a:t>
            </a:r>
            <a:r>
              <a:rPr lang="en"/>
              <a:t>, </a:t>
            </a:r>
            <a:r>
              <a:rPr b="1" lang="en"/>
              <a:t>queueLimit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0 if listening, else 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socketID </a:t>
            </a:r>
            <a:r>
              <a:rPr lang="en"/>
              <a:t>- the server socket created initially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queueLimit</a:t>
            </a:r>
            <a:r>
              <a:rPr lang="en"/>
              <a:t> -</a:t>
            </a:r>
            <a:r>
              <a:rPr lang="en"/>
              <a:t> number of active participants that can be connected.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responds immediately i.e. non-blocking.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socketID is only used for listening not for sending and </a:t>
            </a:r>
            <a:r>
              <a:rPr lang="en"/>
              <a:t>receiving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accept() - Thank you for calling!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socket to accept an incoming client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nt </a:t>
            </a:r>
            <a:r>
              <a:rPr b="1" lang="en"/>
              <a:t>newID</a:t>
            </a:r>
            <a:r>
              <a:rPr lang="en"/>
              <a:t> = accept(</a:t>
            </a:r>
            <a:r>
              <a:rPr b="1" lang="en"/>
              <a:t>socketID</a:t>
            </a:r>
            <a:r>
              <a:rPr lang="en"/>
              <a:t>, &amp;</a:t>
            </a:r>
            <a:r>
              <a:rPr b="1" lang="en"/>
              <a:t>clientAddress</a:t>
            </a:r>
            <a:r>
              <a:rPr lang="en"/>
              <a:t>, &amp;</a:t>
            </a:r>
            <a:r>
              <a:rPr b="1" lang="en"/>
              <a:t>addressLen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a new socket ID used to send data back to the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socketID</a:t>
            </a:r>
            <a:r>
              <a:rPr lang="en"/>
              <a:t> - the socket that was listening for any incoming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clientAddress</a:t>
            </a:r>
            <a:r>
              <a:rPr lang="en"/>
              <a:t> - the socket of the client that is trying to connect to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filled open returning from the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addressLen</a:t>
            </a:r>
            <a:r>
              <a:rPr lang="en"/>
              <a:t> - the size of clientAddress, passed as a reference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also filled upon returning from the function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recv() and send()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66325"/>
            <a:ext cx="85206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</a:t>
            </a:r>
            <a:r>
              <a:rPr b="1" lang="en"/>
              <a:t>data </a:t>
            </a:r>
            <a:r>
              <a:rPr lang="en"/>
              <a:t>= send(</a:t>
            </a:r>
            <a:r>
              <a:rPr b="1" lang="en"/>
              <a:t>socketID</a:t>
            </a:r>
            <a:r>
              <a:rPr lang="en"/>
              <a:t>, </a:t>
            </a:r>
            <a:r>
              <a:rPr b="1" lang="en"/>
              <a:t>MSG</a:t>
            </a:r>
            <a:r>
              <a:rPr lang="en"/>
              <a:t>, </a:t>
            </a:r>
            <a:r>
              <a:rPr b="1" lang="en"/>
              <a:t>MSGLen</a:t>
            </a:r>
            <a:r>
              <a:rPr lang="en"/>
              <a:t>, </a:t>
            </a:r>
            <a:r>
              <a:rPr b="1" lang="en"/>
              <a:t>flags</a:t>
            </a:r>
            <a:r>
              <a:rPr lang="en"/>
              <a:t>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MSG</a:t>
            </a:r>
            <a:r>
              <a:rPr lang="en"/>
              <a:t>: message we want to send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MSGLen</a:t>
            </a:r>
            <a:r>
              <a:rPr lang="en"/>
              <a:t>: message length(in bytes)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f</a:t>
            </a:r>
            <a:r>
              <a:rPr b="1" lang="en"/>
              <a:t>lag</a:t>
            </a:r>
            <a:r>
              <a:rPr b="1" lang="en"/>
              <a:t>s</a:t>
            </a:r>
            <a:r>
              <a:rPr lang="en"/>
              <a:t>: special options, usually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data</a:t>
            </a:r>
            <a:r>
              <a:rPr lang="en"/>
              <a:t>: number of bytes transmitted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</a:t>
            </a:r>
            <a:r>
              <a:rPr b="1" lang="en"/>
              <a:t>data </a:t>
            </a:r>
            <a:r>
              <a:rPr lang="en"/>
              <a:t>= recv(</a:t>
            </a:r>
            <a:r>
              <a:rPr b="1" lang="en"/>
              <a:t>socketID</a:t>
            </a:r>
            <a:r>
              <a:rPr lang="en"/>
              <a:t>, </a:t>
            </a:r>
            <a:r>
              <a:rPr b="1" lang="en"/>
              <a:t>recvBuf</a:t>
            </a:r>
            <a:r>
              <a:rPr lang="en"/>
              <a:t>, </a:t>
            </a:r>
            <a:r>
              <a:rPr b="1" lang="en"/>
              <a:t>bufLen</a:t>
            </a:r>
            <a:r>
              <a:rPr lang="en"/>
              <a:t>, </a:t>
            </a:r>
            <a:r>
              <a:rPr b="1" lang="en"/>
              <a:t>flags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recvBuf</a:t>
            </a:r>
            <a:r>
              <a:rPr lang="en"/>
              <a:t>: stores the receive bytes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bufLen</a:t>
            </a:r>
            <a:r>
              <a:rPr lang="en"/>
              <a:t>: buffer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data</a:t>
            </a:r>
            <a:r>
              <a:rPr lang="en"/>
              <a:t>: number of bytes received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close() - Bye Bye!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we are done with socket, it should be closed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 status = close(</a:t>
            </a:r>
            <a:r>
              <a:rPr b="1" lang="en"/>
              <a:t>socketID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0 if successful, else 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Frees up the port that was bound to the socket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486725"/>
            <a:ext cx="85206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          Thank you</a:t>
            </a:r>
            <a:endParaRPr sz="72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Lobster"/>
                <a:ea typeface="Lobster"/>
                <a:cs typeface="Lobster"/>
                <a:sym typeface="Lobster"/>
              </a:rPr>
              <a:t>             </a:t>
            </a:r>
            <a:endParaRPr sz="7200">
              <a:solidFill>
                <a:schemeClr val="accen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connect()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 a connection with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 </a:t>
            </a:r>
            <a:r>
              <a:rPr b="1" lang="en"/>
              <a:t>status</a:t>
            </a:r>
            <a:r>
              <a:rPr lang="en"/>
              <a:t> = connect (</a:t>
            </a:r>
            <a:r>
              <a:rPr b="1" lang="en"/>
              <a:t>socketID</a:t>
            </a:r>
            <a:r>
              <a:rPr lang="en"/>
              <a:t>, &amp;</a:t>
            </a:r>
            <a:r>
              <a:rPr b="1" lang="en"/>
              <a:t>serverAddress</a:t>
            </a:r>
            <a:r>
              <a:rPr lang="en"/>
              <a:t>, </a:t>
            </a:r>
            <a:r>
              <a:rPr b="1" lang="en"/>
              <a:t>addressLen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0 for a successful connection, else 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</a:t>
            </a:r>
            <a:r>
              <a:rPr b="1" lang="en"/>
              <a:t>ocketID</a:t>
            </a:r>
            <a:r>
              <a:rPr lang="en"/>
              <a:t> - the client socket ID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serverAddress</a:t>
            </a:r>
            <a:r>
              <a:rPr lang="en"/>
              <a:t> - the socket struct of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addressLen</a:t>
            </a:r>
            <a:r>
              <a:rPr lang="en"/>
              <a:t> - the size of serverAddress.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Socket?</a:t>
            </a:r>
            <a:r>
              <a:rPr lang="en"/>
              <a:t>🤔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113" y="2058450"/>
            <a:ext cx="5659774" cy="20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T Sans Narrow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Socket is a virtual endpoint of any kind of network communication done between two hosts over in a network</a:t>
            </a:r>
            <a:endParaRPr>
              <a:solidFill>
                <a:srgbClr val="666666"/>
              </a:solidFill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Allow communication between two different processes on the same or different machines.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Can be used in languages such as Java, C++, C, which provides API.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Uniquely identified by an IP address, end-to-end protocol and a port number.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 v/s Ports</a:t>
            </a:r>
            <a:r>
              <a:rPr lang="en"/>
              <a:t>🤯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96975" y="521300"/>
            <a:ext cx="62094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Port is a communication endpoint. Socket is a means to use the endpoint.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</a:rPr>
              <a:t>Sockets is bound to a port. They provide an interface between network layer and transport layer.</a:t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702" y="1949550"/>
            <a:ext cx="5915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Programming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7950" y="399375"/>
            <a:ext cx="1228902" cy="11267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805800" y="2571750"/>
            <a:ext cx="75324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</a:pPr>
            <a:r>
              <a:rPr lang="en" sz="1600">
                <a:solidFill>
                  <a:srgbClr val="666666"/>
                </a:solidFill>
                <a:highlight>
                  <a:schemeClr val="lt1"/>
                </a:highlight>
              </a:rPr>
              <a:t>Socket programming is a programming schema in which sockets are used and manipulated to create a connection between software</a:t>
            </a:r>
            <a:r>
              <a:rPr lang="en" sz="1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(NETCAT)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Flow of Client-Server Communication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510" y="1644325"/>
            <a:ext cx="6645900" cy="23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Flow of Client-Server Communication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36101" l="38983" r="40058" t="27604"/>
          <a:stretch/>
        </p:blipFill>
        <p:spPr>
          <a:xfrm>
            <a:off x="2600143" y="1191700"/>
            <a:ext cx="3943718" cy="38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812349DF819C40AFFC9552C9680F65" ma:contentTypeVersion="7" ma:contentTypeDescription="Create a new document." ma:contentTypeScope="" ma:versionID="1124df8dd1314550594e0b9713d0e7b9">
  <xsd:schema xmlns:xsd="http://www.w3.org/2001/XMLSchema" xmlns:xs="http://www.w3.org/2001/XMLSchema" xmlns:p="http://schemas.microsoft.com/office/2006/metadata/properties" xmlns:ns2="2430f661-c37d-47f6-91ca-0e9fd7da74e7" targetNamespace="http://schemas.microsoft.com/office/2006/metadata/properties" ma:root="true" ma:fieldsID="7ff6891cb9e45bbdb7cd0362bccfe7f1" ns2:_="">
    <xsd:import namespace="2430f661-c37d-47f6-91ca-0e9fd7da74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0f661-c37d-47f6-91ca-0e9fd7da7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B6B5C6-7D97-4BCB-88D8-9135FCE41068}"/>
</file>

<file path=customXml/itemProps2.xml><?xml version="1.0" encoding="utf-8"?>
<ds:datastoreItem xmlns:ds="http://schemas.openxmlformats.org/officeDocument/2006/customXml" ds:itemID="{AF88F818-3AA5-43C1-A0B9-C396D2D165E6}"/>
</file>

<file path=customXml/itemProps3.xml><?xml version="1.0" encoding="utf-8"?>
<ds:datastoreItem xmlns:ds="http://schemas.openxmlformats.org/officeDocument/2006/customXml" ds:itemID="{D30D93E7-9854-4916-BD73-0B7A13FC60E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0x010100B3812349DF819C40AFFC9552C9680F65</vt:lpwstr>
  </property>
</Properties>
</file>